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9" r:id="rId2"/>
    <p:sldId id="360" r:id="rId3"/>
    <p:sldId id="362" r:id="rId4"/>
    <p:sldId id="363" r:id="rId5"/>
    <p:sldId id="366" r:id="rId6"/>
    <p:sldId id="367" r:id="rId7"/>
    <p:sldId id="354" r:id="rId8"/>
    <p:sldId id="356" r:id="rId9"/>
    <p:sldId id="357" r:id="rId10"/>
    <p:sldId id="358" r:id="rId11"/>
    <p:sldId id="359" r:id="rId12"/>
    <p:sldId id="368" r:id="rId13"/>
    <p:sldId id="369" r:id="rId14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4" autoAdjust="0"/>
  </p:normalViewPr>
  <p:slideViewPr>
    <p:cSldViewPr>
      <p:cViewPr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0742F15-EC48-48DA-9C53-312B9F45ED70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7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DAD56BF1-7A79-4DB0-B3D7-B5A09DDC2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56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6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8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0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5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4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1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FA2B-7D0C-4568-A187-C3AC6E96D1D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laris@netmode.ntua.g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netmode.ntua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usu.edu/adele/randomforests/ovronnaz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usu.edu/adele/randomforests/ovronnaz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23/A:101093340432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link.springer.com/content/pdf/10.1007/BF00058655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bcf.usc.edu/~gareth/ISL/ISLR%20First%20Printing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cf.usc.edu/~gareth/ISL/ISLR%20First%20Printi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ivil.colorado.edu/~balajir/CVEN6833/lectures/cluster_lecture-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cf.usc.edu/~gareth/ISL/ISLR%20First%20Printing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aspirant.com/2017/01/30/how-decision-tree-algorithm-work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ataaspirant.com/2017/01/30/how-decision-tree-algorithm-work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usu.edu/adele/randomforests/ovronnaz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h.usu.edu/adele/randomforests/ovronnaz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usu.edu/adele/randomforests/ovronnaz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15544"/>
            <a:ext cx="6400800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 smtClean="0"/>
              <a:t>καθ</a:t>
            </a:r>
            <a:r>
              <a:rPr lang="el-GR" sz="2800" b="1" dirty="0"/>
              <a:t>. </a:t>
            </a:r>
            <a:r>
              <a:rPr lang="el-GR" sz="2800" b="1" dirty="0" smtClean="0"/>
              <a:t>Βασίλης </a:t>
            </a:r>
            <a:r>
              <a:rPr lang="el-GR" sz="2800" b="1" dirty="0" err="1" smtClean="0"/>
              <a:t>Μάγκλαρης</a:t>
            </a:r>
            <a:endParaRPr lang="el-GR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maglaris@netmode.ntua.gr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hlinkClick r:id="rId4"/>
              </a:rPr>
              <a:t>www.netmode.ntua.gr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Video Conference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μέσω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Cisco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Webex</a:t>
            </a: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Πέμπτη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l-GR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23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27043"/>
            <a:ext cx="8848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4016" y="1196752"/>
            <a:ext cx="8820472" cy="3392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ΣΤΟΧΑΣΤΙΚΕΣ ΔΙΕΡΓΑΣΙΕΣ &amp; ΒΕΛΤΙΣΤΟΠΟΙΗΣΗ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ΣΤΗ ΜΗΧΑΝΙΚΗ ΜΑΘΗΣΗ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Δένδρα Αποφάσεων </a:t>
            </a:r>
            <a:r>
              <a:rPr 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Decision Trees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Αλγόριθμοι Διαμόρφωσης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CART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lassification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egression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rees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Gini Index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Forests</a:t>
            </a:r>
            <a:endParaRPr lang="el-G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Αλγόριθμοι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Bagging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ootstrap &amp;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regating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l-G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588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0688"/>
            <a:ext cx="9036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στη παρουσίαση της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i="1" dirty="0">
                <a:solidFill>
                  <a:srgbClr val="FF0000"/>
                </a:solidFill>
              </a:rPr>
              <a:t>Adele </a:t>
            </a:r>
            <a:r>
              <a:rPr lang="en-GB" sz="1600" b="1" i="1" dirty="0" smtClean="0">
                <a:solidFill>
                  <a:srgbClr val="FF0000"/>
                </a:solidFill>
              </a:rPr>
              <a:t>Cutler</a:t>
            </a:r>
            <a:r>
              <a:rPr lang="en-GB" sz="1600" dirty="0" smtClean="0">
                <a:solidFill>
                  <a:srgbClr val="000000"/>
                </a:solidFill>
              </a:rPr>
              <a:t> (Utah </a:t>
            </a:r>
            <a:r>
              <a:rPr lang="en-GB" sz="1600" dirty="0">
                <a:solidFill>
                  <a:srgbClr val="000000"/>
                </a:solidFill>
              </a:rPr>
              <a:t>State </a:t>
            </a:r>
            <a:r>
              <a:rPr lang="en-GB" sz="1600" dirty="0" smtClean="0">
                <a:solidFill>
                  <a:srgbClr val="000000"/>
                </a:solidFill>
              </a:rPr>
              <a:t>University)</a:t>
            </a:r>
            <a:r>
              <a:rPr lang="en-US" sz="1600" dirty="0" smtClean="0"/>
              <a:t>, “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Random Forests for Regression and </a:t>
            </a:r>
            <a:r>
              <a:rPr lang="en-GB" sz="1600" b="1" dirty="0" smtClean="0">
                <a:solidFill>
                  <a:srgbClr val="000000"/>
                </a:solidFill>
              </a:rPr>
              <a:t>Classification</a:t>
            </a:r>
            <a:r>
              <a:rPr lang="en-US" sz="1600" dirty="0" smtClean="0"/>
              <a:t>”, </a:t>
            </a:r>
            <a:r>
              <a:rPr lang="en-GB" sz="1600" dirty="0" err="1">
                <a:solidFill>
                  <a:srgbClr val="000000"/>
                </a:solidFill>
              </a:rPr>
              <a:t>Ovronnaz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smtClean="0">
                <a:solidFill>
                  <a:srgbClr val="000000"/>
                </a:solidFill>
              </a:rPr>
              <a:t>Switzerland</a:t>
            </a:r>
            <a:r>
              <a:rPr lang="el-GR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Sep. 2010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://math.usu.edu/adele/randomforests/ovronnaz.pdf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268760"/>
            <a:ext cx="653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Παράδειγμα: Πρόβλεψη Ηπατίτιδας με Δένδρο Ταξινόμησης (4/5)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7025" y="1642933"/>
            <a:ext cx="8213447" cy="4666387"/>
            <a:chOff x="395536" y="1628800"/>
            <a:chExt cx="8223900" cy="44986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28800"/>
              <a:ext cx="7990329" cy="449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325409" y="4577932"/>
              <a:ext cx="294027" cy="346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dirty="0" smtClean="0"/>
                <a:t>4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4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0688"/>
            <a:ext cx="9036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στη παρουσίαση της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i="1" dirty="0">
                <a:solidFill>
                  <a:srgbClr val="FF0000"/>
                </a:solidFill>
              </a:rPr>
              <a:t>Adele </a:t>
            </a:r>
            <a:r>
              <a:rPr lang="en-GB" sz="1600" b="1" i="1" dirty="0" smtClean="0">
                <a:solidFill>
                  <a:srgbClr val="FF0000"/>
                </a:solidFill>
              </a:rPr>
              <a:t>Cutler</a:t>
            </a:r>
            <a:r>
              <a:rPr lang="en-GB" sz="1600" dirty="0" smtClean="0">
                <a:solidFill>
                  <a:srgbClr val="000000"/>
                </a:solidFill>
              </a:rPr>
              <a:t> (Utah </a:t>
            </a:r>
            <a:r>
              <a:rPr lang="en-GB" sz="1600" dirty="0">
                <a:solidFill>
                  <a:srgbClr val="000000"/>
                </a:solidFill>
              </a:rPr>
              <a:t>State </a:t>
            </a:r>
            <a:r>
              <a:rPr lang="en-GB" sz="1600" dirty="0" smtClean="0">
                <a:solidFill>
                  <a:srgbClr val="000000"/>
                </a:solidFill>
              </a:rPr>
              <a:t>University)</a:t>
            </a:r>
            <a:r>
              <a:rPr lang="en-US" sz="1600" dirty="0" smtClean="0"/>
              <a:t>, “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Random Forests for Regression and </a:t>
            </a:r>
            <a:r>
              <a:rPr lang="en-GB" sz="1600" b="1" dirty="0" smtClean="0">
                <a:solidFill>
                  <a:srgbClr val="000000"/>
                </a:solidFill>
              </a:rPr>
              <a:t>Classification</a:t>
            </a:r>
            <a:r>
              <a:rPr lang="en-US" sz="1600" dirty="0" smtClean="0"/>
              <a:t>”, </a:t>
            </a:r>
            <a:r>
              <a:rPr lang="en-GB" sz="1600" dirty="0" err="1">
                <a:solidFill>
                  <a:srgbClr val="000000"/>
                </a:solidFill>
              </a:rPr>
              <a:t>Ovronnaz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smtClean="0">
                <a:solidFill>
                  <a:srgbClr val="000000"/>
                </a:solidFill>
              </a:rPr>
              <a:t>Switzerland</a:t>
            </a:r>
            <a:r>
              <a:rPr lang="el-GR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Sep. 2010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://math.usu.edu/adele/randomforests/ovronnaz.pdf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268760"/>
            <a:ext cx="653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Παράδειγμα: Πρόβλεψη Ηπατίτιδας με Δένδρο Ταξινόμησης (5/5)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60" y="1628800"/>
            <a:ext cx="8146010" cy="4743236"/>
            <a:chOff x="395536" y="1870879"/>
            <a:chExt cx="8289155" cy="46016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70879"/>
              <a:ext cx="8019701" cy="460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385463" y="4817106"/>
              <a:ext cx="299228" cy="34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dirty="0" smtClean="0"/>
                <a:t>4</a:t>
              </a:r>
              <a:endParaRPr lang="en-GB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73795" y="6237312"/>
                <a:ext cx="92748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Το χαρακτηριστικό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𝑝𝑟𝑜𝑡𝑒𝑖𝑛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ορίζει αποκλειστικά τον διαχωρισμό για μεγάλες και μικρές τιμές του</a:t>
                </a:r>
              </a:p>
              <a:p>
                <a:r>
                  <a:rPr lang="el-GR" dirty="0" smtClean="0"/>
                  <a:t>Το χαρακτηριστικό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𝑎𝑙𝑘𝑎𝑙𝑖𝑛𝑒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𝑝h</m:t>
                    </m:r>
                    <m:r>
                      <a:rPr lang="el-GR" i="1" dirty="0" smtClean="0">
                        <a:latin typeface="Cambria Math"/>
                      </a:rPr>
                      <m:t>𝜊</m:t>
                    </m:r>
                    <m:r>
                      <a:rPr lang="en-US" i="1" dirty="0" err="1" smtClean="0">
                        <a:latin typeface="Cambria Math"/>
                      </a:rPr>
                      <m:t>𝑠𝑝h𝑎𝑡𝑒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υπεισέρχεται μόνο για ενδιάμεσες τιμές του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𝑝𝑟𝑜𝑡𝑒𝑖𝑛</m:t>
                    </m:r>
                  </m:oMath>
                </a14:m>
                <a:r>
                  <a:rPr lang="el-GR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795" y="6237312"/>
                <a:ext cx="927484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92" t="-4717" r="-26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9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38959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2251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tabLst>
                <a:tab pos="625475" algn="l"/>
                <a:tab pos="890588" algn="l"/>
              </a:tabLst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Random Forests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316" y="534547"/>
            <a:ext cx="8853030" cy="11289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>
              <a:spcBef>
                <a:spcPts val="0"/>
              </a:spcBef>
              <a:tabLst>
                <a:tab pos="266700" algn="l"/>
              </a:tabLst>
            </a:pPr>
            <a:r>
              <a:rPr lang="en-GB" sz="1600" dirty="0" smtClean="0">
                <a:solidFill>
                  <a:prstClr val="black"/>
                </a:solidFill>
              </a:rPr>
              <a:t>Leo </a:t>
            </a:r>
            <a:r>
              <a:rPr lang="en-GB" sz="1600" dirty="0" err="1" smtClean="0">
                <a:solidFill>
                  <a:prstClr val="black"/>
                </a:solidFill>
              </a:rPr>
              <a:t>Breiman</a:t>
            </a:r>
            <a:r>
              <a:rPr lang="en-GB" sz="1600" dirty="0" smtClean="0">
                <a:solidFill>
                  <a:prstClr val="black"/>
                </a:solidFill>
              </a:rPr>
              <a:t>, “</a:t>
            </a:r>
            <a:r>
              <a:rPr lang="en-GB" sz="1600" b="1" dirty="0" smtClean="0">
                <a:solidFill>
                  <a:prstClr val="black"/>
                </a:solidFill>
              </a:rPr>
              <a:t>Random Forests</a:t>
            </a:r>
            <a:r>
              <a:rPr lang="en-GB" sz="1600" dirty="0" smtClean="0">
                <a:solidFill>
                  <a:prstClr val="black"/>
                </a:solidFill>
              </a:rPr>
              <a:t>”, Machine Learning, 45, 5-32, Kluwer Academic Publishers 2001</a:t>
            </a:r>
          </a:p>
          <a:p>
            <a:pPr marL="361950" indent="-361950">
              <a:spcBef>
                <a:spcPts val="0"/>
              </a:spcBef>
              <a:tabLst>
                <a:tab pos="266700" algn="l"/>
              </a:tabLst>
            </a:pPr>
            <a:r>
              <a:rPr lang="en-GB" sz="1600" dirty="0">
                <a:hlinkClick r:id="rId3"/>
              </a:rPr>
              <a:t>https://link.springer.com/content/pdf/10.1023/A:1010933404324.pdf</a:t>
            </a:r>
            <a:endParaRPr lang="en-GB" sz="1600" dirty="0" smtClean="0">
              <a:solidFill>
                <a:prstClr val="black"/>
              </a:solidFill>
            </a:endParaRPr>
          </a:p>
          <a:p>
            <a:pPr marL="361950" indent="-361950">
              <a:spcBef>
                <a:spcPts val="0"/>
              </a:spcBef>
              <a:tabLst>
                <a:tab pos="266700" algn="l"/>
              </a:tabLst>
            </a:pPr>
            <a:r>
              <a:rPr lang="en-US" sz="1600" dirty="0" smtClean="0">
                <a:solidFill>
                  <a:prstClr val="black"/>
                </a:solidFill>
              </a:rPr>
              <a:t>Leo </a:t>
            </a:r>
            <a:r>
              <a:rPr lang="en-US" sz="1600" dirty="0" err="1" smtClean="0">
                <a:solidFill>
                  <a:prstClr val="black"/>
                </a:solidFill>
              </a:rPr>
              <a:t>Breiman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  <a:r>
              <a:rPr lang="en-US" sz="1600" dirty="0" smtClean="0">
                <a:solidFill>
                  <a:prstClr val="black"/>
                </a:solidFill>
              </a:rPr>
              <a:t> “</a:t>
            </a:r>
            <a:r>
              <a:rPr lang="en-US" sz="1600" b="1" dirty="0" smtClean="0">
                <a:solidFill>
                  <a:prstClr val="black"/>
                </a:solidFill>
              </a:rPr>
              <a:t>Bagging Predictors</a:t>
            </a:r>
            <a:r>
              <a:rPr lang="en-US" sz="1600" dirty="0" smtClean="0">
                <a:solidFill>
                  <a:prstClr val="black"/>
                </a:solidFill>
              </a:rPr>
              <a:t>”,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>
                <a:solidFill>
                  <a:prstClr val="black"/>
                </a:solidFill>
              </a:rPr>
              <a:t>Machine Learning, </a:t>
            </a:r>
            <a:r>
              <a:rPr lang="en-GB" sz="1600" dirty="0" smtClean="0">
                <a:solidFill>
                  <a:prstClr val="black"/>
                </a:solidFill>
              </a:rPr>
              <a:t>24, 123-140, </a:t>
            </a:r>
            <a:r>
              <a:rPr lang="en-GB" sz="1600" dirty="0">
                <a:solidFill>
                  <a:prstClr val="black"/>
                </a:solidFill>
              </a:rPr>
              <a:t>Kluwer Academic Publishers </a:t>
            </a:r>
            <a:r>
              <a:rPr lang="en-GB" sz="1600" dirty="0" smtClean="0">
                <a:solidFill>
                  <a:prstClr val="black"/>
                </a:solidFill>
              </a:rPr>
              <a:t>1996 </a:t>
            </a:r>
            <a:r>
              <a:rPr lang="en-GB" sz="1600" dirty="0">
                <a:hlinkClick r:id="rId4"/>
              </a:rPr>
              <a:t>https://link.springer.com/content/pdf/10.1007/BF00058655.pdf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1628800"/>
                <a:ext cx="8977852" cy="518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</a:rPr>
                  <a:t>Διαμόρφωση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Random Forests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Bootstrap Aggregating (Bagging)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l-GR" sz="500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</a:t>
                </a:r>
                <a:r>
                  <a:rPr lang="en-US" b="1" dirty="0">
                    <a:solidFill>
                      <a:srgbClr val="FF0000"/>
                    </a:solidFill>
                  </a:rPr>
                  <a:t>Random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Forest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αποτελείται από πολλά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decision trees </a:t>
                </a:r>
                <a:r>
                  <a:rPr lang="el-GR" dirty="0" smtClean="0"/>
                  <a:t>τα οποία αποφασίζουν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ανεξάρτητα </a:t>
                </a:r>
                <a:r>
                  <a:rPr lang="el-GR" dirty="0" smtClean="0"/>
                  <a:t>για μια παράμετρο εξόδου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 smtClean="0"/>
                  <a:t>. Η τελική απόφαση προκύπτει από την πλειοψηφία</a:t>
                </a:r>
                <a:r>
                  <a:rPr lang="en-US" dirty="0" smtClean="0"/>
                  <a:t>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aggregation</a:t>
                </a:r>
                <a:r>
                  <a:rPr lang="en-US" dirty="0" smtClean="0"/>
                  <a:t>)</a:t>
                </a:r>
                <a:r>
                  <a:rPr lang="el-GR" dirty="0" smtClean="0"/>
                  <a:t> 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Voting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για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classification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averaging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για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regression</a:t>
                </a:r>
                <a:endParaRPr lang="el-GR" i="1" dirty="0" smtClean="0">
                  <a:solidFill>
                    <a:srgbClr val="FF0000"/>
                  </a:solidFill>
                </a:endParaRP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l-GR" sz="500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διαδικασία επιβλεπόμενης μάθησης ακολουθεί τον αλγόριθμο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Bootstrap Aggregating </a:t>
                </a:r>
                <a:r>
                  <a:rPr lang="el-GR" dirty="0" smtClean="0"/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Bagging</a:t>
                </a:r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Leo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Breiman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1996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l-GR" sz="500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τυχαίο τρόπο επιλέγουμε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δειγματικά </a:t>
                </a:r>
                <a:r>
                  <a:rPr lang="el-GR" dirty="0" smtClean="0"/>
                  <a:t>υποσύνολα </a:t>
                </a:r>
                <a:r>
                  <a:rPr lang="en-US" dirty="0" smtClean="0"/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bootstrap samples</a:t>
                </a:r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labeled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δείγματος μάθησης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latin typeface="Cambria Math"/>
                        <a:ea typeface="Cambria Math"/>
                      </a:rPr>
                      <m:t>𝓓</m:t>
                    </m:r>
                    <m:r>
                      <a:rPr lang="el-GR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{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. </a:t>
                </a:r>
                <a:r>
                  <a:rPr lang="en-US" dirty="0" smtClean="0"/>
                  <a:t>Default </a:t>
                </a:r>
                <a:r>
                  <a:rPr lang="el-GR" dirty="0" smtClean="0"/>
                  <a:t>επιλογή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l-GR" b="0" i="1" smtClean="0">
                        <a:latin typeface="Cambria Math"/>
                      </a:rPr>
                      <m:t>=500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αλλά τα αποτελέσματα είναι συνήθως ικανοποιητικά για μικρές τιμές (π.χ.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l-GR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l-GR" dirty="0" smtClean="0"/>
                  <a:t>)</a:t>
                </a:r>
                <a:endParaRPr lang="en-US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n-US" sz="500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επιλογή </a:t>
                </a:r>
                <a:r>
                  <a:rPr lang="el-GR" b="1" dirty="0" smtClean="0"/>
                  <a:t>παραδειγμάτων</a:t>
                </a:r>
                <a:r>
                  <a:rPr lang="el-GR" dirty="0" smtClean="0"/>
                  <a:t> σε υποσύνολα γίνεται με </a:t>
                </a:r>
                <a:r>
                  <a:rPr lang="el-GR" b="1" dirty="0" smtClean="0"/>
                  <a:t>ανεξάρτητες</a:t>
                </a:r>
                <a:r>
                  <a:rPr lang="el-GR" dirty="0" smtClean="0"/>
                  <a:t> τυχαίες κλήσεις και επανατοποθέτηση των επιλογών προηγουμένων κλήσεων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sampling with replacement</a:t>
                </a:r>
                <a:r>
                  <a:rPr lang="en-US" dirty="0" smtClean="0"/>
                  <a:t>).  </a:t>
                </a:r>
                <a:r>
                  <a:rPr lang="el-GR" dirty="0" smtClean="0"/>
                  <a:t>Ένα παράδειγμα</a:t>
                </a:r>
                <a:r>
                  <a:rPr lang="en-US" dirty="0" smtClean="0"/>
                  <a:t>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observation</a:t>
                </a:r>
                <a:r>
                  <a:rPr lang="en-US" dirty="0" smtClean="0"/>
                  <a:t>)</a:t>
                </a:r>
                <a:r>
                  <a:rPr lang="el-GR" dirty="0" smtClean="0"/>
                  <a:t> σε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bootstrap sample</a:t>
                </a:r>
                <a:r>
                  <a:rPr lang="en-US" dirty="0" smtClean="0"/>
                  <a:t> </a:t>
                </a:r>
                <a:r>
                  <a:rPr lang="el-GR" dirty="0" smtClean="0"/>
                  <a:t>μπορεί να επιλεγεί πάνω από μια φορά. Τα παραδείγματα του δείγματος που δεν έχουν επιλεγεί σε ένα υποσύνολο αποτελούν </a:t>
                </a:r>
                <a:r>
                  <a:rPr lang="en-US" i="1" dirty="0">
                    <a:solidFill>
                      <a:srgbClr val="FF0000"/>
                    </a:solidFill>
                  </a:rPr>
                  <a:t>out of bag </a:t>
                </a:r>
                <a:r>
                  <a:rPr lang="en-US" dirty="0" smtClean="0"/>
                  <a:t>(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oob</a:t>
                </a:r>
                <a:r>
                  <a:rPr lang="en-US" dirty="0" smtClean="0"/>
                  <a:t>)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observations </a:t>
                </a:r>
                <a:r>
                  <a:rPr lang="el-GR" dirty="0" smtClean="0"/>
                  <a:t>(πολλά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oob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οδηγούν σε αδυναμία πρόβλεψης)</a:t>
                </a:r>
                <a:endParaRPr lang="en-US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n-US" sz="500" i="1" dirty="0" smtClean="0">
                  <a:solidFill>
                    <a:srgbClr val="FF0000"/>
                  </a:solidFill>
                </a:endParaRP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bootstrap trees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διαμορφώνονται σε όλο τους το βάθος με αλγόριθμο τύπου </a:t>
                </a:r>
                <a:r>
                  <a:rPr lang="en-US" b="1" dirty="0" smtClean="0"/>
                  <a:t>CART</a:t>
                </a:r>
                <a:r>
                  <a:rPr lang="en-US" dirty="0" smtClean="0"/>
                  <a:t> </a:t>
                </a:r>
                <a:r>
                  <a:rPr lang="el-GR" dirty="0" smtClean="0"/>
                  <a:t>αλλά με </a:t>
                </a:r>
                <a:r>
                  <a:rPr lang="el-GR" b="1" dirty="0" smtClean="0"/>
                  <a:t>μειωμένα χαρακτηριστικά</a:t>
                </a:r>
                <a:r>
                  <a:rPr lang="el-GR" dirty="0" smtClean="0"/>
                  <a:t> 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prediction features</a:t>
                </a:r>
                <a:r>
                  <a:rPr lang="en-US" dirty="0" smtClean="0"/>
                  <a:t>) </a:t>
                </a:r>
                <a:r>
                  <a:rPr lang="el-GR" dirty="0" smtClean="0"/>
                  <a:t>που επιλέγονται </a:t>
                </a:r>
                <a:r>
                  <a:rPr lang="el-GR" b="1" dirty="0" smtClean="0"/>
                  <a:t>τυχαία</a:t>
                </a:r>
                <a:r>
                  <a:rPr lang="el-GR" dirty="0" smtClean="0"/>
                  <a:t> και </a:t>
                </a:r>
                <a:r>
                  <a:rPr lang="el-GR" b="1" dirty="0" smtClean="0"/>
                  <a:t>ανεξάρτητα</a:t>
                </a:r>
                <a:r>
                  <a:rPr lang="el-GR" dirty="0" smtClean="0"/>
                  <a:t> σε κάθε κόμβο των δένδρων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8977852" cy="5186035"/>
              </a:xfrm>
              <a:prstGeom prst="rect">
                <a:avLst/>
              </a:prstGeom>
              <a:blipFill rotWithShape="1">
                <a:blip r:embed="rId5"/>
                <a:stretch>
                  <a:fillRect l="-475" t="-588" b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7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38959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57811"/>
            <a:ext cx="8229600" cy="82251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Random Forests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44" y="692696"/>
                <a:ext cx="8977852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</a:rPr>
                  <a:t>Αξιολόγηση</a:t>
                </a:r>
                <a:r>
                  <a:rPr lang="el-GR" b="1" dirty="0">
                    <a:solidFill>
                      <a:srgbClr val="FF0000"/>
                    </a:solidFill>
                  </a:rPr>
                  <a:t>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- Επιδόσεις</a:t>
                </a:r>
                <a:endParaRPr lang="el-GR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Τρόπος αξιολόγησης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crossvalidation</a:t>
                </a:r>
                <a:r>
                  <a:rPr lang="en-US" dirty="0" smtClean="0"/>
                  <a:t>: </a:t>
                </a:r>
                <a:r>
                  <a:rPr lang="el-GR" dirty="0" smtClean="0"/>
                  <a:t>Ένα μεγάλο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labeled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δείγμα μπορεί να χωριστεί σε υποσύνολα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/>
                            <a:ea typeface="Cambria Math"/>
                          </a:rPr>
                          <m:t>𝓓</m:t>
                        </m:r>
                        <m:r>
                          <m:rPr>
                            <m:nor/>
                          </m:rPr>
                          <a:rPr lang="el-GR" b="1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i="0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l-GR" b="1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b="1" dirty="0">
                            <a:latin typeface="Cambria Math"/>
                            <a:ea typeface="Cambria Math"/>
                          </a:rPr>
                          <m:t>𝓓</m:t>
                        </m:r>
                      </m:e>
                      <m:sub>
                        <m:r>
                          <a:rPr lang="el-GR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b="1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l-GR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/>
                            <a:ea typeface="Cambria Math"/>
                          </a:rPr>
                          <m:t>𝓓</m:t>
                        </m:r>
                      </m:e>
                      <m:sub>
                        <m:r>
                          <a:rPr lang="el-GR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l-GR" b="1" i="1" dirty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l-GR" b="1" i="0" dirty="0" smtClean="0">
                        <a:latin typeface="Cambria Math"/>
                        <a:ea typeface="Cambria Math"/>
                      </a:rPr>
                      <m:t>...</m:t>
                    </m:r>
                  </m:oMath>
                </a14:m>
                <a:r>
                  <a:rPr lang="el-GR" dirty="0" smtClean="0"/>
                  <a:t>  Κάθε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/>
                            <a:ea typeface="Cambria Math"/>
                          </a:rPr>
                          <m:t>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εναλλακτικά να θεωρηθεί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test set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τα γνωστά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labels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των στοιχείων του να συγκριθούν με τις προβλέψεις που προκύπτουν με σύστημα που εκπαιδεύεται με βάση τα υπόλοιπα υποσύνολα σαν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supervised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training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τα </a:t>
                </a:r>
                <a:r>
                  <a:rPr lang="en-US" b="1" dirty="0">
                    <a:solidFill>
                      <a:srgbClr val="FF0000"/>
                    </a:solidFill>
                  </a:rPr>
                  <a:t>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andom </a:t>
                </a:r>
                <a:r>
                  <a:rPr lang="en-US" b="1" dirty="0">
                    <a:solidFill>
                      <a:srgbClr val="FF000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orests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RF</a:t>
                </a:r>
                <a:r>
                  <a:rPr lang="en-US" dirty="0" smtClean="0"/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η επίδοση μπορεί να αξιολογηθεί από τα σφάλματα προβλέψεων δένδρων αποφάσεων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RF Predictors</a:t>
                </a:r>
                <a:r>
                  <a:rPr lang="en-US" dirty="0"/>
                  <a:t>)</a:t>
                </a:r>
                <a:r>
                  <a:rPr lang="el-GR" dirty="0" smtClean="0"/>
                  <a:t> με </a:t>
                </a:r>
                <a:r>
                  <a:rPr lang="en-US" i="1" dirty="0">
                    <a:solidFill>
                      <a:srgbClr val="FF0000"/>
                    </a:solidFill>
                  </a:rPr>
                  <a:t>out of bag </a:t>
                </a:r>
                <a:r>
                  <a:rPr lang="en-US" dirty="0"/>
                  <a:t>(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oob</a:t>
                </a:r>
                <a:r>
                  <a:rPr lang="en-US" dirty="0"/>
                  <a:t>)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observations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πολλές αξιολογήσεις προκύπτει πως τα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RF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δεν παρουσιάζουν τυπικά προβλήματα των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Decision Trees</a:t>
                </a:r>
                <a:r>
                  <a:rPr lang="en-US" dirty="0" smtClean="0"/>
                  <a:t>:</a:t>
                </a:r>
                <a:r>
                  <a:rPr lang="el-GR" dirty="0" smtClean="0"/>
                  <a:t> Έχουν  καλές επιδόσεις ακρίβειας προβλέψεων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μικρή διακύμανση </a:t>
                </a:r>
                <a:r>
                  <a:rPr lang="en-US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 smtClean="0"/>
                  <a:t>)</a:t>
                </a:r>
                <a:r>
                  <a:rPr lang="el-GR" dirty="0" smtClean="0"/>
                  <a:t>, δεν έχουν υπερβολική ευαισθησία σε ασταθείς μετρήσεις χαρακτηριστικών των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predictors</a:t>
                </a:r>
                <a:r>
                  <a:rPr lang="el-GR" dirty="0" smtClean="0"/>
                  <a:t>, δεν προκαλούν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overfitting</a:t>
                </a: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Γενικά θεωρούνται πολλά υποσχόμενη λύση για προβλήματα ταξινόμησης, πρόβλεψης και συγκριτικής αξιολόγησης των χαρακτηριστικών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features</a:t>
                </a:r>
                <a:r>
                  <a:rPr lang="en-US" dirty="0" smtClean="0"/>
                  <a:t>) </a:t>
                </a:r>
                <a:r>
                  <a:rPr lang="el-GR" dirty="0" smtClean="0"/>
                  <a:t>πολυδιάστατων δειγμάτων. Προαπαιτούν βέβαια την διαθεσιμότητα αξιόπιστων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labeled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δειγμάτων μάθησης για την εφαρμογή μεθόδων </a:t>
                </a:r>
                <a:r>
                  <a:rPr lang="en-US" b="1" dirty="0" smtClean="0"/>
                  <a:t>supervised learning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πολύ μεγάλα </a:t>
                </a:r>
                <a:r>
                  <a:rPr lang="en-US" dirty="0" smtClean="0"/>
                  <a:t>datasets </a:t>
                </a:r>
                <a:r>
                  <a:rPr lang="el-GR" dirty="0" smtClean="0"/>
                  <a:t>οι απαιτήσεις μνήμης – επεξεργασίας των </a:t>
                </a:r>
                <a:r>
                  <a:rPr lang="en-US" dirty="0" smtClean="0"/>
                  <a:t>RF </a:t>
                </a:r>
                <a:r>
                  <a:rPr lang="el-GR" dirty="0" smtClean="0"/>
                  <a:t>οδηγούν σε χρήση εξειδικευμένου </a:t>
                </a:r>
                <a:r>
                  <a:rPr lang="en-US" dirty="0" smtClean="0"/>
                  <a:t>H/W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GPU</a:t>
                </a:r>
                <a:r>
                  <a:rPr lang="en-US" dirty="0" smtClean="0"/>
                  <a:t>) </a:t>
                </a:r>
                <a:r>
                  <a:rPr lang="el-GR" dirty="0" smtClean="0"/>
                  <a:t>ή λύσεις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cloud</a:t>
                </a:r>
                <a:endParaRPr lang="el-GR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" y="692696"/>
                <a:ext cx="8977852" cy="5909310"/>
              </a:xfrm>
              <a:prstGeom prst="rect">
                <a:avLst/>
              </a:prstGeom>
              <a:blipFill rotWithShape="1">
                <a:blip r:embed="rId3"/>
                <a:stretch>
                  <a:fillRect l="-476" t="-516" r="-1019" b="-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38959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29819"/>
            <a:ext cx="8229600" cy="82251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Δένδρα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Αποφάσεων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512706"/>
            <a:ext cx="9071991" cy="6294031"/>
            <a:chOff x="35496" y="512706"/>
            <a:chExt cx="9071991" cy="6294031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6430186"/>
              <a:ext cx="848905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/>
                <a:t>Αντιμετώπιση </a:t>
              </a:r>
              <a:r>
                <a:rPr lang="el-GR" dirty="0" smtClean="0"/>
                <a:t>προβλημάτων με </a:t>
              </a:r>
              <a:r>
                <a:rPr lang="el-GR" dirty="0"/>
                <a:t>συνδυασμό πολλαπλών </a:t>
              </a:r>
              <a:r>
                <a:rPr lang="en-US" dirty="0"/>
                <a:t>decision trees (</a:t>
              </a:r>
              <a:r>
                <a:rPr lang="en-US" b="1" dirty="0">
                  <a:solidFill>
                    <a:srgbClr val="FF0000"/>
                  </a:solidFill>
                </a:rPr>
                <a:t>Random Forests</a:t>
              </a:r>
              <a:r>
                <a:rPr lang="en-US" dirty="0" smtClean="0"/>
                <a:t>)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496" y="512706"/>
                  <a:ext cx="9071991" cy="6294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</a:rPr>
                    <a:t>Decision Tree Supervised Learning</a:t>
                  </a:r>
                  <a:r>
                    <a:rPr lang="el-GR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l-GR" b="1" dirty="0" smtClean="0">
                      <a:solidFill>
                        <a:srgbClr val="FF0000"/>
                      </a:solidFill>
                    </a:rPr>
                    <a:t>(1/3)</a:t>
                  </a:r>
                </a:p>
                <a:p>
                  <a:pPr algn="ctr"/>
                  <a:endParaRPr lang="el-GR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endParaRPr lang="el-GR" sz="500" dirty="0" smtClean="0"/>
                </a:p>
                <a:p>
                  <a:r>
                    <a:rPr lang="el-GR" dirty="0" smtClean="0"/>
                    <a:t>Από ένα </a:t>
                  </a:r>
                  <a:r>
                    <a:rPr lang="el-GR" b="1" dirty="0" smtClean="0"/>
                    <a:t>δείγμα</a:t>
                  </a:r>
                  <a:r>
                    <a:rPr lang="en-US" b="1" dirty="0" smtClean="0"/>
                    <a:t> </a:t>
                  </a:r>
                  <a:r>
                    <a:rPr lang="el-GR" b="1" dirty="0" smtClean="0"/>
                    <a:t>μάθησης </a:t>
                  </a:r>
                  <a:r>
                    <a:rPr lang="en-US" i="1" dirty="0" smtClean="0">
                      <a:solidFill>
                        <a:srgbClr val="FF0000"/>
                      </a:solidFill>
                    </a:rPr>
                    <a:t>labeled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l-GR" b="1" dirty="0" smtClean="0"/>
                    <a:t>παραδειγμάτων</a:t>
                  </a:r>
                  <a:r>
                    <a:rPr lang="en-US" dirty="0" smtClean="0"/>
                    <a:t> </a:t>
                  </a:r>
                  <a:r>
                    <a:rPr lang="el-GR" b="1" dirty="0" smtClean="0"/>
                    <a:t>εισόδου</a:t>
                  </a:r>
                  <a:r>
                    <a:rPr lang="el-GR" dirty="0" smtClean="0"/>
                    <a:t> (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predictor</a:t>
                  </a:r>
                  <a:r>
                    <a:rPr lang="el-GR" b="1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variables</a:t>
                  </a:r>
                  <a:r>
                    <a:rPr lang="en-US" dirty="0" smtClean="0"/>
                    <a:t>)</a:t>
                  </a:r>
                  <a:r>
                    <a:rPr lang="el-GR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l-GR" dirty="0" smtClean="0"/>
                    <a:t>και </a:t>
                  </a:r>
                  <a:r>
                    <a:rPr lang="el-GR" b="1" dirty="0" smtClean="0"/>
                    <a:t>αποκρίσεων</a:t>
                  </a:r>
                  <a:r>
                    <a:rPr lang="el-GR" dirty="0" smtClean="0"/>
                    <a:t> </a:t>
                  </a:r>
                  <a:r>
                    <a:rPr lang="el-GR" b="1" dirty="0" smtClean="0"/>
                    <a:t>εξόδου</a:t>
                  </a:r>
                  <a:r>
                    <a:rPr lang="el-GR" dirty="0" smtClean="0"/>
                    <a:t> </a:t>
                  </a:r>
                  <a:r>
                    <a:rPr lang="en-US" dirty="0" smtClean="0"/>
                    <a:t>(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response variable</a:t>
                  </a:r>
                  <a:r>
                    <a:rPr lang="en-US" dirty="0" smtClean="0"/>
                    <a:t>)</a:t>
                  </a:r>
                  <a:r>
                    <a:rPr lang="el-GR" b="1" dirty="0" smtClean="0">
                      <a:latin typeface="Cambria Math"/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>
                          <a:latin typeface="Cambria Math"/>
                          <a:ea typeface="Cambria Math"/>
                        </a:rPr>
                        <m:t>𝓓</m:t>
                      </m:r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{</m:t>
                      </m:r>
                      <m:r>
                        <a:rPr lang="en-US" b="1">
                          <a:latin typeface="Cambria Math"/>
                        </a:rPr>
                        <m:t>𝐱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a14:m>
                  <a:r>
                    <a:rPr lang="el-GR" dirty="0"/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=1,2,…,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l-GR" dirty="0" smtClean="0"/>
                    <a:t>δημιουργείται </a:t>
                  </a:r>
                  <a:r>
                    <a:rPr lang="el-GR" b="1" dirty="0" smtClean="0"/>
                    <a:t>δένδρο αποφάσεων</a:t>
                  </a:r>
                  <a:r>
                    <a:rPr lang="el-GR" dirty="0" smtClean="0"/>
                    <a:t> </a:t>
                  </a:r>
                  <a:r>
                    <a:rPr lang="en-US" dirty="0" smtClean="0"/>
                    <a:t>(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Decision Tree</a:t>
                  </a:r>
                  <a:r>
                    <a:rPr lang="en-US" dirty="0" smtClean="0"/>
                    <a:t>)</a:t>
                  </a:r>
                  <a:r>
                    <a:rPr lang="el-GR" dirty="0" smtClean="0"/>
                    <a:t> με βάση τα χαρακτηριστικά και τη γνωστή απόκριση του δείγματος μάθησης</a:t>
                  </a:r>
                  <a:r>
                    <a:rPr lang="en-US" dirty="0" smtClean="0"/>
                    <a:t> (</a:t>
                  </a:r>
                  <a:r>
                    <a:rPr lang="en-US" i="1" dirty="0" smtClean="0">
                      <a:solidFill>
                        <a:srgbClr val="FF0000"/>
                      </a:solidFill>
                    </a:rPr>
                    <a:t>training sample</a:t>
                  </a:r>
                  <a:r>
                    <a:rPr lang="en-US" dirty="0" smtClean="0"/>
                    <a:t>)</a:t>
                  </a:r>
                  <a:r>
                    <a:rPr lang="el-GR" dirty="0" smtClean="0"/>
                    <a:t>. Νέα παραδείγματα εισόδου (από το </a:t>
                  </a:r>
                  <a:r>
                    <a:rPr lang="en-US" i="1" dirty="0" smtClean="0">
                      <a:solidFill>
                        <a:srgbClr val="FF0000"/>
                      </a:solidFill>
                    </a:rPr>
                    <a:t>test sample</a:t>
                  </a:r>
                  <a:r>
                    <a:rPr lang="en-US" dirty="0" smtClean="0"/>
                    <a:t>) </a:t>
                  </a:r>
                  <a:r>
                    <a:rPr lang="el-GR" dirty="0" smtClean="0"/>
                    <a:t>αποφασίζουν για την πιθανότερη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𝐱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l-GR" dirty="0" smtClean="0"/>
                    <a:t> με δενδρική αναζήτηση χαρακτηριστικών</a:t>
                  </a:r>
                  <a:r>
                    <a:rPr lang="en-US" dirty="0" smtClean="0"/>
                    <a:t>, </a:t>
                  </a:r>
                  <a:r>
                    <a:rPr lang="el-GR" dirty="0" smtClean="0"/>
                    <a:t>θεωρώντας πως ακολουθούν τις στατιστικές ιδιότητες του δείγματος μάθησης</a:t>
                  </a:r>
                </a:p>
                <a:p>
                  <a:endParaRPr lang="el-GR" sz="5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l-GR" dirty="0" smtClean="0"/>
                    <a:t>Ορίζονται δύο τύποι </a:t>
                  </a:r>
                  <a:r>
                    <a:rPr lang="en-US" i="1" dirty="0" smtClean="0">
                      <a:solidFill>
                        <a:srgbClr val="FF0000"/>
                      </a:solidFill>
                    </a:rPr>
                    <a:t>Decision Trees</a:t>
                  </a:r>
                  <a:r>
                    <a:rPr lang="en-US" dirty="0" smtClean="0"/>
                    <a:t>:</a:t>
                  </a:r>
                  <a:r>
                    <a:rPr lang="el-GR" dirty="0" smtClean="0"/>
                    <a:t> (1)</a:t>
                  </a:r>
                  <a:r>
                    <a:rPr lang="en-US" dirty="0" smtClean="0"/>
                    <a:t>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Classification Trees</a:t>
                  </a:r>
                  <a:r>
                    <a:rPr lang="en-US" dirty="0" smtClean="0"/>
                    <a:t> (</a:t>
                  </a:r>
                  <a:r>
                    <a:rPr lang="el-GR" b="1" dirty="0" smtClean="0"/>
                    <a:t>Δένδρα Ταξινόμησης</a:t>
                  </a:r>
                  <a:r>
                    <a:rPr lang="el-GR" dirty="0" smtClean="0"/>
                    <a:t>) όταν η απόφαση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l-GR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l-GR" dirty="0" smtClean="0"/>
                    <a:t>είναι διακριτή, συνήθως δυαδική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∁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el-GR" b="1" i="1" dirty="0" smtClean="0"/>
                    <a:t> </a:t>
                  </a:r>
                  <a:r>
                    <a:rPr lang="en-US" b="1" i="1" dirty="0" smtClean="0"/>
                    <a:t>yes</a:t>
                  </a:r>
                  <a:r>
                    <a:rPr lang="el-GR" dirty="0" smtClean="0"/>
                    <a:t>,</a:t>
                  </a:r>
                  <a:r>
                    <a:rPr lang="el-GR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∁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= </m:t>
                      </m:r>
                    </m:oMath>
                  </a14:m>
                  <a:r>
                    <a:rPr lang="en-US" b="1" i="1" dirty="0" smtClean="0"/>
                    <a:t>no</a:t>
                  </a:r>
                  <a:r>
                    <a:rPr lang="en-US" dirty="0" smtClean="0"/>
                    <a:t>)</a:t>
                  </a:r>
                  <a:r>
                    <a:rPr lang="el-GR" dirty="0" smtClean="0"/>
                    <a:t> ή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{0,1}</m:t>
                      </m:r>
                    </m:oMath>
                  </a14:m>
                  <a:r>
                    <a:rPr lang="el-GR" dirty="0" smtClean="0"/>
                    <a:t> και (2)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Regression Trees</a:t>
                  </a:r>
                  <a:r>
                    <a:rPr lang="el-GR" dirty="0" smtClean="0"/>
                    <a:t> </a:t>
                  </a:r>
                  <a:r>
                    <a:rPr lang="en-US" dirty="0" smtClean="0"/>
                    <a:t>(</a:t>
                  </a:r>
                  <a:r>
                    <a:rPr lang="el-GR" b="1" dirty="0"/>
                    <a:t>Δένδρα Παλινδρόμησης</a:t>
                  </a:r>
                  <a:r>
                    <a:rPr lang="el-GR" dirty="0"/>
                    <a:t>) όταν η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l-GR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l-GR" dirty="0"/>
                    <a:t>είναι </a:t>
                  </a:r>
                  <a:r>
                    <a:rPr lang="el-GR" dirty="0" smtClean="0"/>
                    <a:t>συνεχής (εκτίμηση παραμέτρου)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l-GR" b="1" dirty="0" smtClean="0">
                      <a:solidFill>
                        <a:srgbClr val="FF0000"/>
                      </a:solidFill>
                    </a:rPr>
                    <a:t>Εφαρμογές</a:t>
                  </a:r>
                  <a:r>
                    <a:rPr lang="el-GR" dirty="0" smtClean="0"/>
                    <a:t>: Αναγνώριση προτύπων, επεξεργασία - ταξινόμηση - αναζήτηση κειμένων και εικόνων, περιβαλλοντολογικές αναλύσεις, </a:t>
                  </a:r>
                  <a:r>
                    <a:rPr lang="el-GR" dirty="0" err="1" smtClean="0"/>
                    <a:t>βιοϊατρικές</a:t>
                  </a:r>
                  <a:r>
                    <a:rPr lang="el-GR" dirty="0" smtClean="0"/>
                    <a:t> προβλέψεις, ιατρικές διαγνώσεις, μηχανές αναζήτησης, διαγνώσεις/χαρακτηρισμός/</a:t>
                  </a:r>
                  <a:r>
                    <a:rPr lang="en-US" dirty="0" smtClean="0"/>
                    <a:t> </a:t>
                  </a:r>
                  <a:r>
                    <a:rPr lang="el-GR" dirty="0" smtClean="0"/>
                    <a:t>αντιμετώπιση </a:t>
                  </a:r>
                  <a:r>
                    <a:rPr lang="el-GR" dirty="0" err="1" smtClean="0"/>
                    <a:t>κυβερνο</a:t>
                  </a:r>
                  <a:r>
                    <a:rPr lang="el-GR" dirty="0" smtClean="0"/>
                    <a:t>-επιθέσεων  </a:t>
                  </a:r>
                  <a:r>
                    <a:rPr lang="en-US" dirty="0" smtClean="0"/>
                    <a:t>(</a:t>
                  </a:r>
                  <a:r>
                    <a:rPr lang="el-GR" dirty="0"/>
                    <a:t>π</a:t>
                  </a:r>
                  <a:r>
                    <a:rPr lang="el-GR" dirty="0" smtClean="0"/>
                    <a:t>.χ. </a:t>
                  </a:r>
                  <a:r>
                    <a:rPr lang="en-US" dirty="0" smtClean="0"/>
                    <a:t> DNS attacks, antivirus, anti-spamming…)</a:t>
                  </a:r>
                  <a:endParaRPr lang="el-GR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l-GR" b="1" dirty="0" smtClean="0"/>
                    <a:t>Βασικά πλεονεκτήματα</a:t>
                  </a:r>
                  <a:r>
                    <a:rPr lang="el-GR" dirty="0" smtClean="0"/>
                    <a:t>: Εύκολη υλοποίηση, ταχεία σύγκλιση, απόκριση</a:t>
                  </a:r>
                  <a:r>
                    <a:rPr lang="en-US" dirty="0" smtClean="0"/>
                    <a:t> </a:t>
                  </a:r>
                  <a:r>
                    <a:rPr lang="el-GR" dirty="0" smtClean="0"/>
                    <a:t>σε πολυπληθή πολυδιάστατα δείγματα, αυτόματη κατάταξη - απλοποίηση χαρακτηριστικών δείγματος…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l-GR" b="1" dirty="0" smtClean="0"/>
                    <a:t>Βασικά μειονεκτήματα</a:t>
                  </a:r>
                  <a:r>
                    <a:rPr lang="el-GR" dirty="0" smtClean="0"/>
                    <a:t>: Προβλήματα ακρίβειας, αστάθεια σε μικρές μεταβολές των χαρακτηριστικών εισόδου, </a:t>
                  </a:r>
                  <a:r>
                    <a:rPr lang="en-US" dirty="0" smtClean="0"/>
                    <a:t>overfitting… </a:t>
                  </a:r>
                  <a:endParaRPr lang="el-GR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512706"/>
                  <a:ext cx="9071991" cy="62940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05" t="-4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1"/>
          <p:cNvSpPr txBox="1">
            <a:spLocks/>
          </p:cNvSpPr>
          <p:nvPr/>
        </p:nvSpPr>
        <p:spPr>
          <a:xfrm>
            <a:off x="160316" y="825133"/>
            <a:ext cx="8853030" cy="620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>
              <a:spcBef>
                <a:spcPts val="0"/>
              </a:spcBef>
              <a:tabLst>
                <a:tab pos="266700" algn="l"/>
              </a:tabLst>
            </a:pPr>
            <a:r>
              <a:rPr lang="en-GB" sz="1600" dirty="0" smtClean="0">
                <a:solidFill>
                  <a:prstClr val="black"/>
                </a:solidFill>
              </a:rPr>
              <a:t>James Gareth, Daniela Witten, Trevor Hastie, Robert </a:t>
            </a:r>
            <a:r>
              <a:rPr lang="en-GB" sz="1600" dirty="0" err="1" smtClean="0">
                <a:solidFill>
                  <a:prstClr val="black"/>
                </a:solidFill>
              </a:rPr>
              <a:t>Tibshirani</a:t>
            </a:r>
            <a:r>
              <a:rPr lang="en-GB" sz="1600" dirty="0" smtClean="0">
                <a:solidFill>
                  <a:prstClr val="black"/>
                </a:solidFill>
              </a:rPr>
              <a:t>, “</a:t>
            </a:r>
            <a:r>
              <a:rPr lang="en-GB" sz="1600" b="1" dirty="0" smtClean="0">
                <a:solidFill>
                  <a:prstClr val="black"/>
                </a:solidFill>
              </a:rPr>
              <a:t>An Introduction to Statistical Learning</a:t>
            </a:r>
            <a:r>
              <a:rPr lang="en-GB" sz="1600" dirty="0" smtClean="0">
                <a:solidFill>
                  <a:prstClr val="black"/>
                </a:solidFill>
              </a:rPr>
              <a:t>”, Springer 2013 </a:t>
            </a:r>
            <a:r>
              <a:rPr lang="en-GB" sz="1600" dirty="0" smtClean="0">
                <a:solidFill>
                  <a:prstClr val="black"/>
                </a:solidFill>
                <a:hlinkClick r:id="rId4"/>
              </a:rPr>
              <a:t>https://www-bcf.usc.edu/~gareth/ISL/ISLR%20First%20Printing.pdf</a:t>
            </a:r>
            <a:r>
              <a:rPr lang="el-GR" sz="1600" dirty="0" smtClean="0">
                <a:solidFill>
                  <a:prstClr val="black"/>
                </a:solidFill>
              </a:rPr>
              <a:t> (</a:t>
            </a:r>
            <a:r>
              <a:rPr lang="en-US" sz="1600" dirty="0" smtClean="0">
                <a:solidFill>
                  <a:prstClr val="black"/>
                </a:solidFill>
              </a:rPr>
              <a:t>Ch. 8)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822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38959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2251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Δένδρα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Αποφάσεων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43256"/>
            <a:ext cx="88924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Decision Tree Supervised Learning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(2/3)</a:t>
            </a:r>
          </a:p>
          <a:p>
            <a:pPr algn="ctr"/>
            <a:endParaRPr lang="el-GR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endParaRPr lang="el-GR" sz="5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316" y="764704"/>
            <a:ext cx="8853030" cy="620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>
              <a:spcBef>
                <a:spcPts val="0"/>
              </a:spcBef>
              <a:tabLst>
                <a:tab pos="266700" algn="l"/>
              </a:tabLst>
            </a:pPr>
            <a:r>
              <a:rPr lang="en-GB" sz="1600" dirty="0" smtClean="0">
                <a:solidFill>
                  <a:prstClr val="black"/>
                </a:solidFill>
              </a:rPr>
              <a:t>James Gareth, Daniela Witten, Trevor Hastie, Robert </a:t>
            </a:r>
            <a:r>
              <a:rPr lang="en-GB" sz="1600" dirty="0" err="1" smtClean="0">
                <a:solidFill>
                  <a:prstClr val="black"/>
                </a:solidFill>
              </a:rPr>
              <a:t>Tibshirani</a:t>
            </a:r>
            <a:r>
              <a:rPr lang="en-GB" sz="1600" dirty="0" smtClean="0">
                <a:solidFill>
                  <a:prstClr val="black"/>
                </a:solidFill>
              </a:rPr>
              <a:t>, “</a:t>
            </a:r>
            <a:r>
              <a:rPr lang="en-GB" sz="1600" b="1" dirty="0" smtClean="0">
                <a:solidFill>
                  <a:prstClr val="black"/>
                </a:solidFill>
              </a:rPr>
              <a:t>An Introduction to Statistical Learning</a:t>
            </a:r>
            <a:r>
              <a:rPr lang="en-GB" sz="1600" dirty="0" smtClean="0">
                <a:solidFill>
                  <a:prstClr val="black"/>
                </a:solidFill>
              </a:rPr>
              <a:t>”, Springer 2013 </a:t>
            </a:r>
            <a:r>
              <a:rPr lang="en-GB" sz="1600" dirty="0" smtClean="0">
                <a:solidFill>
                  <a:prstClr val="black"/>
                </a:solidFill>
                <a:hlinkClick r:id="rId3"/>
              </a:rPr>
              <a:t>https://www-bcf.usc.edu/~gareth/ISL/ISLR%20First%20Printing.pdf</a:t>
            </a:r>
            <a:r>
              <a:rPr lang="el-GR" sz="1600" dirty="0" smtClean="0">
                <a:solidFill>
                  <a:prstClr val="black"/>
                </a:solidFill>
              </a:rPr>
              <a:t> (</a:t>
            </a:r>
            <a:r>
              <a:rPr lang="en-US" sz="1600" dirty="0" smtClean="0">
                <a:solidFill>
                  <a:prstClr val="black"/>
                </a:solidFill>
              </a:rPr>
              <a:t>Ch. 8)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158" y="1340768"/>
                <a:ext cx="9013346" cy="5446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</a:rPr>
                  <a:t>Μέθοδος Διαμόρφωσης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CART -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lassification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nd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egression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rees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Leo 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Breiman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1984)</a:t>
                </a:r>
              </a:p>
              <a:p>
                <a:pPr algn="ctr"/>
                <a:r>
                  <a:rPr lang="en-GB" sz="1600" dirty="0">
                    <a:hlinkClick r:id="rId4"/>
                  </a:rPr>
                  <a:t>https://civil.colorado.edu/~balajir/CVEN6833/lectures/cluster_lecture-2.pdf</a:t>
                </a:r>
                <a:endParaRPr lang="en-US" sz="1600" b="1" dirty="0" smtClean="0">
                  <a:solidFill>
                    <a:srgbClr val="FF0000"/>
                  </a:solidFill>
                </a:endParaRPr>
              </a:p>
              <a:p>
                <a:r>
                  <a:rPr lang="el-GR" dirty="0" smtClean="0"/>
                  <a:t>Η δενδρική δομή διαμορφώνεται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βάση τα </a:t>
                </a:r>
                <a:r>
                  <a:rPr lang="el-GR" b="1" dirty="0" smtClean="0"/>
                  <a:t>χαρακτηριστικά εισόδου</a:t>
                </a:r>
                <a:r>
                  <a:rPr lang="el-GR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input features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 smtClean="0"/>
                  <a:t> των διανυσματικών παραδειγμάτων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 smtClean="0"/>
                  <a:t>.  Ορίζω πρόσθετο </a:t>
                </a:r>
                <a:r>
                  <a:rPr lang="el-GR" b="1" dirty="0" smtClean="0"/>
                  <a:t>χαρακτηριστικό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εξόδου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σαν </a:t>
                </a:r>
                <a:r>
                  <a:rPr lang="el-GR" b="1" dirty="0" smtClean="0"/>
                  <a:t>χαρακτηριστικό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στόχου</a:t>
                </a:r>
                <a:r>
                  <a:rPr lang="el-GR" dirty="0" smtClean="0"/>
                  <a:t>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target feature</a:t>
                </a:r>
                <a:r>
                  <a:rPr lang="el-GR" dirty="0" smtClean="0"/>
                  <a:t>). Για τα </a:t>
                </a:r>
                <a:r>
                  <a:rPr lang="en-US" i="1" dirty="0">
                    <a:solidFill>
                      <a:srgbClr val="FF0000"/>
                    </a:solidFill>
                  </a:rPr>
                  <a:t>labeled</a:t>
                </a:r>
                <a:r>
                  <a:rPr lang="el-GR" b="1" dirty="0" smtClean="0"/>
                  <a:t> </a:t>
                </a:r>
                <a:r>
                  <a:rPr lang="el-GR" dirty="0" smtClean="0"/>
                  <a:t>παραδείγματα</a:t>
                </a:r>
                <a:r>
                  <a:rPr lang="el-GR" b="1" dirty="0" smtClean="0"/>
                  <a:t> </a:t>
                </a:r>
                <a:r>
                  <a:rPr lang="el-GR" dirty="0" smtClean="0"/>
                  <a:t>μάθησης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Ξεκινώ από τον κόμβο </a:t>
                </a:r>
                <a:r>
                  <a:rPr lang="el-GR" b="1" dirty="0" smtClean="0"/>
                  <a:t>ρίζα</a:t>
                </a:r>
                <a:r>
                  <a:rPr lang="el-GR" dirty="0" smtClean="0"/>
                  <a:t>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Root Node</a:t>
                </a:r>
                <a:r>
                  <a:rPr lang="el-GR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που εμπεριέχει όλα τα παραδείγματα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 smtClean="0"/>
                  <a:t> του δείγματος μάθησης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𝓓</m:t>
                    </m:r>
                  </m:oMath>
                </a14:m>
                <a:r>
                  <a:rPr lang="el-GR" dirty="0" smtClean="0"/>
                  <a:t> με τα χαρακτηριστικά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και εξόδου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 smtClean="0"/>
                  <a:t>.  Διαχωρίζω το σύνολο παραδειγμάτων σε 2 υποσύνολα (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-δένδρα) με βάση την </a:t>
                </a:r>
                <a:r>
                  <a:rPr lang="el-GR" b="1" dirty="0" smtClean="0"/>
                  <a:t>κατηγοριοποίηση</a:t>
                </a:r>
                <a:r>
                  <a:rPr lang="el-GR" dirty="0" smtClean="0"/>
                  <a:t> </a:t>
                </a:r>
                <a:r>
                  <a:rPr lang="el-GR" dirty="0"/>
                  <a:t>κάποιου χαρακτηριστικού εισόδου </a:t>
                </a:r>
                <a:r>
                  <a:rPr lang="en-US" dirty="0"/>
                  <a:t>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input feature</a:t>
                </a:r>
                <a:r>
                  <a:rPr lang="en-US" dirty="0"/>
                  <a:t>)</a:t>
                </a:r>
                <a:r>
                  <a:rPr lang="el-GR" dirty="0"/>
                  <a:t> </a:t>
                </a:r>
                <a:r>
                  <a:rPr lang="el-GR" dirty="0" smtClean="0"/>
                  <a:t>σε περιοχές ορισμένου εύρους 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range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Συνεχίζω τον διαχωρισμό σε 2 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-δένδρα στον κόμβο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μέχρι την διαμόρφωση τελικών φύλλων συμμετοχής όλων των παραδειγμάτων μάθησης</a:t>
                </a:r>
              </a:p>
              <a:p>
                <a:endParaRPr lang="el-GR" sz="500" dirty="0"/>
              </a:p>
              <a:p>
                <a:r>
                  <a:rPr lang="el-GR" b="1" dirty="0"/>
                  <a:t>Τελικός στόχος </a:t>
                </a:r>
                <a:r>
                  <a:rPr lang="el-GR" b="1" dirty="0" smtClean="0"/>
                  <a:t>Αλγορίθμου Διαμόρφωσης Δένδρου </a:t>
                </a:r>
                <a:r>
                  <a:rPr lang="en-US" b="1" dirty="0" smtClean="0"/>
                  <a:t>CART</a:t>
                </a:r>
                <a:r>
                  <a:rPr lang="el-GR" dirty="0" smtClean="0"/>
                  <a:t>: </a:t>
                </a:r>
              </a:p>
              <a:p>
                <a:pPr marL="342900" indent="-342900">
                  <a:buAutoNum type="arabicParenBoth"/>
                </a:pPr>
                <a:r>
                  <a:rPr lang="el-GR" dirty="0" smtClean="0"/>
                  <a:t>Για </a:t>
                </a:r>
                <a:r>
                  <a:rPr lang="en-US" i="1" dirty="0">
                    <a:solidFill>
                      <a:srgbClr val="FF0000"/>
                    </a:solidFill>
                  </a:rPr>
                  <a:t>classification trees</a:t>
                </a:r>
                <a:r>
                  <a:rPr lang="en-US" dirty="0"/>
                  <a:t> </a:t>
                </a:r>
                <a:r>
                  <a:rPr lang="el-GR" dirty="0" smtClean="0"/>
                  <a:t>στόχος είναι η ένταξη στα τελικά </a:t>
                </a:r>
                <a:r>
                  <a:rPr lang="el-GR" dirty="0"/>
                  <a:t>φύλλα του </a:t>
                </a:r>
                <a:r>
                  <a:rPr lang="el-GR" dirty="0" smtClean="0"/>
                  <a:t>δένδρου των παραδειγμάτων μάθησης 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ενιαία απόκριση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 smtClean="0"/>
                  <a:t> κατά μεγάλη πλειοψηφία</a:t>
                </a:r>
              </a:p>
              <a:p>
                <a:pPr marL="342900" indent="-342900">
                  <a:buAutoNum type="arabicParenBoth"/>
                </a:pPr>
                <a:r>
                  <a:rPr lang="el-GR" dirty="0" smtClean="0"/>
                  <a:t>Για </a:t>
                </a:r>
                <a:r>
                  <a:rPr lang="en-US" i="1" dirty="0">
                    <a:solidFill>
                      <a:srgbClr val="FF0000"/>
                    </a:solidFill>
                  </a:rPr>
                  <a:t>regression trees</a:t>
                </a:r>
                <a:r>
                  <a:rPr lang="el-GR" dirty="0"/>
                  <a:t> </a:t>
                </a:r>
                <a:r>
                  <a:rPr lang="el-GR" dirty="0" smtClean="0"/>
                  <a:t>στόχος είναι να ενταχθούν στα φύλλα του δένδρου ομάδες παραδειγμάτων μάθησης με μικρές αποκλίσεις εξόδου από μέσο όρο αποκρίσεων (π.χ. ελάχιστης τετραγωνικής απόκλισης ή με κριτήριο </a:t>
                </a:r>
                <a:r>
                  <a:rPr lang="en-US" dirty="0" smtClean="0"/>
                  <a:t>greedy)</a:t>
                </a:r>
                <a:endParaRPr lang="el-GR" dirty="0" smtClean="0"/>
              </a:p>
              <a:p>
                <a:pPr marL="342900" indent="-342900">
                  <a:buAutoNum type="arabicParenBoth"/>
                </a:pPr>
                <a:r>
                  <a:rPr lang="el-GR" dirty="0" smtClean="0"/>
                  <a:t>Συνήθως απαιτείται απλοποίηση του τελικού δένδρου με κλάδεμα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pruning</a:t>
                </a:r>
                <a:r>
                  <a:rPr lang="en-US" dirty="0" smtClean="0"/>
                  <a:t>) </a:t>
                </a:r>
                <a:r>
                  <a:rPr lang="el-GR" dirty="0" smtClean="0"/>
                  <a:t>κλαδιών μικρής πιθανότητας συμμετοχής ενός στοιχείου μάθησης για αποφυγή </a:t>
                </a:r>
                <a:r>
                  <a:rPr lang="en-US" i="1" dirty="0">
                    <a:solidFill>
                      <a:srgbClr val="FF0000"/>
                    </a:solidFill>
                  </a:rPr>
                  <a:t>overfitting</a:t>
                </a:r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8" y="1340768"/>
                <a:ext cx="9013346" cy="5446106"/>
              </a:xfrm>
              <a:prstGeom prst="rect">
                <a:avLst/>
              </a:prstGeom>
              <a:blipFill rotWithShape="1">
                <a:blip r:embed="rId5"/>
                <a:stretch>
                  <a:fillRect l="-609" t="-560" r="-744" b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5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420106"/>
            <a:ext cx="88924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Decision Tree Supervised Learning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l-GR" b="1" dirty="0" smtClean="0">
                <a:solidFill>
                  <a:srgbClr val="FF0000"/>
                </a:solidFill>
              </a:rPr>
              <a:t>/3)</a:t>
            </a:r>
          </a:p>
          <a:p>
            <a:pPr algn="ctr"/>
            <a:endParaRPr lang="el-GR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endParaRPr lang="el-GR" sz="5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8959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316" y="738996"/>
            <a:ext cx="8853030" cy="620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>
              <a:spcBef>
                <a:spcPts val="0"/>
              </a:spcBef>
              <a:tabLst>
                <a:tab pos="266700" algn="l"/>
              </a:tabLst>
            </a:pPr>
            <a:r>
              <a:rPr lang="en-GB" sz="1600" dirty="0" smtClean="0">
                <a:solidFill>
                  <a:prstClr val="black"/>
                </a:solidFill>
              </a:rPr>
              <a:t>James Gareth, Daniela Witten, Trevor Hastie, Robert </a:t>
            </a:r>
            <a:r>
              <a:rPr lang="en-GB" sz="1600" dirty="0" err="1" smtClean="0">
                <a:solidFill>
                  <a:prstClr val="black"/>
                </a:solidFill>
              </a:rPr>
              <a:t>Tibshirani</a:t>
            </a:r>
            <a:r>
              <a:rPr lang="en-GB" sz="1600" dirty="0" smtClean="0">
                <a:solidFill>
                  <a:prstClr val="black"/>
                </a:solidFill>
              </a:rPr>
              <a:t>, “</a:t>
            </a:r>
            <a:r>
              <a:rPr lang="en-GB" sz="1600" b="1" dirty="0" smtClean="0">
                <a:solidFill>
                  <a:prstClr val="black"/>
                </a:solidFill>
              </a:rPr>
              <a:t>An Introduction to Statistical Learning</a:t>
            </a:r>
            <a:r>
              <a:rPr lang="en-GB" sz="1600" dirty="0" smtClean="0">
                <a:solidFill>
                  <a:prstClr val="black"/>
                </a:solidFill>
              </a:rPr>
              <a:t>”, Springer 2013 </a:t>
            </a:r>
            <a:r>
              <a:rPr lang="en-GB" sz="1600" dirty="0" smtClean="0">
                <a:solidFill>
                  <a:prstClr val="black"/>
                </a:solidFill>
                <a:hlinkClick r:id="rId3"/>
              </a:rPr>
              <a:t>https://www-bcf.usc.edu/~gareth/ISL/ISLR%20First%20Printing.pdf</a:t>
            </a:r>
            <a:r>
              <a:rPr lang="el-GR" sz="1600" dirty="0" smtClean="0">
                <a:solidFill>
                  <a:prstClr val="black"/>
                </a:solidFill>
              </a:rPr>
              <a:t> (</a:t>
            </a:r>
            <a:r>
              <a:rPr lang="en-US" sz="1600" i="1" dirty="0" smtClean="0">
                <a:solidFill>
                  <a:prstClr val="black"/>
                </a:solidFill>
              </a:rPr>
              <a:t>Ch. 8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1284687"/>
                <a:ext cx="8977852" cy="581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</a:rPr>
                  <a:t>Διαμόρφωση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Classification </a:t>
                </a:r>
                <a:r>
                  <a:rPr lang="en-US" b="1" dirty="0">
                    <a:solidFill>
                      <a:srgbClr val="FF0000"/>
                    </a:solidFill>
                  </a:rPr>
                  <a:t>Trees</a:t>
                </a:r>
                <a:r>
                  <a:rPr lang="el-GR" dirty="0"/>
                  <a:t>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Δυαδικής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Εξόδου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i="0">
                        <a:latin typeface="Cambria Math"/>
                        <a:ea typeface="Cambria Math"/>
                      </a:rPr>
                      <m:t>∈</m:t>
                    </m:r>
                    <m:r>
                      <a:rPr lang="el-GR" i="0">
                        <a:latin typeface="Cambria Math"/>
                        <a:ea typeface="Cambria Math"/>
                      </a:rPr>
                      <m:t>{0,1}</m:t>
                    </m:r>
                  </m:oMath>
                </a14:m>
                <a:endParaRPr lang="el-GR" dirty="0"/>
              </a:p>
              <a:p>
                <a:r>
                  <a:rPr lang="el-GR" dirty="0" smtClean="0"/>
                  <a:t>Έστω ότι ο κόμβος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l-GR" dirty="0" smtClean="0"/>
                  <a:t> του δένδρου αποτελεί 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-δένδρο για περιοχή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region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όπως ορίζεται από το εύρος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range</a:t>
                </a:r>
                <a:r>
                  <a:rPr lang="en-US" dirty="0" smtClean="0"/>
                  <a:t>)</a:t>
                </a:r>
                <a:r>
                  <a:rPr lang="el-GR" dirty="0" smtClean="0"/>
                  <a:t> τιμών ενός χαρακτηριστικού στοιχείου εισόδου</a:t>
                </a:r>
                <a:r>
                  <a:rPr lang="en-US" dirty="0"/>
                  <a:t> (</a:t>
                </a:r>
                <a:r>
                  <a:rPr lang="en-US" i="1" dirty="0">
                    <a:solidFill>
                      <a:srgbClr val="FF0000"/>
                    </a:solidFill>
                  </a:rPr>
                  <a:t>predictor feature</a:t>
                </a:r>
                <a:r>
                  <a:rPr lang="en-US" dirty="0"/>
                  <a:t>)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m:rPr>
                        <m:brk m:alnAt="7"/>
                      </m:rP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. H</a:t>
                </a:r>
                <a:r>
                  <a:rPr lang="el-GR" dirty="0" smtClean="0"/>
                  <a:t> αναλογία των αποκρίσεων</a:t>
                </a:r>
                <a:r>
                  <a:rPr lang="en-US" dirty="0" smtClean="0"/>
                  <a:t>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target feature</a:t>
                </a:r>
                <a:r>
                  <a:rPr lang="en-US" dirty="0" smtClean="0"/>
                  <a:t>) </a:t>
                </a:r>
                <a:r>
                  <a:rPr lang="el-GR" dirty="0" smtClean="0"/>
                  <a:t>στοιχείων εισόδου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dirty="0" smtClean="0"/>
                  <a:t> στοιχεία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≜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nary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/>
                  <a:t>Η </a:t>
                </a:r>
                <a:r>
                  <a:rPr lang="el-GR" b="1" dirty="0"/>
                  <a:t>πλειοψηφία</a:t>
                </a:r>
                <a:r>
                  <a:rPr lang="el-GR" dirty="0"/>
                  <a:t> ταξινομήσεων του κόμβου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𝑚</m:t>
                    </m:r>
                  </m:oMath>
                </a14:m>
                <a:r>
                  <a:rPr lang="el-GR" dirty="0"/>
                  <a:t> γίνονται στη κλάση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>
                            <a:latin typeface="Cambria Math"/>
                          </a:rPr>
                          <m:t>𝑚𝑘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καθορίζει τη ταξινόμηση όλων των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𝑖</m:t>
                        </m:r>
                      </m:e>
                    </m:d>
                    <m:r>
                      <m:rPr>
                        <m:brk m:alnAt="7"/>
                      </m:rPr>
                      <a:rPr lang="en-US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dirty="0" smtClean="0"/>
                  <a:t>. </a:t>
                </a:r>
                <a:r>
                  <a:rPr lang="en-US" dirty="0" smtClean="0"/>
                  <a:t> </a:t>
                </a:r>
                <a:r>
                  <a:rPr lang="el-GR" dirty="0" smtClean="0"/>
                  <a:t>Η κάθε διαφορετική ταξινόμηση θεωρείται παραφωνία (</a:t>
                </a:r>
                <a:r>
                  <a:rPr lang="el-GR" b="1" dirty="0" smtClean="0"/>
                  <a:t>ακαθαρσία</a:t>
                </a:r>
                <a:r>
                  <a:rPr lang="el-GR" dirty="0" smtClean="0"/>
                  <a:t>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impurity</a:t>
                </a:r>
                <a:r>
                  <a:rPr lang="el-GR" dirty="0" smtClean="0"/>
                  <a:t>) 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l-GR" sz="500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chemeClr val="tx1"/>
                    </a:solidFill>
                  </a:rPr>
                  <a:t>Για 2 κλάσεις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) μέτρο </a:t>
                </a:r>
                <a:r>
                  <a:rPr lang="el-GR" b="1" dirty="0" smtClean="0"/>
                  <a:t>ακαθαρσίας</a:t>
                </a:r>
                <a:r>
                  <a:rPr lang="el-GR" dirty="0" smtClean="0"/>
                  <a:t>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impurity</a:t>
                </a:r>
                <a:r>
                  <a:rPr lang="el-GR" dirty="0" smtClean="0"/>
                  <a:t>) ορίζεται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 </a:t>
                </a:r>
                <a:r>
                  <a:rPr lang="el-GR" b="1" dirty="0" smtClean="0"/>
                  <a:t>συντελεστής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Gini Index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αναλογία ασύμβατης (λάθος) ταξινόμησης δειγματικού σημείου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μάθησης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{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-δένδρου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>
                        <a:latin typeface="Cambria Math"/>
                      </a:rPr>
                      <m:t>𝑚</m:t>
                    </m:r>
                  </m:oMath>
                </a14:m>
                <a:r>
                  <a:rPr lang="el-GR" dirty="0" smtClean="0"/>
                  <a:t> σε έξοδο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1≠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l-GR" b="0" dirty="0" smtClean="0">
                    <a:ea typeface="Cambria Math"/>
                  </a:rPr>
                  <a:t>.</a:t>
                </a:r>
                <a:r>
                  <a:rPr lang="en-US" b="0" dirty="0" smtClean="0">
                    <a:ea typeface="Cambria Math"/>
                  </a:rPr>
                  <a:t> </a:t>
                </a:r>
                <a:r>
                  <a:rPr lang="el-GR" b="0" dirty="0" smtClean="0">
                    <a:ea typeface="Cambria Math"/>
                  </a:rPr>
                  <a:t>Σε περίπτωση </a:t>
                </a:r>
                <a:r>
                  <a:rPr lang="el-GR" b="1" dirty="0" smtClean="0">
                    <a:ea typeface="Cambria Math"/>
                  </a:rPr>
                  <a:t>απόλυτης συμβατότητας</a:t>
                </a:r>
                <a:r>
                  <a:rPr lang="el-GR" b="0" dirty="0" smtClean="0">
                    <a:ea typeface="Cambria Math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l-GR" i="1">
                        <a:latin typeface="Cambria Math"/>
                      </a:rPr>
                      <m:t>=0</m:t>
                    </m:r>
                  </m:oMath>
                </a14:m>
                <a:r>
                  <a:rPr lang="el-GR" dirty="0">
                    <a:ea typeface="Cambria Math"/>
                  </a:rPr>
                  <a:t> 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l-GR" i="1">
                        <a:latin typeface="Cambria Math"/>
                      </a:rPr>
                      <m:t>=1</m:t>
                    </m:r>
                    <m:r>
                      <m:rPr>
                        <m:nor/>
                      </m:rPr>
                      <a:rPr lang="el-GR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l-GR" b="0" i="0" dirty="0" smtClean="0"/>
                      <m:t>και</m:t>
                    </m:r>
                    <m:r>
                      <a:rPr lang="el-GR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𝐺𝐼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l-GR" b="0" dirty="0" smtClean="0">
                    <a:ea typeface="Cambria Math"/>
                  </a:rPr>
                  <a:t> (</a:t>
                </a:r>
                <a:r>
                  <a:rPr lang="el-GR" b="1" dirty="0" smtClean="0">
                    <a:ea typeface="Cambria Math"/>
                  </a:rPr>
                  <a:t>ελαχίστη τιμή</a:t>
                </a:r>
                <a:r>
                  <a:rPr lang="el-GR" b="0" dirty="0" smtClean="0">
                    <a:ea typeface="Cambria Math"/>
                  </a:rPr>
                  <a:t>). </a:t>
                </a:r>
                <a:r>
                  <a:rPr lang="en-US" b="0" dirty="0" smtClean="0">
                    <a:ea typeface="Cambria Math"/>
                  </a:rPr>
                  <a:t> </a:t>
                </a:r>
                <a:r>
                  <a:rPr lang="el-GR" b="0" dirty="0" smtClean="0">
                    <a:ea typeface="Cambria Math"/>
                  </a:rPr>
                  <a:t>Η </a:t>
                </a:r>
                <a:r>
                  <a:rPr lang="el-GR" b="1" dirty="0" smtClean="0">
                    <a:ea typeface="Cambria Math"/>
                  </a:rPr>
                  <a:t>μέγιστη ασυμβατότητα</a:t>
                </a:r>
                <a:r>
                  <a:rPr lang="el-GR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l-GR" i="1">
                        <a:latin typeface="Cambria Math"/>
                      </a:rPr>
                      <m:t>=0</m:t>
                    </m:r>
                    <m:r>
                      <a:rPr lang="el-GR" b="0" i="1" smtClean="0">
                        <a:latin typeface="Cambria Math"/>
                      </a:rPr>
                      <m:t>.5</m:t>
                    </m:r>
                  </m:oMath>
                </a14:m>
                <a:r>
                  <a:rPr lang="el-GR" b="0" dirty="0" smtClean="0">
                    <a:ea typeface="Cambria Math"/>
                  </a:rPr>
                  <a:t>  δίνει τη </a:t>
                </a:r>
                <a:r>
                  <a:rPr lang="el-GR" b="1" dirty="0" smtClean="0">
                    <a:ea typeface="Cambria Math"/>
                  </a:rPr>
                  <a:t>μέγιστη τιμή</a:t>
                </a:r>
                <a:r>
                  <a:rPr lang="el-GR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=0</m:t>
                    </m:r>
                    <m:r>
                      <a:rPr lang="el-GR" b="0" i="1" smtClean="0">
                        <a:latin typeface="Cambria Math"/>
                      </a:rPr>
                      <m:t>.5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n-US" sz="500" b="0" dirty="0" smtClean="0">
                  <a:ea typeface="Cambria Math"/>
                </a:endParaRP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ea typeface="Cambria Math"/>
                  </a:rPr>
                  <a:t>Το χαρακτηριστικό εισόδου </a:t>
                </a:r>
                <a:r>
                  <a:rPr lang="en-US" dirty="0" smtClean="0">
                    <a:ea typeface="Cambria Math"/>
                  </a:rPr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  <a:ea typeface="Cambria Math"/>
                  </a:rPr>
                  <a:t>predictor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ea typeface="Cambria Math"/>
                  </a:rPr>
                  <a:t>feature</a:t>
                </a:r>
                <a:r>
                  <a:rPr lang="en-US" dirty="0" smtClean="0">
                    <a:ea typeface="Cambria Math"/>
                  </a:rPr>
                  <a:t>)</a:t>
                </a:r>
                <a:r>
                  <a:rPr lang="el-GR" dirty="0" smtClean="0">
                    <a:ea typeface="Cambria Math"/>
                  </a:rPr>
                  <a:t> για επόμενο διαχωρισμό σε </a:t>
                </a:r>
                <a:r>
                  <a:rPr lang="el-GR" dirty="0" err="1" smtClean="0">
                    <a:ea typeface="Cambria Math"/>
                  </a:rPr>
                  <a:t>υπο</a:t>
                </a:r>
                <a:r>
                  <a:rPr lang="el-GR" dirty="0" smtClean="0">
                    <a:ea typeface="Cambria Math"/>
                  </a:rPr>
                  <a:t>-δένδρα</a:t>
                </a:r>
                <a:r>
                  <a:rPr lang="en-US" b="0" dirty="0" smtClean="0">
                    <a:ea typeface="Cambria Math"/>
                  </a:rPr>
                  <a:t> </a:t>
                </a:r>
                <a:r>
                  <a:rPr lang="el-GR" dirty="0" smtClean="0">
                    <a:ea typeface="Cambria Math"/>
                  </a:rPr>
                  <a:t>προκύπτει από σύγκριση των εναλλακτικών και επιλογή της</a:t>
                </a:r>
                <a:r>
                  <a:rPr lang="el-GR" b="0" dirty="0" smtClean="0">
                    <a:ea typeface="Cambria Math"/>
                  </a:rPr>
                  <a:t> </a:t>
                </a:r>
                <a:r>
                  <a:rPr lang="el-GR" b="1" dirty="0" smtClean="0">
                    <a:ea typeface="Cambria Math"/>
                  </a:rPr>
                  <a:t>ελάχιστης</a:t>
                </a:r>
                <a:r>
                  <a:rPr lang="el-GR" b="0" dirty="0" smtClean="0">
                    <a:ea typeface="Cambria Math"/>
                  </a:rPr>
                  <a:t> </a:t>
                </a:r>
                <a:r>
                  <a:rPr lang="el-GR" dirty="0" smtClean="0">
                    <a:ea typeface="Cambria Math"/>
                  </a:rPr>
                  <a:t>τιμής </a:t>
                </a:r>
                <a:r>
                  <a:rPr lang="el-GR" dirty="0">
                    <a:ea typeface="Cambria Math"/>
                  </a:rPr>
                  <a:t>του </a:t>
                </a:r>
                <a:r>
                  <a:rPr lang="en-US" b="1" i="1" dirty="0">
                    <a:solidFill>
                      <a:srgbClr val="FF0000"/>
                    </a:solidFill>
                    <a:ea typeface="Cambria Math"/>
                  </a:rPr>
                  <a:t>Gini</a:t>
                </a:r>
                <a:r>
                  <a:rPr lang="el-GR" dirty="0">
                    <a:ea typeface="Cambria Math"/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ambria Math"/>
                  </a:rPr>
                  <a:t>Index</a:t>
                </a:r>
                <a:endParaRPr lang="en-US" dirty="0" smtClean="0">
                  <a:ea typeface="Cambria Math"/>
                </a:endParaRPr>
              </a:p>
              <a:p>
                <a:pPr marL="173038"/>
                <a:r>
                  <a:rPr lang="el-GR" b="1" u="sng" dirty="0" smtClean="0"/>
                  <a:t>Σημείωση</a:t>
                </a:r>
                <a:r>
                  <a:rPr lang="el-GR" dirty="0" smtClean="0"/>
                  <a:t>: Παρόμοιο μέτρο επιλογής </a:t>
                </a:r>
                <a:r>
                  <a:rPr lang="el-GR" dirty="0" smtClean="0">
                    <a:ea typeface="Cambria Math"/>
                  </a:rPr>
                  <a:t>χαρακτηριστικού</a:t>
                </a:r>
                <a:r>
                  <a:rPr lang="el-GR" dirty="0" smtClean="0"/>
                  <a:t> αφορά στη ελαχιστοποίηση του 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Δείκτη Εντροπίας</a:t>
                </a:r>
                <a:r>
                  <a:rPr lang="el-GR" dirty="0"/>
                  <a:t> </a:t>
                </a:r>
                <a:r>
                  <a:rPr lang="el-GR" dirty="0" smtClean="0"/>
                  <a:t>: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⁡(1−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284687"/>
                <a:ext cx="8977852" cy="5816721"/>
              </a:xfrm>
              <a:prstGeom prst="rect">
                <a:avLst/>
              </a:prstGeom>
              <a:blipFill rotWithShape="1">
                <a:blip r:embed="rId4"/>
                <a:stretch>
                  <a:fillRect l="-611" t="-524" r="-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2251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Δένδρα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Αποφάσεων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1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259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644" y="499098"/>
            <a:ext cx="779722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στο </a:t>
            </a:r>
            <a:r>
              <a:rPr lang="en-GB" sz="1600" dirty="0">
                <a:hlinkClick r:id="rId3"/>
              </a:rPr>
              <a:t>https://dataaspirant.com/2017/01/30/how-decision-tree-algorithm-works/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009" y="764704"/>
            <a:ext cx="795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Παράδειγμα Διαμόρφωσης Δένδρου Ταξινόμησης </a:t>
            </a:r>
            <a:r>
              <a:rPr lang="el-GR" b="1" dirty="0" smtClean="0">
                <a:solidFill>
                  <a:srgbClr val="FF0000"/>
                </a:solidFill>
              </a:rPr>
              <a:t>με Χρήση </a:t>
            </a:r>
            <a:r>
              <a:rPr lang="el-GR" b="1" dirty="0">
                <a:solidFill>
                  <a:srgbClr val="FF0000"/>
                </a:solidFill>
              </a:rPr>
              <a:t>του </a:t>
            </a:r>
            <a:r>
              <a:rPr lang="en-US" b="1" dirty="0" smtClean="0">
                <a:solidFill>
                  <a:srgbClr val="FF0000"/>
                </a:solidFill>
              </a:rPr>
              <a:t>Gini Index</a:t>
            </a:r>
            <a:r>
              <a:rPr lang="el-GR" b="1" dirty="0" smtClean="0">
                <a:solidFill>
                  <a:srgbClr val="FF0000"/>
                </a:solidFill>
              </a:rPr>
              <a:t> (1/2)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26332"/>
            <a:ext cx="4764822" cy="45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4" y="1089235"/>
                <a:ext cx="5328594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Το δείγμα μάθησης</a:t>
                </a:r>
                <a:r>
                  <a:rPr lang="en-US" dirty="0" smtClean="0"/>
                  <a:t>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learning sample</a:t>
                </a:r>
                <a:r>
                  <a:rPr lang="en-US" dirty="0" smtClean="0"/>
                  <a:t>)</a:t>
                </a:r>
                <a:r>
                  <a:rPr lang="el-GR" dirty="0" smtClean="0"/>
                  <a:t> αποτελείται από 16 στοιχεία </a:t>
                </a:r>
                <a:r>
                  <a:rPr lang="en-US" dirty="0" smtClean="0"/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records</a:t>
                </a:r>
                <a:r>
                  <a:rPr lang="en-US" dirty="0" smtClean="0"/>
                  <a:t>) </a:t>
                </a:r>
                <a:r>
                  <a:rPr lang="el-GR" dirty="0" smtClean="0"/>
                  <a:t>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l-GR" dirty="0" smtClean="0"/>
                  <a:t> αριθμητικά </a:t>
                </a:r>
                <a:r>
                  <a:rPr lang="el-GR" b="1" dirty="0" smtClean="0"/>
                  <a:t>χαρακτηριστικά εισόδου</a:t>
                </a:r>
                <a:r>
                  <a:rPr lang="en-US" dirty="0" smtClean="0"/>
                  <a:t>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predictor features</a:t>
                </a:r>
                <a:r>
                  <a:rPr lang="en-US" dirty="0" smtClean="0"/>
                  <a:t>)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</m:oMath>
                </a14:m>
                <a:r>
                  <a:rPr lang="el-GR" dirty="0" smtClean="0"/>
                  <a:t> και γνωστή δυαδική </a:t>
                </a:r>
                <a:r>
                  <a:rPr lang="el-GR" b="1" dirty="0" smtClean="0"/>
                  <a:t>έξοδο</a:t>
                </a:r>
                <a:r>
                  <a:rPr lang="el-GR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label</a:t>
                </a:r>
                <a:r>
                  <a:rPr lang="en-US" dirty="0" smtClean="0"/>
                  <a:t>,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target</a:t>
                </a:r>
                <a:r>
                  <a:rPr lang="en-US" dirty="0" smtClean="0"/>
                  <a:t>)</a:t>
                </a:r>
                <a:r>
                  <a:rPr lang="el-GR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positive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negative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l-GR" dirty="0" smtClean="0"/>
              </a:p>
              <a:p>
                <a:r>
                  <a:rPr lang="el-GR" dirty="0" smtClean="0"/>
                  <a:t>Επιλέγεται αυθαίρετα τρόπος </a:t>
                </a:r>
                <a:endParaRPr lang="en-US" dirty="0" smtClean="0"/>
              </a:p>
              <a:p>
                <a:r>
                  <a:rPr lang="el-GR" b="1" dirty="0"/>
                  <a:t>κ</a:t>
                </a:r>
                <a:r>
                  <a:rPr lang="el-GR" b="1" dirty="0" smtClean="0"/>
                  <a:t>ατηγοριοποίησης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των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predictor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features</a:t>
                </a:r>
                <a:r>
                  <a:rPr lang="el-GR" dirty="0"/>
                  <a:t> 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1000" dirty="0" smtClean="0"/>
              </a:p>
              <a:p>
                <a:endParaRPr lang="en-US" sz="500" b="1" dirty="0" smtClean="0"/>
              </a:p>
              <a:p>
                <a:r>
                  <a:rPr lang="en-US" b="1" dirty="0" smtClean="0"/>
                  <a:t>Gini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𝐺𝐼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A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≥5.0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5.0: 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sz="500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≥5.0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positive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: 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≥5.0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negative</m:t>
                    </m:r>
                    <m:r>
                      <a:rPr lang="en-US">
                        <a:latin typeface="Cambria Math"/>
                        <a:ea typeface="Cambria Math"/>
                      </a:rPr>
                      <m:t>: 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𝐺𝐼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=0.486</m:t>
                      </m:r>
                    </m:oMath>
                  </m:oMathPara>
                </a14:m>
                <a:endParaRPr lang="en-US" dirty="0" smtClean="0"/>
              </a:p>
              <a:p>
                <a:endParaRPr lang="el-GR" sz="5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5.0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positive</m:t>
                    </m:r>
                    <m:r>
                      <a:rPr lang="en-US">
                        <a:latin typeface="Cambria Math"/>
                        <a:ea typeface="Cambria Math"/>
                      </a:rPr>
                      <m:t>: 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5.0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negative</m:t>
                    </m:r>
                    <m:r>
                      <a:rPr lang="en-US">
                        <a:latin typeface="Cambria Math"/>
                        <a:ea typeface="Cambria Math"/>
                      </a:rPr>
                      <m:t>: 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𝐺𝐼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=0.</m:t>
                      </m:r>
                      <m:r>
                        <a:rPr lang="en-US" b="0" i="1" smtClean="0">
                          <a:latin typeface="Cambria Math"/>
                        </a:rPr>
                        <m:t>375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5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𝐺𝐼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A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0.486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0.375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𝟒𝟓𝟖𝟐𝟓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" y="1089235"/>
                <a:ext cx="5328594" cy="5940088"/>
              </a:xfrm>
              <a:prstGeom prst="rect">
                <a:avLst/>
              </a:prstGeom>
              <a:blipFill rotWithShape="1">
                <a:blip r:embed="rId5"/>
                <a:stretch>
                  <a:fillRect l="-1030" t="-513" r="-1373" b="-8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666027"/>
                  </p:ext>
                </p:extLst>
              </p:nvPr>
            </p:nvGraphicFramePr>
            <p:xfrm>
              <a:off x="539552" y="3031677"/>
              <a:ext cx="31683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792088"/>
                    <a:gridCol w="792088"/>
                    <a:gridCol w="792088"/>
                  </a:tblGrid>
                  <a:tr h="2880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666027"/>
                  </p:ext>
                </p:extLst>
              </p:nvPr>
            </p:nvGraphicFramePr>
            <p:xfrm>
              <a:off x="539552" y="3031677"/>
              <a:ext cx="31683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792088"/>
                    <a:gridCol w="792088"/>
                    <a:gridCol w="79208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69" r="-300000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769" r="-200000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2326" r="-101550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0000" r="-769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69" t="-100000" r="-3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769" t="-100000" r="-2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2326" t="-100000" r="-10155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0000" t="-100000" r="-769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69" t="-200000" r="-3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769" t="-200000" r="-2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2326" t="-200000" r="-10155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0000" t="-200000" r="-769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6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23" y="1105267"/>
            <a:ext cx="5511165" cy="33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259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644" y="499098"/>
            <a:ext cx="779722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στο </a:t>
            </a:r>
            <a:r>
              <a:rPr lang="en-GB" sz="1600" dirty="0">
                <a:hlinkClick r:id="rId4"/>
              </a:rPr>
              <a:t>https://dataaspirant.com/2017/01/30/how-decision-tree-algorithm-works/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009" y="764704"/>
            <a:ext cx="795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Παράδειγμα Διαμόρφωσης Δένδρου Ταξινόμησης </a:t>
            </a:r>
            <a:r>
              <a:rPr lang="el-GR" b="1" dirty="0" smtClean="0">
                <a:solidFill>
                  <a:srgbClr val="FF0000"/>
                </a:solidFill>
              </a:rPr>
              <a:t>με Χρήση </a:t>
            </a:r>
            <a:r>
              <a:rPr lang="el-GR" b="1" dirty="0">
                <a:solidFill>
                  <a:srgbClr val="FF0000"/>
                </a:solidFill>
              </a:rPr>
              <a:t>του </a:t>
            </a:r>
            <a:r>
              <a:rPr lang="en-US" b="1" dirty="0" smtClean="0">
                <a:solidFill>
                  <a:srgbClr val="FF0000"/>
                </a:solidFill>
              </a:rPr>
              <a:t>Gini Index</a:t>
            </a:r>
            <a:r>
              <a:rPr lang="el-GR" b="1" dirty="0" smtClean="0">
                <a:solidFill>
                  <a:srgbClr val="FF0000"/>
                </a:solidFill>
              </a:rPr>
              <a:t> (2/2)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980728"/>
                <a:ext cx="4824536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500" b="1" dirty="0" smtClean="0"/>
              </a:p>
              <a:p>
                <a:r>
                  <a:rPr lang="en-US" b="1" dirty="0" smtClean="0"/>
                  <a:t>Gini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𝐺𝐼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b="1" dirty="0" smtClean="0"/>
                  <a:t> </a:t>
                </a:r>
                <a:r>
                  <a:rPr lang="en-US" b="1" dirty="0"/>
                  <a:t>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</m:oMath>
                </a14:m>
                <a:endParaRPr lang="en-US" dirty="0" smtClean="0"/>
              </a:p>
              <a:p>
                <a:endParaRPr lang="en-US" sz="500" i="1" dirty="0" smtClean="0">
                  <a:latin typeface="Cambria Math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για το </a:t>
                </a:r>
                <a:r>
                  <a:rPr lang="en-US" b="1" dirty="0"/>
                  <a:t>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</m:oMath>
                </a14:m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προκύπτει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𝐺𝐼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𝟑𝟑𝟒𝟓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sz="500" b="1" dirty="0" smtClean="0"/>
              </a:p>
              <a:p>
                <a:r>
                  <a:rPr lang="en-US" b="1" dirty="0" smtClean="0"/>
                  <a:t>Gini </a:t>
                </a:r>
                <a:r>
                  <a:rPr lang="en-US" b="1" dirty="0"/>
                  <a:t>Index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𝐺𝐼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</m:oMath>
                </a14:m>
                <a:endParaRPr lang="en-US" dirty="0"/>
              </a:p>
              <a:p>
                <a:endParaRPr lang="en-US" sz="500" i="1" dirty="0">
                  <a:latin typeface="Cambria Math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για το </a:t>
                </a:r>
                <a:r>
                  <a:rPr lang="en-US" b="1" dirty="0"/>
                  <a:t>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</m:oMath>
                </a14:m>
                <a:r>
                  <a:rPr lang="el-G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προκύπτει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𝐺𝐼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C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sz="500" b="1" dirty="0" smtClean="0"/>
              </a:p>
              <a:p>
                <a:r>
                  <a:rPr lang="en-US" b="1" dirty="0" smtClean="0"/>
                  <a:t>Gini </a:t>
                </a:r>
                <a:r>
                  <a:rPr lang="en-US" b="1" dirty="0"/>
                  <a:t>Index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𝐺𝐼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</m:oMath>
                </a14:m>
                <a:endParaRPr lang="en-US" dirty="0"/>
              </a:p>
              <a:p>
                <a:endParaRPr lang="en-US" sz="500" i="1" dirty="0">
                  <a:latin typeface="Cambria Math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για το </a:t>
                </a:r>
                <a:r>
                  <a:rPr lang="en-US" b="1" dirty="0"/>
                  <a:t>Feature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</m:oMath>
                </a14:m>
                <a:r>
                  <a:rPr lang="el-G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προκύπτει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𝐺𝐼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𝟐𝟕𝟑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sz="1000" b="1" dirty="0"/>
              </a:p>
              <a:p>
                <a:r>
                  <a:rPr lang="el-GR" dirty="0" smtClean="0"/>
                  <a:t>Άρα το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Δένδρο Αποφάσεων</a:t>
                </a:r>
                <a:r>
                  <a:rPr lang="el-GR" dirty="0" smtClean="0"/>
                  <a:t> διαμορφώνεται με επιλογή χαρακτηριστικών αντιστρόφως ανάλογα με τις τιμές των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</a:rPr>
                      <m:t>𝐺𝐼</m:t>
                    </m:r>
                  </m:oMath>
                </a14:m>
                <a:r>
                  <a:rPr lang="el-GR" dirty="0" smtClean="0"/>
                  <a:t> κατά σειρά: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</m:oMath>
                </a14:m>
                <a:r>
                  <a:rPr lang="el-GR" dirty="0" smtClean="0"/>
                  <a:t>.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χαρακτηριστικό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δεν επηρεάζει τη διαδικασία διαμόρφωσης</a:t>
                </a:r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4824536" cy="4585871"/>
              </a:xfrm>
              <a:prstGeom prst="rect">
                <a:avLst/>
              </a:prstGeom>
              <a:blipFill rotWithShape="1">
                <a:blip r:embed="rId5"/>
                <a:stretch>
                  <a:fillRect l="-1138" r="-379" b="-1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495723"/>
                  </p:ext>
                </p:extLst>
              </p:nvPr>
            </p:nvGraphicFramePr>
            <p:xfrm>
              <a:off x="1763688" y="5330016"/>
              <a:ext cx="561662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080120"/>
                    <a:gridCol w="1029030"/>
                    <a:gridCol w="987194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Feature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Value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 Value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Gini</a:t>
                          </a:r>
                          <a:r>
                            <a:rPr lang="en-US" baseline="0" dirty="0" smtClean="0"/>
                            <a:t> Index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𝟒𝟓𝟖𝟐𝟓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𝟑𝟑𝟒𝟓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𝟐𝟕𝟑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495723"/>
                  </p:ext>
                </p:extLst>
              </p:nvPr>
            </p:nvGraphicFramePr>
            <p:xfrm>
              <a:off x="1763688" y="5330016"/>
              <a:ext cx="561662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080120"/>
                    <a:gridCol w="1029030"/>
                    <a:gridCol w="987194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Feature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2584" t="-8197" r="-28539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44970" t="-8197" r="-20059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9877" t="-8197" r="-10925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0904" t="-819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Value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2584" t="-108197" r="-28539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44970" t="-108197" r="-20059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9877" t="-108197" r="-10925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0904" t="-10819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 Value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2584" t="-208197" r="-28539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44970" t="-208197" r="-2005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9877" t="-208197" r="-10925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0904" t="-20819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Gini</a:t>
                          </a:r>
                          <a:r>
                            <a:rPr lang="en-US" baseline="0" dirty="0" smtClean="0"/>
                            <a:t> Index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2584" t="-308197" r="-28539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44970" t="-308197" r="-2005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9877" t="-308197" r="-10925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0904" t="-30819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17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0688"/>
            <a:ext cx="9036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στη παρουσίαση της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i="1" dirty="0">
                <a:solidFill>
                  <a:srgbClr val="FF0000"/>
                </a:solidFill>
              </a:rPr>
              <a:t>Adele </a:t>
            </a:r>
            <a:r>
              <a:rPr lang="en-GB" sz="1600" b="1" i="1" dirty="0" smtClean="0">
                <a:solidFill>
                  <a:srgbClr val="FF0000"/>
                </a:solidFill>
              </a:rPr>
              <a:t>Cutler</a:t>
            </a:r>
            <a:r>
              <a:rPr lang="en-GB" sz="1600" dirty="0" smtClean="0">
                <a:solidFill>
                  <a:srgbClr val="000000"/>
                </a:solidFill>
              </a:rPr>
              <a:t> (Utah </a:t>
            </a:r>
            <a:r>
              <a:rPr lang="en-GB" sz="1600" dirty="0">
                <a:solidFill>
                  <a:srgbClr val="000000"/>
                </a:solidFill>
              </a:rPr>
              <a:t>State </a:t>
            </a:r>
            <a:r>
              <a:rPr lang="en-GB" sz="1600" dirty="0" smtClean="0">
                <a:solidFill>
                  <a:srgbClr val="000000"/>
                </a:solidFill>
              </a:rPr>
              <a:t>University)</a:t>
            </a:r>
            <a:r>
              <a:rPr lang="en-US" sz="1600" dirty="0" smtClean="0"/>
              <a:t>, “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Random Forests for Regression and </a:t>
            </a:r>
            <a:r>
              <a:rPr lang="en-GB" sz="1600" b="1" dirty="0" smtClean="0">
                <a:solidFill>
                  <a:srgbClr val="000000"/>
                </a:solidFill>
              </a:rPr>
              <a:t>Classification</a:t>
            </a:r>
            <a:r>
              <a:rPr lang="en-US" sz="1600" dirty="0" smtClean="0"/>
              <a:t>”, </a:t>
            </a:r>
            <a:r>
              <a:rPr lang="en-GB" sz="1600" dirty="0" err="1">
                <a:solidFill>
                  <a:srgbClr val="000000"/>
                </a:solidFill>
              </a:rPr>
              <a:t>Ovronnaz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smtClean="0">
                <a:solidFill>
                  <a:srgbClr val="000000"/>
                </a:solidFill>
              </a:rPr>
              <a:t>Switzerland</a:t>
            </a:r>
            <a:r>
              <a:rPr lang="el-GR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Sep. 2010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://math.usu.edu/adele/randomforests/ovronnaz.pdf</a:t>
            </a:r>
            <a:endParaRPr lang="en-GB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46" y="1650484"/>
            <a:ext cx="7468470" cy="50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47664" y="1268760"/>
            <a:ext cx="653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Παράδειγμα: Πρόβλεψη Ηπατίτιδας με Δένδρο Ταξινόμησης (1/5)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5" y="1545216"/>
            <a:ext cx="7716283" cy="50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0688"/>
            <a:ext cx="9036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στη παρουσίαση της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i="1" dirty="0">
                <a:solidFill>
                  <a:srgbClr val="FF0000"/>
                </a:solidFill>
              </a:rPr>
              <a:t>Adele </a:t>
            </a:r>
            <a:r>
              <a:rPr lang="en-GB" sz="1600" b="1" i="1" dirty="0" smtClean="0">
                <a:solidFill>
                  <a:srgbClr val="FF0000"/>
                </a:solidFill>
              </a:rPr>
              <a:t>Cutler</a:t>
            </a:r>
            <a:r>
              <a:rPr lang="en-GB" sz="1600" dirty="0" smtClean="0">
                <a:solidFill>
                  <a:srgbClr val="000000"/>
                </a:solidFill>
              </a:rPr>
              <a:t> (Utah </a:t>
            </a:r>
            <a:r>
              <a:rPr lang="en-GB" sz="1600" dirty="0">
                <a:solidFill>
                  <a:srgbClr val="000000"/>
                </a:solidFill>
              </a:rPr>
              <a:t>State </a:t>
            </a:r>
            <a:r>
              <a:rPr lang="en-GB" sz="1600" dirty="0" smtClean="0">
                <a:solidFill>
                  <a:srgbClr val="000000"/>
                </a:solidFill>
              </a:rPr>
              <a:t>University)</a:t>
            </a:r>
            <a:r>
              <a:rPr lang="en-US" sz="1600" dirty="0" smtClean="0"/>
              <a:t>, “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Random Forests for Regression and </a:t>
            </a:r>
            <a:r>
              <a:rPr lang="en-GB" sz="1600" b="1" dirty="0" smtClean="0">
                <a:solidFill>
                  <a:srgbClr val="000000"/>
                </a:solidFill>
              </a:rPr>
              <a:t>Classification</a:t>
            </a:r>
            <a:r>
              <a:rPr lang="en-US" sz="1600" dirty="0" smtClean="0"/>
              <a:t>”, </a:t>
            </a:r>
            <a:r>
              <a:rPr lang="en-GB" sz="1600" dirty="0" err="1">
                <a:solidFill>
                  <a:srgbClr val="000000"/>
                </a:solidFill>
              </a:rPr>
              <a:t>Ovronnaz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smtClean="0">
                <a:solidFill>
                  <a:srgbClr val="000000"/>
                </a:solidFill>
              </a:rPr>
              <a:t>Switzerland</a:t>
            </a:r>
            <a:r>
              <a:rPr lang="el-GR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Sep. 2010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://math.usu.edu/adele/randomforests/ovronnaz.pdf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8026" y="1268760"/>
            <a:ext cx="653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Παράδειγμα: Πρόβλεψη Ηπατίτιδας με Δένδρο Ταξινόμησης (2/5)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Δένδρα Αποφάσεων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0688"/>
            <a:ext cx="9036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Βασισμένο </a:t>
            </a:r>
            <a:r>
              <a:rPr lang="el-GR" sz="1600" dirty="0" smtClean="0"/>
              <a:t>στη παρουσίαση της 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i="1" dirty="0">
                <a:solidFill>
                  <a:srgbClr val="FF0000"/>
                </a:solidFill>
              </a:rPr>
              <a:t>Adele </a:t>
            </a:r>
            <a:r>
              <a:rPr lang="en-GB" sz="1600" b="1" i="1" dirty="0" smtClean="0">
                <a:solidFill>
                  <a:srgbClr val="FF0000"/>
                </a:solidFill>
              </a:rPr>
              <a:t>Cutler</a:t>
            </a:r>
            <a:r>
              <a:rPr lang="en-GB" sz="1600" dirty="0" smtClean="0">
                <a:solidFill>
                  <a:srgbClr val="000000"/>
                </a:solidFill>
              </a:rPr>
              <a:t> (Utah </a:t>
            </a:r>
            <a:r>
              <a:rPr lang="en-GB" sz="1600" dirty="0">
                <a:solidFill>
                  <a:srgbClr val="000000"/>
                </a:solidFill>
              </a:rPr>
              <a:t>State </a:t>
            </a:r>
            <a:r>
              <a:rPr lang="en-GB" sz="1600" dirty="0" smtClean="0">
                <a:solidFill>
                  <a:srgbClr val="000000"/>
                </a:solidFill>
              </a:rPr>
              <a:t>University)</a:t>
            </a:r>
            <a:r>
              <a:rPr lang="en-US" sz="1600" dirty="0" smtClean="0"/>
              <a:t>, “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Random Forests for Regression and </a:t>
            </a:r>
            <a:r>
              <a:rPr lang="en-GB" sz="1600" b="1" dirty="0" smtClean="0">
                <a:solidFill>
                  <a:srgbClr val="000000"/>
                </a:solidFill>
              </a:rPr>
              <a:t>Classification</a:t>
            </a:r>
            <a:r>
              <a:rPr lang="en-US" sz="1600" dirty="0" smtClean="0"/>
              <a:t>”, </a:t>
            </a:r>
            <a:r>
              <a:rPr lang="en-GB" sz="1600" dirty="0" err="1">
                <a:solidFill>
                  <a:srgbClr val="000000"/>
                </a:solidFill>
              </a:rPr>
              <a:t>Ovronnaz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smtClean="0">
                <a:solidFill>
                  <a:srgbClr val="000000"/>
                </a:solidFill>
              </a:rPr>
              <a:t>Switzerland</a:t>
            </a:r>
            <a:r>
              <a:rPr lang="el-GR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Sep. 2010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://math.usu.edu/adele/randomforests/ovronnaz.pdf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268760"/>
            <a:ext cx="653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Παράδειγμα: Πρόβλεψη Ηπατίτιδας με Δένδρο Ταξινόμησης (3/5)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1837" y="1632177"/>
            <a:ext cx="7874619" cy="4605135"/>
            <a:chOff x="395536" y="1690414"/>
            <a:chExt cx="8354237" cy="45586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90414"/>
              <a:ext cx="8136904" cy="455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460911" y="471446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dirty="0" smtClean="0"/>
                <a:t>4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5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13825</TotalTime>
  <Words>2198</Words>
  <Application>Microsoft Office PowerPoint</Application>
  <PresentationFormat>On-screen Show (4:3)</PresentationFormat>
  <Paragraphs>188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Δένδρα Αποφάσεων</vt:lpstr>
      <vt:lpstr>ΣΤΟΧΑΣΤΙΚΕΣ ΔΙΑΔΙΚΑΣΙΕΣ &amp; ΒΕΛΤΙΣΤΟΠΟΙΗΣΗ ΣΤΗ ΜΗΧΑΝΙΚΗ ΜΑΘΗΣΗ Random Forests</vt:lpstr>
      <vt:lpstr>ΣΤΟΧΑΣΤΙΚΕΣ ΔΙΑΔΙΚΑΣΙΕΣ &amp; ΒΕΛΤΙΣΤΟΠΟΙΗΣΗ ΣΤΗ ΜΗΧΑΝΙΚΗ ΜΑΘΗΣΗ Random Forests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ΣΤΟΧΑΣΤΙΚΕΣ ΔΙΕΡΓΑΣΙΕΣ &amp; ΒΕΛΤΙΣΤΟΠΟΙΗΣΗ Νέα Κτίρια ΣΗΜΜΥ  Επισκόπηση Νευρωνικών Δικτύων</dc:title>
  <dc:creator>maglaris</dc:creator>
  <cp:lastModifiedBy>maglaris</cp:lastModifiedBy>
  <cp:revision>1225</cp:revision>
  <cp:lastPrinted>2020-05-02T10:26:17Z</cp:lastPrinted>
  <dcterms:created xsi:type="dcterms:W3CDTF">2019-02-21T13:18:19Z</dcterms:created>
  <dcterms:modified xsi:type="dcterms:W3CDTF">2021-06-02T10:43:41Z</dcterms:modified>
</cp:coreProperties>
</file>