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70" r:id="rId3"/>
    <p:sldId id="371" r:id="rId4"/>
    <p:sldId id="372" r:id="rId5"/>
    <p:sldId id="357" r:id="rId6"/>
    <p:sldId id="358" r:id="rId7"/>
    <p:sldId id="361" r:id="rId8"/>
    <p:sldId id="363" r:id="rId9"/>
    <p:sldId id="362" r:id="rId10"/>
    <p:sldId id="364" r:id="rId11"/>
    <p:sldId id="359" r:id="rId12"/>
    <p:sldId id="366" r:id="rId13"/>
    <p:sldId id="365" r:id="rId14"/>
    <p:sldId id="368" r:id="rId15"/>
    <p:sldId id="367" r:id="rId16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153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80742F15-EC48-48DA-9C53-312B9F45ED70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2"/>
            <a:ext cx="5438140" cy="4468417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3160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1600"/>
            <a:ext cx="2945660" cy="496491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DAD56BF1-7A79-4DB0-B3D7-B5A09DDC29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75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63563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775C7-9048-4A1F-9438-B75803C050D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660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7014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5869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89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9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2005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9100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920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852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46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94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115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A8FA2B-7D0C-4568-A187-C3AC6E96D1DB}" type="datetimeFigureOut">
              <a:rPr lang="en-GB" smtClean="0"/>
              <a:t>27/05/2021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45CF4D-66A2-402B-86CF-E2EC029F0D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301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glaris@netmode.ntua.gr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netmode.ntua.gr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ycourses.ntua.gr/courses/ECE1080/document/%C4%E9%E1%EB%DD%EE%E5%E9%F2_2019-2020/rbf.pdf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ycourses.ntua.gr/courses/ECE1078/document/%D5%EB%E9%EA%FC_%C4%E9%E1%EB%DD%EE%E5%F9%ED_2019-2020/NN-SVM-handouts.pdf" TargetMode="External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9.png"/><Relationship Id="rId4" Type="http://schemas.openxmlformats.org/officeDocument/2006/relationships/image" Target="../media/image36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70.png"/><Relationship Id="rId4" Type="http://schemas.openxmlformats.org/officeDocument/2006/relationships/image" Target="../media/image180.pn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0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hyperlink" Target="https://en.wikipedia.org/wiki/MNIST_database" TargetMode="Externa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8.png"/><Relationship Id="rId5" Type="http://schemas.openxmlformats.org/officeDocument/2006/relationships/image" Target="../media/image120.png"/><Relationship Id="rId10" Type="http://schemas.openxmlformats.org/officeDocument/2006/relationships/image" Target="../media/image172.png"/><Relationship Id="rId4" Type="http://schemas.openxmlformats.org/officeDocument/2006/relationships/image" Target="../media/image15.png"/><Relationship Id="rId9" Type="http://schemas.openxmlformats.org/officeDocument/2006/relationships/image" Target="../media/image16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71.png"/><Relationship Id="rId4" Type="http://schemas.openxmlformats.org/officeDocument/2006/relationships/hyperlink" Target="https://en.wikipedia.org/wiki/Kernel_perceptro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387552"/>
            <a:ext cx="6400800" cy="2209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sz="2800" b="1" dirty="0" smtClean="0"/>
              <a:t>καθ</a:t>
            </a:r>
            <a:r>
              <a:rPr lang="el-GR" sz="2800" b="1" dirty="0"/>
              <a:t>. </a:t>
            </a:r>
            <a:r>
              <a:rPr lang="el-GR" sz="2800" b="1" dirty="0" smtClean="0"/>
              <a:t>Βασίλης </a:t>
            </a:r>
            <a:r>
              <a:rPr lang="el-GR" sz="2800" b="1" dirty="0" err="1" smtClean="0"/>
              <a:t>Μάγκλαρης</a:t>
            </a:r>
            <a:endParaRPr lang="el-GR" sz="2800" b="1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hlinkClick r:id="rId3"/>
              </a:rPr>
              <a:t>maglaris@netmode.ntua.gr</a:t>
            </a:r>
            <a:endParaRPr lang="en-US" sz="2400" b="1" dirty="0" smtClean="0">
              <a:solidFill>
                <a:srgbClr val="0070C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b="1" dirty="0" smtClean="0">
                <a:solidFill>
                  <a:srgbClr val="0070C0"/>
                </a:solidFill>
                <a:hlinkClick r:id="rId4"/>
              </a:rPr>
              <a:t>www.netmode.ntua.gr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Video Conference 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μέσω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Cisco </a:t>
            </a:r>
            <a:r>
              <a:rPr lang="en-US" sz="24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Webex</a:t>
            </a: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Πέμπτη 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7</a:t>
            </a:r>
            <a:r>
              <a:rPr lang="el-GR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</a:t>
            </a: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5</a:t>
            </a:r>
            <a:r>
              <a:rPr lang="el-GR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/2021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n-US" sz="2400" b="1" dirty="0" smtClean="0"/>
          </a:p>
          <a:p>
            <a:pPr eaLnBrk="1" hangingPunct="1">
              <a:lnSpc>
                <a:spcPct val="90000"/>
              </a:lnSpc>
            </a:pPr>
            <a:endParaRPr lang="el-GR" sz="28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281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188640"/>
            <a:ext cx="9239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8" y="6427043"/>
            <a:ext cx="88487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-252536" y="1196752"/>
            <a:ext cx="9625431" cy="339283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l-G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l-GR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l-G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ΣΤΟΧΑΣΤΙΚΕΣ ΔΙΕΡΓΑΣΙΕΣ &amp; ΒΕΛΤΙΣΤΟΠΟΙΗΣΗ</a:t>
            </a:r>
            <a:r>
              <a:rPr lang="en-US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l-GR" sz="32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ΣΤΗ ΜΗΧΑΝΙΚΗ ΜΑΘΗΣΗ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Δυαδική Ταξινόμηση - Αλγόριθμοι Πυρήνα (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Kernel Methods)</a:t>
            </a: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defRPr/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1. </a:t>
            </a:r>
            <a:r>
              <a:rPr lang="el-G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Διαχωρισιμότητα</a:t>
            </a: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Προτύπων, Θεώρημα του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Cover</a:t>
            </a:r>
          </a:p>
          <a:p>
            <a:pPr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Radial-Basis Function (RB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Networks 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RBF Hybrid Learning</a:t>
            </a:r>
          </a:p>
          <a:p>
            <a:pPr>
              <a:defRPr/>
            </a:pPr>
            <a:r>
              <a:rPr lang="el-GR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Support Vector Machines (SVM)</a:t>
            </a:r>
            <a:endParaRPr lang="el-GR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el-GR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el-GR" sz="24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890588" y="3268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3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3610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</a:t>
            </a:r>
            <a:r>
              <a:rPr lang="el-GR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Η ΜΗΧΑΝΙΚΗ ΜΑΘΗΣΗ</a:t>
            </a:r>
            <a: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1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Radial-Basis Function (RBF) Network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για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XOR </a:t>
            </a:r>
            <a:b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736383"/>
                  </p:ext>
                </p:extLst>
              </p:nvPr>
            </p:nvGraphicFramePr>
            <p:xfrm>
              <a:off x="1866140" y="3807048"/>
              <a:ext cx="522614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/>
                    <a:gridCol w="871855"/>
                    <a:gridCol w="870857"/>
                    <a:gridCol w="870857"/>
                    <a:gridCol w="870857"/>
                    <a:gridCol w="870857"/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0" smtClean="0">
                                    <a:latin typeface="Cambria Math"/>
                                  </a:rPr>
                                  <m:t>𝐱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3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l-GR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l-GR" b="0" i="0" smtClean="0">
                                        <a:latin typeface="Cambria Math"/>
                                      </a:rPr>
                                      <m:t>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 i="0" smtClean="0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0" i="1" smtClean="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(1,1)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(0,0)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(0,1)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(1,0)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74736383"/>
                  </p:ext>
                </p:extLst>
              </p:nvPr>
            </p:nvGraphicFramePr>
            <p:xfrm>
              <a:off x="1866140" y="3807048"/>
              <a:ext cx="522614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70857"/>
                    <a:gridCol w="871855"/>
                    <a:gridCol w="870857"/>
                    <a:gridCol w="870857"/>
                    <a:gridCol w="870857"/>
                    <a:gridCol w="870857"/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t="-1639" r="-5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00000" t="-1639" r="-4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00000" t="-1639" r="-300000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02113" t="-1639" r="-202113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9301" t="-1639" r="-100699" b="-42295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499301" t="-1639" r="-699" b="-422951"/>
                          </a:stretch>
                        </a:blipFill>
                      </a:tcPr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(1,1)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(0,0)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(0,1)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(1,0)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0.3678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0.1353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/>
                            <a:t>1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827584" y="1844824"/>
                <a:ext cx="7560840" cy="169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 </m:t>
                          </m:r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=2, 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  <m:r>
                        <a:rPr lang="en-US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l-GR" b="1" dirty="0" smtClean="0"/>
                  <a:t>Ακτινικές Συναρτήσεις Βάσης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0" smtClean="0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exp</m:t>
                    </m:r>
                    <m:r>
                      <a:rPr lang="en-US" i="1">
                        <a:latin typeface="Cambria Math"/>
                      </a:rPr>
                      <m:t>⁡(−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/>
                          </a:rPr>
                          <m:t>2</m:t>
                        </m:r>
                        <m:sSubSup>
                          <m:sSub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l-GR" i="1">
                                <a:latin typeface="Cambria Math"/>
                              </a:rPr>
                              <m:t>𝜎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bSup>
                      </m:den>
                    </m:f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latin typeface="Cambria Math"/>
                                  </a:rPr>
                                  <m:t>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=1,2,3,4</m:t>
                    </m:r>
                  </m:oMath>
                </a14:m>
                <a:endParaRPr lang="el-G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0</m:t>
                          </m:r>
                          <m:r>
                            <a:rPr lang="el-GR" i="1">
                              <a:latin typeface="Cambria Math"/>
                            </a:rPr>
                            <m:t>,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  <m:r>
                        <a:rPr lang="el-GR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1" smtClean="0">
                              <a:latin typeface="Cambria Math"/>
                            </a:rPr>
                            <m:t>0</m:t>
                          </m:r>
                          <m:r>
                            <a:rPr lang="el-GR" i="1">
                              <a:latin typeface="Cambria Math"/>
                            </a:rPr>
                            <m:t>,1</m:t>
                          </m:r>
                        </m:e>
                      </m:d>
                      <m:r>
                        <a:rPr lang="el-GR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i="1">
                              <a:latin typeface="Cambria Math"/>
                            </a:rPr>
                            <m:t>1,</m:t>
                          </m:r>
                          <m:r>
                            <a:rPr lang="el-GR" b="0" i="1" smtClean="0">
                              <a:latin typeface="Cambria Math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l-GR" dirty="0" smtClean="0"/>
              </a:p>
              <a:p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>
                              <a:latin typeface="Cambria Math"/>
                            </a:rPr>
                            <m:t>𝐱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844824"/>
                <a:ext cx="7560840" cy="1694053"/>
              </a:xfrm>
              <a:prstGeom prst="rect">
                <a:avLst/>
              </a:prstGeom>
              <a:blipFill rotWithShape="1">
                <a:blip r:embed="rId4"/>
                <a:stretch>
                  <a:fillRect l="-726" b="-3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341809" y="5818038"/>
                <a:ext cx="238231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/>
                  <a:t>Αποτέλεσμα</a:t>
                </a:r>
                <a:endParaRPr lang="en-US" b="1" dirty="0" smtClean="0"/>
              </a:p>
              <a:p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=−0.9843</m:t>
                    </m:r>
                  </m:oMath>
                </a14:m>
                <a:endParaRPr lang="en-US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1.5188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1809" y="5818038"/>
                <a:ext cx="2382319" cy="923330"/>
              </a:xfrm>
              <a:prstGeom prst="rect">
                <a:avLst/>
              </a:prstGeom>
              <a:blipFill rotWithShape="1">
                <a:blip r:embed="rId5"/>
                <a:stretch>
                  <a:fillRect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 flipH="1">
            <a:off x="57872" y="764704"/>
            <a:ext cx="897862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(</a:t>
            </a:r>
            <a:r>
              <a:rPr lang="el-GR" sz="1600" dirty="0" smtClean="0"/>
              <a:t>βασισμένο στη  παρουσίαση </a:t>
            </a:r>
            <a:r>
              <a:rPr lang="el-GR" sz="1600" dirty="0"/>
              <a:t>«</a:t>
            </a:r>
            <a:r>
              <a:rPr lang="el-GR" sz="1600" b="1" dirty="0"/>
              <a:t>Υβριδική Μάθηση – </a:t>
            </a:r>
            <a:r>
              <a:rPr lang="en-US" sz="1600" b="1" dirty="0" smtClean="0"/>
              <a:t>RBF</a:t>
            </a:r>
            <a:r>
              <a:rPr lang="el-GR" sz="1600" dirty="0" smtClean="0"/>
              <a:t>», </a:t>
            </a:r>
            <a:r>
              <a:rPr lang="el-GR" sz="1600" b="1" i="1" dirty="0" smtClean="0">
                <a:solidFill>
                  <a:srgbClr val="FF0000"/>
                </a:solidFill>
              </a:rPr>
              <a:t>Α. </a:t>
            </a:r>
            <a:r>
              <a:rPr lang="el-GR" sz="1600" b="1" i="1" dirty="0" err="1" smtClean="0">
                <a:solidFill>
                  <a:srgbClr val="FF0000"/>
                </a:solidFill>
              </a:rPr>
              <a:t>Σταφυλοπάτη</a:t>
            </a:r>
            <a:r>
              <a:rPr lang="el-GR" sz="1600" dirty="0" smtClean="0"/>
              <a:t>, ΣΗΜΜΥ Ε.Μ.Π. </a:t>
            </a:r>
          </a:p>
          <a:p>
            <a:pPr algn="ctr"/>
            <a:r>
              <a:rPr lang="en-GB" sz="1600" dirty="0">
                <a:hlinkClick r:id="rId6"/>
              </a:rPr>
              <a:t>http://mycourses.ntua.gr/courses/ECE1080/document/%</a:t>
            </a:r>
            <a:r>
              <a:rPr lang="en-GB" sz="1600" dirty="0" smtClean="0">
                <a:hlinkClick r:id="rId6"/>
              </a:rPr>
              <a:t>C4%E9%E1%EB%DD%EE%E5%E9%F2_2019-2020/rbf.pdf</a:t>
            </a:r>
            <a:r>
              <a:rPr lang="el-GR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94287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fg05_00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70" y="548680"/>
            <a:ext cx="4559989" cy="329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Radial-Basis Function (RBF) Networks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Πρακτική Υλοποίηση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99159" y="836712"/>
                <a:ext cx="4509345" cy="21082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Η ταξινόμηση με δίκτυα </a:t>
                </a:r>
                <a:r>
                  <a:rPr lang="en-US" dirty="0" smtClean="0"/>
                  <a:t>RBF </a:t>
                </a:r>
                <a:r>
                  <a:rPr lang="el-GR" dirty="0" smtClean="0"/>
                  <a:t>απαιτεί μεγάλο αριθμό κρυφών κόμβων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(ίσων με τον αριθμό των στοιχείων μάθησης</a:t>
                </a:r>
                <a:r>
                  <a:rPr lang="en-US" dirty="0" smtClean="0"/>
                  <a:t>) </a:t>
                </a:r>
                <a:r>
                  <a:rPr lang="el-GR" dirty="0" smtClean="0"/>
                  <a:t>και ακριβείς μετρήσεις των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𝑖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endParaRPr lang="el-GR" dirty="0" smtClean="0"/>
              </a:p>
              <a:p>
                <a:endParaRPr lang="el-GR" sz="500" dirty="0" smtClean="0"/>
              </a:p>
              <a:p>
                <a:r>
                  <a:rPr lang="el-GR" b="1" dirty="0" smtClean="0"/>
                  <a:t>Προσεγγιστική Υλοποίηση</a:t>
                </a:r>
              </a:p>
              <a:p>
                <a:r>
                  <a:rPr lang="el-GR" dirty="0" smtClean="0"/>
                  <a:t>Μικρότερος αριθμός κρυφών κόμβων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b="0" i="0" dirty="0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που ορίζει χώρο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</m:oMath>
                </a14:m>
                <a:r>
                  <a:rPr lang="el-GR" dirty="0" smtClean="0"/>
                  <a:t> διαστάσεων: </a:t>
                </a:r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9159" y="836712"/>
                <a:ext cx="4509345" cy="2108269"/>
              </a:xfrm>
              <a:prstGeom prst="rect">
                <a:avLst/>
              </a:prstGeom>
              <a:blipFill rotWithShape="1">
                <a:blip r:embed="rId4"/>
                <a:stretch>
                  <a:fillRect l="-1081" t="-1445" b="-37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2924944"/>
                <a:ext cx="9144000" cy="3951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𝑦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l-GR" b="1" i="0" smtClean="0">
                          <a:latin typeface="Cambria Math"/>
                        </a:rPr>
                        <m:t>𝛗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𝑗</m:t>
                          </m:r>
                          <m:r>
                            <a:rPr lang="en-US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𝐾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  <m:d>
                            <m:d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l-GR" b="1" i="0" smtClean="0">
                                          <a:latin typeface="Cambria Math"/>
                                        </a:rPr>
                                        <m:t>𝛍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GB" dirty="0"/>
              </a:p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</a:rPr>
                  <a:t>Υβριδική Μάθηση</a:t>
                </a:r>
                <a:r>
                  <a:rPr lang="el-GR" dirty="0" smtClean="0"/>
                  <a:t> </a:t>
                </a:r>
              </a:p>
              <a:p>
                <a:r>
                  <a:rPr lang="el-GR" dirty="0" smtClean="0"/>
                  <a:t>Προσδιορισμός των  Κέντρων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 και </a:t>
                </a:r>
                <a:r>
                  <a:rPr lang="el-GR" dirty="0" err="1" smtClean="0"/>
                  <a:t>Συναπτικών</a:t>
                </a:r>
                <a:r>
                  <a:rPr lang="el-GR" dirty="0" smtClean="0"/>
                  <a:t> Βαρών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 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Input Layer</a:t>
                </a:r>
                <a:r>
                  <a:rPr lang="el-GR" dirty="0" smtClean="0"/>
                  <a:t>: Διάνυσμα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/>
                  <a:t> διαστάσεως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(</a:t>
                </a:r>
                <a:r>
                  <a:rPr lang="el-GR" dirty="0" smtClean="0"/>
                  <a:t>αριθμός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features</a:t>
                </a:r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Hidden Layer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κρυφοί κόμβοι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1" i="0" smtClean="0">
                                    <a:latin typeface="Cambria Math"/>
                                  </a:rPr>
                                  <m:t>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l-GR" dirty="0" smtClean="0"/>
                  <a:t> που έχουν κέντρα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 i="0" smtClean="0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. </a:t>
                </a:r>
                <a:r>
                  <a:rPr lang="el-GR" dirty="0" smtClean="0"/>
                  <a:t>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l-GR" dirty="0" smtClean="0"/>
                  <a:t> κέντρα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 προκύπτουν σαν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cluster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heads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των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από </a:t>
                </a:r>
                <a:r>
                  <a:rPr lang="el-GR" dirty="0" smtClean="0"/>
                  <a:t>αλγόριθμο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μη 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επιβλεπόμενης μάθησης</a:t>
                </a:r>
                <a:r>
                  <a:rPr lang="el-GR" b="1" dirty="0"/>
                  <a:t>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K-Means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 Clustering</a:t>
                </a:r>
                <a:r>
                  <a:rPr lang="el-GR" dirty="0" smtClean="0"/>
                  <a:t> με Ευκλείδειο μέτρο απόστασης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1">
                                    <a:latin typeface="Cambria Math"/>
                                  </a:rPr>
                                  <m:t>𝛍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 (</a:t>
                </a:r>
                <a:r>
                  <a:rPr lang="el-GR" dirty="0" smtClean="0"/>
                  <a:t>ο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ορίζεται από τον αναλυτή)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 </a:t>
                </a:r>
                <a:r>
                  <a:rPr lang="en-US" b="1" dirty="0" smtClean="0"/>
                  <a:t>Output Layer</a:t>
                </a:r>
                <a:r>
                  <a:rPr lang="en-US" dirty="0" smtClean="0"/>
                  <a:t>: </a:t>
                </a:r>
                <a:r>
                  <a:rPr lang="el-GR" dirty="0"/>
                  <a:t>Γραμμικός συνδυασμός </a:t>
                </a:r>
                <a:r>
                  <a:rPr lang="el-GR" dirty="0" smtClean="0"/>
                  <a:t>των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συναρτήσεων </a:t>
                </a:r>
                <a:r>
                  <a:rPr lang="el-GR" dirty="0"/>
                  <a:t>βάσης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/>
                  <a:t>:	</a:t>
                </a:r>
                <a14:m>
                  <m:oMath xmlns:m="http://schemas.openxmlformats.org/officeDocument/2006/math">
                    <m:r>
                      <a:rPr lang="en-US">
                        <a:latin typeface="Cambria Math"/>
                      </a:rPr>
                      <m:t> </m:t>
                    </m:r>
                  </m:oMath>
                </a14:m>
                <a:endParaRPr lang="el-GR" dirty="0">
                  <a:latin typeface="Cambria Math"/>
                </a:endParaRPr>
              </a:p>
              <a:p>
                <a:pPr marL="173038" algn="ctr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l-GR" b="1" i="0" smtClean="0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𝐾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b="1" i="0" smtClean="0">
                                        <a:latin typeface="Cambria Math"/>
                                      </a:rPr>
                                      <m:t>𝛍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l-GR" dirty="0"/>
                  <a:t> </a:t>
                </a:r>
                <a:endParaRPr lang="en-US" dirty="0" smtClean="0"/>
              </a:p>
              <a:p>
                <a:pPr marL="173038"/>
                <a:r>
                  <a:rPr lang="el-GR" dirty="0" smtClean="0"/>
                  <a:t>Εκτίμηση των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 από στοιχεία του δείγματος μάθησης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1" i="0" smtClean="0">
                                <a:latin typeface="Cambria Math"/>
                              </a:rPr>
                              <m:t>𝛗</m:t>
                            </m:r>
                            <m:r>
                              <a:rPr lang="el-GR" b="1" i="0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l-GR" b="0" i="1" smtClean="0">
                            <a:latin typeface="Cambria Math"/>
                          </a:rPr>
                          <m:t>)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 με 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επιβλεπόμενη μάθηση</a:t>
                </a:r>
                <a:r>
                  <a:rPr lang="el-GR" dirty="0" smtClean="0"/>
                  <a:t> κατά προσέγγιση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ελαχίστων τετραγώνων</a:t>
                </a:r>
                <a:r>
                  <a:rPr lang="el-GR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εξισώσεις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, 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άγνωστοι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 (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/>
                      </a:rPr>
                      <m:t>𝐾</m:t>
                    </m:r>
                    <m:r>
                      <a:rPr lang="en-US" dirty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924944"/>
                <a:ext cx="9144000" cy="3951916"/>
              </a:xfrm>
              <a:prstGeom prst="rect">
                <a:avLst/>
              </a:prstGeom>
              <a:blipFill rotWithShape="1">
                <a:blip r:embed="rId5"/>
                <a:stretch>
                  <a:fillRect l="-533" b="-10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6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</a:t>
            </a:r>
            <a:r>
              <a:rPr lang="el-GR" sz="20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ΒΕΛΤΙΣΤΟΠΟΙΗΣΗ </a:t>
            </a: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Multi-layer Perceptron (MLP) vs. RBF</a:t>
            </a:r>
            <a:endParaRPr lang="en-GB" dirty="0"/>
          </a:p>
        </p:txBody>
      </p:sp>
      <p:pic>
        <p:nvPicPr>
          <p:cNvPr id="3" name="Picture 4" descr="fg04_00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4067912" cy="1946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fg05_003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26967"/>
            <a:ext cx="3910168" cy="28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5977" y="548680"/>
            <a:ext cx="46085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MLP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Πολλά επίπεδα κρυφών νευρώνων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Επιβλεπόμενη Μάθηση (</a:t>
            </a:r>
            <a:r>
              <a:rPr lang="en-US" dirty="0" smtClean="0"/>
              <a:t>Supervised Learning</a:t>
            </a:r>
            <a:r>
              <a:rPr lang="el-GR" dirty="0" smtClean="0"/>
              <a:t>)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Batch </a:t>
            </a:r>
            <a:r>
              <a:rPr lang="el-GR" dirty="0" smtClean="0"/>
              <a:t>ή </a:t>
            </a:r>
            <a:r>
              <a:rPr lang="en-US" dirty="0" smtClean="0"/>
              <a:t>On-line </a:t>
            </a:r>
            <a:r>
              <a:rPr lang="el-GR" dirty="0" smtClean="0"/>
              <a:t>(</a:t>
            </a:r>
            <a:r>
              <a:rPr lang="en-US" dirty="0" smtClean="0"/>
              <a:t>Stochastic)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Back-propagation Algorithm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Μη γραμμική συνάρτηση ενεργοποίησης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Βραδεία εκπαίδευση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Ανοχή σε ανακρίβειες </a:t>
            </a:r>
            <a:r>
              <a:rPr lang="el-GR" dirty="0"/>
              <a:t>μετρήσεων δειγματικών σημείων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4355976" y="3397056"/>
            <a:ext cx="453650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RBF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Ένα κρυφό επίπεδο νευρώνων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Υβριδική Μάθηση (</a:t>
            </a:r>
            <a:r>
              <a:rPr lang="en-US" dirty="0" smtClean="0"/>
              <a:t>Hybrid Learning)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Μη γραμμικός μετασχηματισμός διανυσματικών σημείων μέσω </a:t>
            </a:r>
            <a:r>
              <a:rPr lang="en-US" dirty="0" smtClean="0"/>
              <a:t>Radial-Basis Functions (Gaussian)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Ευελιξία στη </a:t>
            </a:r>
            <a:r>
              <a:rPr lang="el-GR" dirty="0" err="1" smtClean="0"/>
              <a:t>διαχωρισιμότητα</a:t>
            </a:r>
            <a:r>
              <a:rPr lang="el-GR" dirty="0" smtClean="0"/>
              <a:t> περιοχών κατάταξης διανυσματικών σημείων (</a:t>
            </a:r>
            <a:r>
              <a:rPr lang="en-US" dirty="0" smtClean="0"/>
              <a:t>pattern vectors)</a:t>
            </a:r>
            <a:endParaRPr lang="el-G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Γρήγορη εκπαίδευση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 smtClean="0"/>
              <a:t>Ευαισθησία σε ανακρίβειες μετρήσεων δειγματικών σημείων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24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fg06_001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22" y="235656"/>
            <a:ext cx="3196282" cy="3409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824" y="-206125"/>
            <a:ext cx="8661648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Vector Machines (SVM)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Γραμμικά Διαχωριζόμενες Περιοχές Ταξινόμησης (1/2)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5496" y="476672"/>
                <a:ext cx="6342155" cy="3154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labeled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δείγμα μάθησης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στοιχεία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 i="0" smtClean="0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l-GR" b="0" i="1" smtClean="0">
                        <a:latin typeface="Cambria Math"/>
                      </a:rPr>
                      <m:t>, 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l-GR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−1,+1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η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SVM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ορίζει βέλτιστες περιοχές δυαδικής ταξινόμησης με τη </a:t>
                </a:r>
                <a:r>
                  <a:rPr lang="el-GR" dirty="0"/>
                  <a:t>μέγιστη διαχωριστική ζώνη </a:t>
                </a:r>
                <a:r>
                  <a:rPr lang="el-GR" dirty="0" smtClean="0"/>
                  <a:t>(περιθώριο διαχωρισμού -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margin of separation</a:t>
                </a:r>
                <a:r>
                  <a:rPr lang="en-US" dirty="0" smtClean="0"/>
                  <a:t>) </a:t>
                </a:r>
                <a:r>
                  <a:rPr lang="el-GR" dirty="0" smtClean="0"/>
                  <a:t>μεταξύ τους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περιπτώσεις γραμμικά διαχωριζόμενων διανυσματικών στοιχείων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/>
                  <a:t>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patterns</a:t>
                </a:r>
                <a:r>
                  <a:rPr lang="el-GR" dirty="0" smtClean="0"/>
                  <a:t>) με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διαστάσεις 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features</a:t>
                </a:r>
                <a:r>
                  <a:rPr lang="en-US" dirty="0" smtClean="0"/>
                  <a:t>) </a:t>
                </a:r>
                <a:r>
                  <a:rPr lang="el-GR" dirty="0" smtClean="0"/>
                  <a:t>το </a:t>
                </a:r>
                <a:r>
                  <a:rPr lang="el-GR" dirty="0" err="1" smtClean="0"/>
                  <a:t>υπερ</a:t>
                </a:r>
                <a:r>
                  <a:rPr lang="el-GR" dirty="0" smtClean="0"/>
                  <a:t>-επίπεδο διαχωρισμού ορίζεται από την εξίσωση</a:t>
                </a:r>
              </a:p>
              <a:p>
                <a:pPr marL="173038" indent="-1730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0" smtClean="0">
                          <a:latin typeface="Cambria Math"/>
                        </a:rPr>
                        <m:t>𝐱</m:t>
                      </m:r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GB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dirty="0" smtClean="0"/>
                  <a:t>H</a:t>
                </a:r>
                <a:r>
                  <a:rPr lang="el-GR" dirty="0" smtClean="0"/>
                  <a:t> ταξινόμηση του σημείου μάθησης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ακολουθεί τον κανόνα:</a:t>
                </a:r>
                <a:endParaRPr lang="en-US" dirty="0" smtClean="0"/>
              </a:p>
              <a:p>
                <a:pPr marL="173038" indent="-173038"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=+1</m:t>
                    </m:r>
                  </m:oMath>
                </a14:m>
                <a:endParaRPr lang="el-GR" dirty="0" smtClean="0"/>
              </a:p>
              <a:p>
                <a:pPr marL="173038" indent="-173038" algn="ctr"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𝑏</m:t>
                    </m:r>
                    <m:r>
                      <a:rPr lang="el-GR" b="0" i="1" smtClean="0">
                        <a:latin typeface="Cambria Math"/>
                      </a:rPr>
                      <m:t>&lt;</m:t>
                    </m:r>
                    <m:r>
                      <a:rPr lang="en-US" i="1">
                        <a:latin typeface="Cambria Math"/>
                      </a:rPr>
                      <m:t>0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76672"/>
                <a:ext cx="6342155" cy="3154133"/>
              </a:xfrm>
              <a:prstGeom prst="rect">
                <a:avLst/>
              </a:prstGeom>
              <a:blipFill rotWithShape="1">
                <a:blip r:embed="rId4"/>
                <a:stretch>
                  <a:fillRect l="-673" t="-965" b="-21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3503880"/>
                <a:ext cx="9064426" cy="33280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Η απόσταση του πλησιέστερου σημείου από το </a:t>
                </a:r>
                <a:r>
                  <a:rPr lang="el-GR" dirty="0" err="1"/>
                  <a:t>υπερ</a:t>
                </a:r>
                <a:r>
                  <a:rPr lang="el-GR" dirty="0"/>
                  <a:t>-επίπεδο διαχωρισμού </a:t>
                </a:r>
                <a:r>
                  <a:rPr lang="el-GR" dirty="0" smtClean="0"/>
                  <a:t>ορίζει </a:t>
                </a:r>
                <a:r>
                  <a:rPr lang="el-GR" dirty="0"/>
                  <a:t>το </a:t>
                </a:r>
                <a:r>
                  <a:rPr lang="el-GR" dirty="0" smtClean="0"/>
                  <a:t>περιθώριο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ρ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/>
                  <a:t>που πρέπει να μεγιστοποιηθεί για </a:t>
                </a:r>
                <a:r>
                  <a:rPr lang="el-GR" i="1" dirty="0">
                    <a:solidFill>
                      <a:srgbClr val="FF0000"/>
                    </a:solidFill>
                  </a:rPr>
                  <a:t>βέλτιστο διαχωρισμό</a:t>
                </a:r>
                <a:r>
                  <a:rPr lang="el-GR" dirty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=0</m:t>
                    </m:r>
                  </m:oMath>
                </a14:m>
                <a:endParaRPr lang="el-GR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Γεωμετρικά προκύπτει πως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>
                        <a:latin typeface="Cambria Math"/>
                      </a:rPr>
                      <m:t>ρ</m:t>
                    </m:r>
                    <m:r>
                      <a:rPr lang="el-GR" b="0" i="0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l-GR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d>
                          <m:dPr>
                            <m:begChr m:val="‖"/>
                            <m:endChr m:val="‖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𝐰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/>
                                  </a:rPr>
                                  <m:t>𝜊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l-GR" dirty="0" smtClean="0"/>
                  <a:t>  όπου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𝐰</m:t>
                            </m:r>
                          </m:e>
                          <m:sub>
                            <m:r>
                              <a:rPr lang="el-GR" i="1">
                                <a:latin typeface="Cambria Math"/>
                              </a:rPr>
                              <m:t>𝜊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 το Ευκλείδειο μέτρο του διανύσματος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𝜊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endParaRPr lang="en-GB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</a:t>
                </a:r>
                <a:r>
                  <a:rPr lang="el-GR" dirty="0"/>
                  <a:t>τα στοιχεία</a:t>
                </a:r>
                <a:r>
                  <a:rPr lang="en-US" dirty="0"/>
                  <a:t> </a:t>
                </a:r>
                <a:r>
                  <a:rPr lang="el-GR" dirty="0"/>
                  <a:t>του δείγματος μάθησης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σε </a:t>
                </a:r>
                <a:r>
                  <a:rPr lang="el-GR" dirty="0"/>
                  <a:t>κανονικό </a:t>
                </a:r>
                <a:r>
                  <a:rPr lang="el-GR" dirty="0" err="1"/>
                  <a:t>υπερ</a:t>
                </a:r>
                <a:r>
                  <a:rPr lang="el-GR" dirty="0"/>
                  <a:t>-επίπεδο διαχωρισμού </a:t>
                </a:r>
                <a:r>
                  <a:rPr lang="el-GR" dirty="0" smtClean="0"/>
                  <a:t>ισχύει: </a:t>
                </a:r>
                <a:endParaRPr lang="en-GB" dirty="0" smtClean="0"/>
              </a:p>
              <a:p>
                <a:pPr marL="173038" indent="-173038"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=+1</m:t>
                    </m:r>
                  </m:oMath>
                </a14:m>
                <a:endParaRPr lang="el-GR" dirty="0"/>
              </a:p>
              <a:p>
                <a:pPr marL="173038" indent="-173038" algn="ctr"/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 </m:t>
                        </m:r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≤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l-GR" i="1">
                        <a:latin typeface="Cambria Math"/>
                      </a:rPr>
                      <m:t>−</m:t>
                    </m:r>
                    <m:r>
                      <a:rPr lang="en-US" i="1">
                        <a:latin typeface="Cambria Math"/>
                      </a:rPr>
                      <m:t>1</m:t>
                    </m:r>
                  </m:oMath>
                </a14:m>
                <a:endParaRPr lang="en-GB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/>
                  <a:t>Τα </a:t>
                </a:r>
                <a:r>
                  <a:rPr lang="el-GR" dirty="0" smtClean="0"/>
                  <a:t>διανύσματα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/>
                  <a:t> για τα οποία ισχύει η ισότητα </a:t>
                </a:r>
                <a:r>
                  <a:rPr lang="el-GR" dirty="0" smtClean="0"/>
                  <a:t>σε μια από τις δύο ανισότητες είναι </a:t>
                </a:r>
                <a:r>
                  <a:rPr lang="el-GR" dirty="0"/>
                  <a:t>τα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Support Vectors </a:t>
                </a:r>
                <a:r>
                  <a:rPr lang="en-US" dirty="0"/>
                  <a:t>(</a:t>
                </a:r>
                <a:r>
                  <a:rPr lang="el-GR" i="1" dirty="0">
                    <a:solidFill>
                      <a:srgbClr val="FF0000"/>
                    </a:solidFill>
                  </a:rPr>
                  <a:t>Διανύσματα Υποστήριξης</a:t>
                </a:r>
                <a:r>
                  <a:rPr lang="el-GR" dirty="0" smtClean="0"/>
                  <a:t>)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l-GR" b="1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𝑆</m:t>
                        </m:r>
                      </m:sup>
                    </m:sSubSup>
                  </m:oMath>
                </a14:m>
                <a:r>
                  <a:rPr lang="el-GR" dirty="0" smtClean="0"/>
                  <a:t> στα όρια της διαχωριστικής ζώνης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Οι ανισότητες ενοποιούνται σαν περιορισμοί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constraints</a:t>
                </a:r>
                <a:r>
                  <a:rPr lang="en-US" dirty="0" smtClean="0"/>
                  <a:t>) </a:t>
                </a:r>
                <a:r>
                  <a:rPr lang="el-GR" dirty="0" smtClean="0"/>
                  <a:t>για το δείγμα μάθησης</a:t>
                </a:r>
                <a:r>
                  <a:rPr lang="en-US" dirty="0" smtClean="0"/>
                  <a:t>:</a:t>
                </a:r>
                <a:endParaRPr lang="en-GB" dirty="0"/>
              </a:p>
              <a:p>
                <a:pPr marL="173038" indent="-173038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 i="0" smtClean="0">
                              <a:latin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≥</m:t>
                      </m:r>
                      <m:r>
                        <a:rPr lang="en-US" b="0" i="1" smtClean="0">
                          <a:latin typeface="Cambria Math"/>
                        </a:rPr>
                        <m:t>1, </m:t>
                      </m:r>
                      <m:r>
                        <a:rPr lang="en-US" b="0" i="1" smtClean="0">
                          <a:latin typeface="Cambria Math"/>
                        </a:rPr>
                        <m:t>𝑖</m:t>
                      </m:r>
                      <m:r>
                        <a:rPr lang="en-US" b="0" i="1" smtClean="0">
                          <a:latin typeface="Cambria Math"/>
                        </a:rPr>
                        <m:t>=1,2,…,</m:t>
                      </m:r>
                      <m:r>
                        <a:rPr lang="en-US" b="0" i="1" smtClean="0"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3503880"/>
                <a:ext cx="9064426" cy="3328027"/>
              </a:xfrm>
              <a:prstGeom prst="rect">
                <a:avLst/>
              </a:prstGeom>
              <a:blipFill rotWithShape="1">
                <a:blip r:embed="rId5"/>
                <a:stretch>
                  <a:fillRect l="-471" t="-916" b="-5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226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-206125"/>
            <a:ext cx="8928992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Vector Machines (SVM)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Γραμμικά Διαχωριζόμενες Περιοχές Ταξινόμησης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(2/2)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107504" y="1245610"/>
            <a:ext cx="8928992" cy="5621091"/>
            <a:chOff x="0" y="381990"/>
            <a:chExt cx="9144000" cy="562109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0" y="381990"/>
                  <a:ext cx="9144000" cy="562109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l-GR" b="1" dirty="0" smtClean="0"/>
                    <a:t>Διατύπωση σαν Πρόβλημα Μη Γραμμικού Προγραμματισμού</a:t>
                  </a:r>
                </a:p>
                <a:p>
                  <a:pPr algn="ctr"/>
                  <a:r>
                    <a:rPr lang="el-GR" dirty="0">
                      <a:solidFill>
                        <a:srgbClr val="FF0000"/>
                      </a:solidFill>
                    </a:rPr>
                    <a:t>Μεγιστοποίηση</a:t>
                  </a:r>
                  <a:r>
                    <a:rPr lang="el-GR" dirty="0"/>
                    <a:t> </a:t>
                  </a:r>
                  <a:r>
                    <a:rPr lang="el-GR" dirty="0" smtClean="0"/>
                    <a:t>περιθωρίου </a:t>
                  </a:r>
                  <a:r>
                    <a:rPr lang="el-GR" dirty="0"/>
                    <a:t>διαχωρισμού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>
                          <a:latin typeface="Cambria Math"/>
                        </a:rPr>
                        <m:t>ρ</m:t>
                      </m:r>
                      <m:r>
                        <a:rPr lang="el-GR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l-GR" i="1">
                              <a:latin typeface="Cambria Math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begChr m:val="‖"/>
                              <m:endChr m:val="‖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d>
                        </m:den>
                      </m:f>
                      <m:r>
                        <a:rPr lang="el-GR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l-GR" dirty="0">
                      <a:latin typeface="Cambria Math"/>
                      <a:ea typeface="Cambria Math"/>
                    </a:rPr>
                    <a:t>⇔ </a:t>
                  </a:r>
                  <a:r>
                    <a:rPr lang="el-GR" dirty="0">
                      <a:solidFill>
                        <a:srgbClr val="FF0000"/>
                      </a:solidFill>
                    </a:rPr>
                    <a:t>Ελαχιστοποίηση</a:t>
                  </a:r>
                  <a:r>
                    <a:rPr lang="el-GR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𝐰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𝜊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l-GR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𝜊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T</m:t>
                          </m:r>
                        </m:sup>
                      </m:sSubSup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𝜊</m:t>
                          </m:r>
                        </m:sub>
                      </m:sSub>
                    </m:oMath>
                  </a14:m>
                  <a:endParaRPr lang="el-GR" dirty="0" smtClean="0"/>
                </a:p>
                <a:p>
                  <a:pPr algn="ctr"/>
                  <a:endParaRPr lang="el-GR" sz="500" dirty="0"/>
                </a:p>
                <a:p>
                  <a:endParaRPr lang="el-GR" dirty="0"/>
                </a:p>
                <a:p>
                  <a:endParaRPr lang="el-GR" dirty="0" smtClean="0"/>
                </a:p>
                <a:p>
                  <a:endParaRPr lang="el-GR" dirty="0"/>
                </a:p>
                <a:p>
                  <a:endParaRPr lang="en-US" dirty="0" smtClean="0"/>
                </a:p>
                <a:p>
                  <a:r>
                    <a:rPr lang="el-GR" dirty="0" smtClean="0"/>
                    <a:t>Η συνάρτηση κόστους είναι άθροισμα τετραγώνων και οι περιορισμοί γραμμικοί. Το βέλτιστο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𝐰</m:t>
                      </m:r>
                    </m:oMath>
                  </a14:m>
                  <a:r>
                    <a:rPr lang="el-GR" dirty="0" smtClean="0"/>
                    <a:t> μπορεί να προσδιορισθεί με κλασσική μέθοδο μη γραμμικού προγραμματισμού, π.χ. με χρήση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Lagrange</a:t>
                  </a:r>
                  <a:r>
                    <a:rPr lang="el-GR" b="1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Multipliers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n-US" dirty="0" smtClean="0"/>
                    <a:t> </a:t>
                  </a:r>
                  <a:r>
                    <a:rPr lang="el-GR" dirty="0" smtClean="0"/>
                    <a:t>για τους περιορισμούς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)≥1</m:t>
                      </m:r>
                    </m:oMath>
                  </a14:m>
                  <a:endParaRPr lang="el-GR" dirty="0" smtClean="0"/>
                </a:p>
                <a:p>
                  <a:r>
                    <a:rPr lang="el-GR" dirty="0" smtClean="0"/>
                    <a:t>Ορίζω συνάρτηση κόστους 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𝐽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𝐰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l-GR" b="0" i="1" smtClean="0">
                              <a:latin typeface="Cambria Math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i="1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l-GR" b="0" i="1" smtClean="0">
                                  <a:latin typeface="Cambria Math"/>
                                </a:rPr>
                                <m:t>𝛮</m:t>
                              </m:r>
                            </m:sub>
                          </m:sSub>
                        </m:e>
                      </m:d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/>
                            </a:rPr>
                            <m:t>2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i="0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>
                          <a:latin typeface="Cambria Math"/>
                        </a:rPr>
                        <m:t>𝐰</m:t>
                      </m:r>
                      <m:r>
                        <a:rPr lang="el-GR" b="0" i="0" smtClean="0">
                          <a:latin typeface="Cambria Math"/>
                        </a:rPr>
                        <m:t>−</m:t>
                      </m:r>
                      <m:nary>
                        <m:naryPr>
                          <m:chr m:val="∑"/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[</m:t>
                          </m:r>
                        </m:e>
                      </m:nary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</m:oMath>
                  </a14:m>
                  <a:endParaRPr lang="en-US" dirty="0" smtClean="0"/>
                </a:p>
                <a:p>
                  <a:r>
                    <a:rPr lang="el-GR" dirty="0" smtClean="0"/>
                    <a:t>Στο βέλτιστο σημείο και για τα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l-GR" dirty="0" smtClean="0"/>
                    <a:t>στοιχεία μάθησης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l-GR" dirty="0" smtClean="0"/>
                    <a:t> ισχύουν οι συνθήκες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Kuhn-Tucker</a:t>
                  </a:r>
                  <a:r>
                    <a:rPr lang="en-US" dirty="0" smtClean="0"/>
                    <a:t>: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n-GB" i="1" smtClean="0">
                                <a:latin typeface="Cambria Math"/>
                              </a:rPr>
                              <m:t>𝜕</m:t>
                            </m:r>
                            <m:r>
                              <a:rPr lang="en-US" b="1" i="0" smtClean="0">
                                <a:latin typeface="Cambria Math"/>
                              </a:rPr>
                              <m:t>𝐰</m:t>
                            </m:r>
                          </m:den>
                        </m:f>
                        <m:r>
                          <a:rPr lang="en-US" b="0" i="1" smtClean="0">
                            <a:latin typeface="Cambria Math"/>
                          </a:rPr>
                          <m:t>=0 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l-GR" b="1" i="0" smtClean="0">
                            <a:latin typeface="Cambria Math"/>
                            <a:ea typeface="Cambria Math"/>
                          </a:rPr>
                          <m:t>  </m:t>
                        </m:r>
                        <m:r>
                          <a:rPr lang="en-US" b="1">
                            <a:latin typeface="Cambria Math"/>
                          </a:rPr>
                          <m:t>𝐰</m:t>
                        </m:r>
                        <m:r>
                          <a:rPr lang="en-US" b="1" i="0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l-GR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 i="0" smtClean="0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l-GR" i="1" dirty="0" smtClean="0">
                    <a:latin typeface="Cambria Math"/>
                  </a:endParaRP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GB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i="1">
                                <a:latin typeface="Cambria Math"/>
                              </a:rPr>
                              <m:t>𝐽</m:t>
                            </m:r>
                          </m:num>
                          <m:den>
                            <m:r>
                              <a:rPr lang="en-GB" i="1">
                                <a:latin typeface="Cambria Math"/>
                              </a:rPr>
                              <m:t>𝜕</m:t>
                            </m:r>
                            <m:r>
                              <a:rPr lang="en-US" b="0" i="1" smtClean="0">
                                <a:latin typeface="Cambria Math"/>
                              </a:rPr>
                              <m:t>𝑏</m:t>
                            </m:r>
                          </m:den>
                        </m:f>
                        <m:r>
                          <a:rPr lang="en-US" i="1">
                            <a:latin typeface="Cambria Math"/>
                          </a:rPr>
                          <m:t>=0 </m:t>
                        </m:r>
                        <m:r>
                          <a:rPr lang="el-GR" b="0" i="1" smtClean="0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  <a:ea typeface="Cambria Math"/>
                          </a:rPr>
                          <m:t>→</m:t>
                        </m:r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     </m:t>
                        </m:r>
                        <m:nary>
                          <m:naryPr>
                            <m:chr m:val="∑"/>
                            <m:ctrlPr>
                              <a:rPr lang="en-US" i="1" smtClean="0">
                                <a:latin typeface="Cambria Math"/>
                                <a:ea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b="0" i="1" smtClean="0">
                                    <a:latin typeface="Cambria Math"/>
                                    <a:ea typeface="Cambria Math"/>
                                  </a:rPr>
                                  <m:t>𝜆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0" smtClean="0">
                                <a:latin typeface="Cambria Math"/>
                                <a:ea typeface="Cambria Math"/>
                              </a:rPr>
                              <m:t>=0</m:t>
                            </m:r>
                          </m:e>
                        </m:nary>
                      </m:oMath>
                    </m:oMathPara>
                  </a14:m>
                  <a:endParaRPr lang="el-GR" dirty="0" smtClean="0">
                    <a:latin typeface="Cambria Math"/>
                    <a:ea typeface="Cambria Math"/>
                  </a:endParaRPr>
                </a:p>
                <a:p>
                  <a:r>
                    <a:rPr lang="el-GR" dirty="0" smtClean="0">
                      <a:latin typeface="Calibri" panose="020F0502020204030204" pitchFamily="34" charset="0"/>
                      <a:ea typeface="Cambria Math"/>
                      <a:cs typeface="Calibri" panose="020F0502020204030204" pitchFamily="34" charset="0"/>
                    </a:rPr>
                    <a:t>Τα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𝐰</m:t>
                      </m:r>
                      <m:r>
                        <a:rPr lang="el-GR" b="1" i="1" smtClean="0">
                          <a:latin typeface="Cambria Math"/>
                        </a:rPr>
                        <m:t>,</m:t>
                      </m:r>
                      <m:r>
                        <a:rPr lang="en-US" b="0" i="1" smtClean="0">
                          <a:latin typeface="Cambria Math"/>
                        </a:rPr>
                        <m:t>𝑏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l-GR" dirty="0" smtClean="0">
                      <a:latin typeface="Calibri" panose="020F0502020204030204" pitchFamily="34" charset="0"/>
                      <a:ea typeface="Cambria Math"/>
                      <a:cs typeface="Calibri" panose="020F0502020204030204" pitchFamily="34" charset="0"/>
                    </a:rPr>
                    <a:t>προσδιορίζουν το βέλτιστο </a:t>
                  </a:r>
                  <a:r>
                    <a:rPr lang="el-GR" dirty="0" err="1" smtClean="0">
                      <a:latin typeface="Calibri" panose="020F0502020204030204" pitchFamily="34" charset="0"/>
                      <a:ea typeface="Cambria Math"/>
                      <a:cs typeface="Calibri" panose="020F0502020204030204" pitchFamily="34" charset="0"/>
                    </a:rPr>
                    <a:t>υπερ</a:t>
                  </a:r>
                  <a:r>
                    <a:rPr lang="el-GR" dirty="0" smtClean="0">
                      <a:latin typeface="Calibri" panose="020F0502020204030204" pitchFamily="34" charset="0"/>
                      <a:ea typeface="Cambria Math"/>
                      <a:cs typeface="Calibri" panose="020F0502020204030204" pitchFamily="34" charset="0"/>
                    </a:rPr>
                    <a:t>-επίπεδο διαχωρισμού</a:t>
                  </a:r>
                  <a:r>
                    <a:rPr lang="en-US" dirty="0"/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1">
                              <a:latin typeface="Cambria Math"/>
                            </a:rPr>
                            <m:t>𝐰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>
                          <a:latin typeface="Cambria Math"/>
                        </a:rPr>
                        <m:t>𝐱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=0</m:t>
                      </m:r>
                    </m:oMath>
                  </a14:m>
                  <a:endParaRPr lang="el-GR" dirty="0" smtClean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  <a:p>
                  <a:r>
                    <a:rPr lang="el-GR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Τα </a:t>
                  </a:r>
                  <a:r>
                    <a:rPr lang="en-US" b="1" i="1" dirty="0" smtClean="0">
                      <a:solidFill>
                        <a:srgbClr val="FF0000"/>
                      </a:solidFill>
                      <a:latin typeface="Calibri" panose="020F0502020204030204" pitchFamily="34" charset="0"/>
                      <a:cs typeface="Calibri" panose="020F0502020204030204" pitchFamily="34" charset="0"/>
                    </a:rPr>
                    <a:t>Support Vectors</a:t>
                  </a:r>
                  <a:r>
                    <a:rPr lang="en-US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l-GR" b="1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𝑆</m:t>
                          </m:r>
                        </m:sup>
                      </m:sSubSup>
                      <m:r>
                        <a:rPr lang="en-US" b="1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l-GR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αντιστοιχούν σε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&gt;0</m:t>
                      </m:r>
                    </m:oMath>
                  </a14:m>
                  <a:r>
                    <a:rPr lang="en-GB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.  </a:t>
                  </a:r>
                  <a:r>
                    <a:rPr lang="el-GR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Τα υπόλοιπα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a14:m>
                  <a:r>
                    <a:rPr lang="el-GR" dirty="0" smtClean="0">
                      <a:latin typeface="Calibri" panose="020F0502020204030204" pitchFamily="34" charset="0"/>
                      <a:cs typeface="Calibri" panose="020F0502020204030204" pitchFamily="34" charset="0"/>
                    </a:rPr>
                    <a:t> σε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l-GR" i="1">
                          <a:latin typeface="Cambria Math"/>
                        </a:rPr>
                        <m:t>0</m:t>
                      </m:r>
                    </m:oMath>
                  </a14:m>
                  <a:endParaRPr lang="en-GB" dirty="0">
                    <a:latin typeface="Calibri" panose="020F0502020204030204" pitchFamily="34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0" y="381990"/>
                  <a:ext cx="9144000" cy="5621091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615" t="-542" r="-751" b="-759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73742" y="1164372"/>
                  <a:ext cx="8890746" cy="1164934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/>
                    <a:t>Πρόβλημα </a:t>
                  </a:r>
                  <a:r>
                    <a:rPr lang="el-GR" dirty="0"/>
                    <a:t>βελτιστοποίησης με περιορισμούς για </a:t>
                  </a:r>
                  <a:r>
                    <a:rPr lang="el-GR" dirty="0" smtClean="0"/>
                    <a:t>προσδιορισμό των παραμέτρων της </a:t>
                  </a:r>
                  <a:r>
                    <a:rPr lang="en-US" dirty="0" smtClean="0"/>
                    <a:t>SVM</a:t>
                  </a:r>
                  <a:r>
                    <a:rPr lang="el-GR" dirty="0" smtClean="0"/>
                    <a:t> </a:t>
                  </a:r>
                  <a:r>
                    <a:rPr lang="en-US" dirty="0" smtClean="0"/>
                    <a:t>(synaptic weights</a:t>
                  </a:r>
                  <a:r>
                    <a:rPr lang="el-GR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𝐰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l-GR" dirty="0" smtClean="0"/>
                    <a:t>και </a:t>
                  </a:r>
                  <a:r>
                    <a:rPr lang="en-US" dirty="0" smtClean="0"/>
                    <a:t>bias</a:t>
                  </a:r>
                  <a:r>
                    <a:rPr lang="el-GR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</m:oMath>
                  </a14:m>
                  <a:r>
                    <a:rPr lang="en-US" dirty="0" smtClean="0"/>
                    <a:t>)</a:t>
                  </a:r>
                  <a:r>
                    <a:rPr lang="el-GR" dirty="0" smtClean="0"/>
                    <a:t>:</a:t>
                  </a:r>
                  <a:endParaRPr lang="el-GR" sz="500" dirty="0"/>
                </a:p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unc>
                          <m:funcPr>
                            <m:ctrlPr>
                              <a:rPr lang="en-GB" i="1">
                                <a:latin typeface="Cambria Math"/>
                              </a:rPr>
                            </m:ctrlPr>
                          </m:funcPr>
                          <m:fName>
                            <m:limLow>
                              <m:limLow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limLowPr>
                              <m:e>
                                <m:r>
                                  <m:rPr>
                                    <m:sty m:val="p"/>
                                  </m:rPr>
                                  <a:rPr lang="en-GB">
                                    <a:latin typeface="Cambria Math"/>
                                  </a:rPr>
                                  <m:t>min</m:t>
                                </m:r>
                              </m:e>
                              <m:lim>
                                <m:r>
                                  <a:rPr lang="en-US" b="1">
                                    <a:latin typeface="Cambria Math"/>
                                  </a:rPr>
                                  <m:t>𝐰</m:t>
                                </m:r>
                              </m:lim>
                            </m:limLow>
                          </m:fName>
                          <m:e>
                            <m:r>
                              <m:rPr>
                                <m:sty m:val="p"/>
                              </m:rPr>
                              <a:rPr lang="el-GR">
                                <a:latin typeface="Cambria Math"/>
                              </a:rPr>
                              <m:t>Φ</m:t>
                            </m:r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𝐰</m:t>
                                </m:r>
                              </m:e>
                            </m:d>
                            <m:r>
                              <a:rPr lang="en-US" i="1">
                                <a:latin typeface="Cambria Math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e>
                        </m:func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 i="0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r>
                          <a:rPr lang="en-US" b="1">
                            <a:latin typeface="Cambria Math"/>
                          </a:rPr>
                          <m:t>𝐰</m:t>
                        </m:r>
                        <m:r>
                          <m:rPr>
                            <m:nor/>
                          </m:rPr>
                          <a:rPr lang="el-GR" b="0" i="0" smtClean="0">
                            <a:latin typeface="Cambria Math"/>
                          </a:rPr>
                          <m:t>     </m:t>
                        </m:r>
                        <m:r>
                          <m:rPr>
                            <m:nor/>
                          </m:rPr>
                          <a:rPr lang="el-GR" b="0" i="0" dirty="0" smtClean="0"/>
                          <m:t>όταν</m:t>
                        </m:r>
                        <m:r>
                          <a:rPr lang="el-GR" b="0" i="1" dirty="0" smtClean="0">
                            <a:latin typeface="Cambria Math"/>
                          </a:rPr>
                          <m:t>    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(</m:t>
                            </m:r>
                            <m:r>
                              <a:rPr lang="en-US" b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+</m:t>
                        </m:r>
                        <m:r>
                          <a:rPr lang="en-US" i="1">
                            <a:latin typeface="Cambria Math"/>
                          </a:rPr>
                          <m:t>𝑏</m:t>
                        </m:r>
                        <m:r>
                          <a:rPr lang="en-US" i="1">
                            <a:latin typeface="Cambria Math"/>
                          </a:rPr>
                          <m:t>)≥1, </m:t>
                        </m:r>
                        <m: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=1,2,…,</m:t>
                        </m:r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el-GR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42" y="1164372"/>
                  <a:ext cx="8890746" cy="116493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491" t="-2073" r="-210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" name="Rectangle 6"/>
          <p:cNvSpPr/>
          <p:nvPr/>
        </p:nvSpPr>
        <p:spPr>
          <a:xfrm>
            <a:off x="395536" y="504702"/>
            <a:ext cx="84291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(</a:t>
            </a:r>
            <a:r>
              <a:rPr lang="el-GR" sz="1600" dirty="0"/>
              <a:t>βασισμένο στη  παρουσίαση </a:t>
            </a:r>
            <a:r>
              <a:rPr lang="el-GR" sz="1600" dirty="0" smtClean="0"/>
              <a:t>«</a:t>
            </a:r>
            <a:r>
              <a:rPr lang="el-GR" sz="1600" b="1" dirty="0" smtClean="0"/>
              <a:t>Μηχανές Διανυσμάτων Υποστήριξης</a:t>
            </a:r>
            <a:r>
              <a:rPr lang="el-GR" sz="1600" dirty="0" smtClean="0"/>
              <a:t>», </a:t>
            </a:r>
            <a:r>
              <a:rPr lang="el-GR" sz="1600" b="1" i="1" dirty="0" smtClean="0">
                <a:solidFill>
                  <a:srgbClr val="FF0000"/>
                </a:solidFill>
              </a:rPr>
              <a:t>Γ. Στ</a:t>
            </a:r>
            <a:r>
              <a:rPr lang="el-GR" sz="1600" b="1" i="1" dirty="0">
                <a:solidFill>
                  <a:srgbClr val="FF0000"/>
                </a:solidFill>
              </a:rPr>
              <a:t>ά</a:t>
            </a:r>
            <a:r>
              <a:rPr lang="el-GR" sz="1600" b="1" i="1" dirty="0" smtClean="0">
                <a:solidFill>
                  <a:srgbClr val="FF0000"/>
                </a:solidFill>
              </a:rPr>
              <a:t>μου</a:t>
            </a:r>
            <a:r>
              <a:rPr lang="el-GR" sz="1600" dirty="0" smtClean="0"/>
              <a:t>, </a:t>
            </a:r>
            <a:r>
              <a:rPr lang="el-GR" sz="1600" dirty="0"/>
              <a:t>ΣΗΜΜΥ </a:t>
            </a:r>
            <a:r>
              <a:rPr lang="el-GR" sz="1600" dirty="0" smtClean="0"/>
              <a:t>Ε</a:t>
            </a:r>
            <a:r>
              <a:rPr lang="en-US" sz="1600" dirty="0" smtClean="0"/>
              <a:t>.</a:t>
            </a:r>
            <a:r>
              <a:rPr lang="el-GR" sz="1600" dirty="0" smtClean="0"/>
              <a:t>Μ</a:t>
            </a:r>
            <a:r>
              <a:rPr lang="en-US" sz="1600" dirty="0" smtClean="0"/>
              <a:t>.</a:t>
            </a:r>
            <a:r>
              <a:rPr lang="el-GR" sz="1600" dirty="0" smtClean="0"/>
              <a:t>Π</a:t>
            </a:r>
            <a:r>
              <a:rPr lang="en-US" sz="1600" dirty="0" smtClean="0"/>
              <a:t>.</a:t>
            </a:r>
            <a:endParaRPr lang="el-GR" sz="1600" dirty="0" smtClean="0"/>
          </a:p>
          <a:p>
            <a:pPr algn="ctr"/>
            <a:r>
              <a:rPr lang="en-GB" sz="1600" dirty="0">
                <a:hlinkClick r:id="rId5"/>
              </a:rPr>
              <a:t>http://mycourses.ntua.gr/courses/ECE1078/document/%D5%EB%E9%EA%FC_%</a:t>
            </a:r>
            <a:r>
              <a:rPr lang="en-GB" sz="1600" dirty="0" smtClean="0">
                <a:hlinkClick r:id="rId5"/>
              </a:rPr>
              <a:t>C4%E9%E1%EB%DD%EE%E5%F9%ED_2019-2020/NN-SVM-handouts.pdf</a:t>
            </a:r>
            <a:r>
              <a:rPr lang="en-GB" sz="1600" dirty="0" smtClean="0"/>
              <a:t>)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54502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06_0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24486"/>
            <a:ext cx="5832648" cy="2588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-85402"/>
            <a:ext cx="8568952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 Vector Machines (SVM)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Μη Γραμμικά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Διαχωριζόμενες Περιοχές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Ταξινόμησης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8573" y="3140968"/>
                <a:ext cx="4711459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/>
                <a:r>
                  <a:rPr lang="el-GR" b="1" dirty="0" smtClean="0"/>
                  <a:t>Παραβάσεις Γραμμικής </a:t>
                </a:r>
                <a:r>
                  <a:rPr lang="el-GR" b="1" dirty="0" err="1" smtClean="0"/>
                  <a:t>Διαχωρισ</a:t>
                </a:r>
                <a:r>
                  <a:rPr lang="el-GR" b="1" dirty="0" err="1"/>
                  <a:t>ι</a:t>
                </a:r>
                <a:r>
                  <a:rPr lang="el-GR" b="1" dirty="0" err="1" smtClean="0"/>
                  <a:t>μότητας</a:t>
                </a:r>
                <a:r>
                  <a:rPr lang="el-GR" dirty="0" smtClean="0"/>
                  <a:t>: 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 εντός της διαχωριστικής ζώνης από την σωστή πλευρά του βέλτιστου </a:t>
                </a:r>
                <a:r>
                  <a:rPr lang="el-GR" dirty="0" err="1" smtClean="0"/>
                  <a:t>υπερ</a:t>
                </a:r>
                <a:r>
                  <a:rPr lang="el-GR" dirty="0" smtClean="0"/>
                  <a:t>-επιπέδου</a:t>
                </a:r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/>
                  <a:t> εντός της διαχωριστικής ζώνης από την </a:t>
                </a:r>
                <a:r>
                  <a:rPr lang="el-GR" dirty="0" smtClean="0"/>
                  <a:t>λάθος πλευρά του </a:t>
                </a:r>
                <a:r>
                  <a:rPr lang="el-GR" dirty="0"/>
                  <a:t>βέλτιστου </a:t>
                </a:r>
                <a:r>
                  <a:rPr lang="el-GR" dirty="0" err="1"/>
                  <a:t>υπερ</a:t>
                </a:r>
                <a:r>
                  <a:rPr lang="el-GR" dirty="0"/>
                  <a:t>-επιπέδου</a:t>
                </a:r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573" y="3140968"/>
                <a:ext cx="4711459" cy="2031325"/>
              </a:xfrm>
              <a:prstGeom prst="rect">
                <a:avLst/>
              </a:prstGeom>
              <a:blipFill rotWithShape="1">
                <a:blip r:embed="rId4"/>
                <a:stretch>
                  <a:fillRect l="-1035" t="-1502" b="-39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07504" y="5613047"/>
                <a:ext cx="893590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Αρχιτεκτονική </a:t>
                </a:r>
                <a:r>
                  <a:rPr lang="en-US" b="1" dirty="0" smtClean="0"/>
                  <a:t>SVM </a:t>
                </a:r>
                <a:r>
                  <a:rPr lang="el-GR" b="1" dirty="0" smtClean="0"/>
                  <a:t>με χρήση Δικτύου </a:t>
                </a:r>
                <a:r>
                  <a:rPr lang="en-US" b="1" dirty="0" smtClean="0"/>
                  <a:t>RBF</a:t>
                </a:r>
                <a:endParaRPr lang="el-GR" b="1" dirty="0" smtClean="0"/>
              </a:p>
              <a:p>
                <a:r>
                  <a:rPr lang="el-GR" dirty="0" smtClean="0"/>
                  <a:t>Χρήση μεγάλου αριθμού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hidden nodes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(μικρότερο </a:t>
                </a:r>
                <a:r>
                  <a:rPr lang="el-GR" smtClean="0"/>
                  <a:t>ή ίσο </a:t>
                </a:r>
                <a:r>
                  <a:rPr lang="el-GR" dirty="0" smtClean="0"/>
                  <a:t>με τον αριθμό στοιχείων του δείγματος μάθησης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) που μετασχηματίζουν μη γραμμικά διαχωρίσιμες περιοχές των διανυσμάτων εισόδου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l-GR" dirty="0" smtClean="0"/>
                  <a:t>διαστάσεως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≪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σε γραμμικά διαχωρίσιμες περιοχές 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5613047"/>
                <a:ext cx="8935904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614" t="-2538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 descr="fg06_0060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76872"/>
            <a:ext cx="4183376" cy="355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722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3408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Γενικό Μοντέλο Επιβλεπόμενης Μάθησης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Supervised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Learning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επανάληψη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5841673" y="2799383"/>
            <a:ext cx="3194823" cy="3221905"/>
            <a:chOff x="3347864" y="1719263"/>
            <a:chExt cx="3529466" cy="341947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5675" y="1719263"/>
              <a:ext cx="2152650" cy="341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5364088" y="2060848"/>
                  <a:ext cx="1440160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/>
                          </a:rPr>
                          <m:t>{</m:t>
                        </m:r>
                        <m:r>
                          <a:rPr lang="en-US" sz="2000" b="1" i="0" smtClean="0">
                            <a:latin typeface="Cambria Math"/>
                          </a:rPr>
                          <m:t>𝐱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sz="2000" b="0" i="1" smtClean="0">
                            <a:latin typeface="Cambria Math"/>
                          </a:rPr>
                          <m:t>}</m:t>
                        </m:r>
                      </m:oMath>
                    </m:oMathPara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64088" y="2060848"/>
                  <a:ext cx="1440160" cy="400110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36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321715" y="4571836"/>
                  <a:ext cx="61985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</a:rPr>
                          <m:t>(∙)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1715" y="4571836"/>
                  <a:ext cx="619850" cy="369332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4869536" y="4365104"/>
                  <a:ext cx="2007794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Output: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latin typeface="Cambria Math"/>
                        </a:rPr>
                        <m:t>𝑦</m:t>
                      </m:r>
                      <m:r>
                        <a:rPr lang="en-US" sz="20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b="0" i="1" smtClean="0">
                          <a:latin typeface="Cambria Math"/>
                        </a:rPr>
                        <m:t>h</m:t>
                      </m:r>
                      <m:r>
                        <a:rPr lang="en-US" sz="2000" b="0" i="1" smtClean="0">
                          <a:latin typeface="Cambria Math"/>
                        </a:rPr>
                        <m:t>(</m:t>
                      </m:r>
                      <m:r>
                        <a:rPr lang="en-US" sz="2000" b="1" i="0" smtClean="0">
                          <a:latin typeface="Cambria Math"/>
                        </a:rPr>
                        <m:t>𝐱</m:t>
                      </m:r>
                      <m:r>
                        <a:rPr lang="en-US" sz="2000" b="0" i="1" smtClean="0">
                          <a:latin typeface="Cambria Math"/>
                        </a:rPr>
                        <m:t>)</m:t>
                      </m:r>
                    </m:oMath>
                  </a14:m>
                  <a:endParaRPr lang="en-GB" sz="2000" dirty="0"/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69536" y="4365104"/>
                  <a:ext cx="2007794" cy="400110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 l="-3343" t="-9091" r="-304" b="-242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/>
                <p:cNvSpPr txBox="1"/>
                <p:nvPr/>
              </p:nvSpPr>
              <p:spPr>
                <a:xfrm>
                  <a:off x="3347864" y="4365104"/>
                  <a:ext cx="1011815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000" b="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Input:</a:t>
                  </a:r>
                  <a:r>
                    <a:rPr lang="en-US" sz="2000" b="0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sz="2000" b="1" i="0" smtClean="0">
                          <a:latin typeface="Cambria Math"/>
                        </a:rPr>
                        <m:t>𝐱</m:t>
                      </m:r>
                    </m:oMath>
                  </a14:m>
                  <a:endParaRPr lang="en-GB" sz="2000" b="1" dirty="0"/>
                </a:p>
              </p:txBody>
            </p:sp>
          </mc:Choice>
          <mc:Fallback xmlns="">
            <p:sp>
              <p:nvSpPr>
                <p:cNvPr id="9" name="Text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47864" y="4365104"/>
                  <a:ext cx="1011815" cy="400110"/>
                </a:xfrm>
                <a:prstGeom prst="rect">
                  <a:avLst/>
                </a:prstGeom>
                <a:blipFill rotWithShape="1">
                  <a:blip r:embed="rId7"/>
                  <a:stretch>
                    <a:fillRect l="-6024" t="-9091" b="-24242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extBox 3"/>
          <p:cNvSpPr txBox="1"/>
          <p:nvPr/>
        </p:nvSpPr>
        <p:spPr>
          <a:xfrm>
            <a:off x="2030696" y="620688"/>
            <a:ext cx="5205600" cy="2769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el-GR" sz="1200" dirty="0"/>
              <a:t>Βασισμένο στο </a:t>
            </a:r>
            <a:r>
              <a:rPr lang="en-US" sz="1200" dirty="0"/>
              <a:t>Andrew Ng, “CS229 Lecture Notes”, Stanford University, Fall </a:t>
            </a:r>
            <a:r>
              <a:rPr lang="en-US" sz="1200" dirty="0" smtClean="0"/>
              <a:t>2018</a:t>
            </a:r>
            <a:endParaRPr lang="en-GB" sz="1200" dirty="0"/>
          </a:p>
        </p:txBody>
      </p:sp>
      <p:grpSp>
        <p:nvGrpSpPr>
          <p:cNvPr id="6" name="Group 5"/>
          <p:cNvGrpSpPr/>
          <p:nvPr/>
        </p:nvGrpSpPr>
        <p:grpSpPr>
          <a:xfrm>
            <a:off x="35496" y="908720"/>
            <a:ext cx="6179981" cy="5945025"/>
            <a:chOff x="-36512" y="908720"/>
            <a:chExt cx="6190233" cy="609365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-36512" y="908720"/>
                  <a:ext cx="6190233" cy="6093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r>
                    <a:rPr lang="el-GR" dirty="0" smtClean="0"/>
                    <a:t>Στόχος του συστήματος είναι η αντιστοίχηση ενός δειγματικού στοιχείου</a:t>
                  </a:r>
                  <a:r>
                    <a:rPr lang="en-US" dirty="0" smtClean="0"/>
                    <a:t> </a:t>
                  </a:r>
                  <a:r>
                    <a:rPr lang="el-GR" dirty="0" smtClean="0"/>
                    <a:t>εισόδου (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input sample</a:t>
                  </a:r>
                  <a:r>
                    <a:rPr lang="el-GR" b="1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point</a:t>
                  </a:r>
                  <a:r>
                    <a:rPr lang="en-US" i="1" dirty="0"/>
                    <a:t>,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 example</a:t>
                  </a:r>
                  <a:r>
                    <a:rPr lang="en-US" dirty="0" smtClean="0"/>
                    <a:t>)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𝐱</m:t>
                      </m:r>
                      <m:r>
                        <a:rPr lang="el-G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</a:rPr>
                            <m:t>Τ</m:t>
                          </m:r>
                        </m:sup>
                      </m:sSup>
                    </m:oMath>
                  </a14:m>
                  <a:r>
                    <a:rPr lang="el-GR" dirty="0" smtClean="0"/>
                    <a:t> σε τιμές εξόδου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l-GR" dirty="0"/>
                    <a:t> </a:t>
                  </a:r>
                  <a:r>
                    <a:rPr lang="el-GR" dirty="0" smtClean="0"/>
                    <a:t>που εκτιμούν επιθυμητές </a:t>
                  </a:r>
                  <a:r>
                    <a:rPr lang="el-GR" dirty="0"/>
                    <a:t>(</a:t>
                  </a:r>
                  <a:r>
                    <a:rPr lang="en-US" b="1" i="1" dirty="0">
                      <a:solidFill>
                        <a:srgbClr val="FF0000"/>
                      </a:solidFill>
                    </a:rPr>
                    <a:t>desired</a:t>
                  </a:r>
                  <a:r>
                    <a:rPr lang="en-US" dirty="0"/>
                    <a:t>) </a:t>
                  </a:r>
                  <a:r>
                    <a:rPr lang="el-GR" dirty="0" smtClean="0"/>
                    <a:t>τιμές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  <a:ea typeface="Cambria Math"/>
                        </a:rPr>
                        <m:t>𝑑</m:t>
                      </m:r>
                    </m:oMath>
                  </a14:m>
                  <a:r>
                    <a:rPr lang="el-GR" dirty="0" smtClean="0"/>
                    <a:t> (</a:t>
                  </a:r>
                  <a:r>
                    <a:rPr lang="el-GR" dirty="0"/>
                    <a:t>π.χ. </a:t>
                  </a:r>
                  <a:r>
                    <a:rPr lang="el-GR" dirty="0" smtClean="0"/>
                    <a:t>πρόβλεψη ή ταξινόμηση).  Τα </a:t>
                  </a:r>
                  <a:r>
                    <a:rPr lang="el-GR" dirty="0"/>
                    <a:t>στοιχεία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l-GR" dirty="0" smtClean="0"/>
                    <a:t>είναι </a:t>
                  </a:r>
                  <a:r>
                    <a:rPr lang="el-GR" dirty="0"/>
                    <a:t>αριθμητικές τιμές που κωδικοποιούν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𝑚</m:t>
                      </m:r>
                    </m:oMath>
                  </a14:m>
                  <a:r>
                    <a:rPr lang="en-US" dirty="0" smtClean="0"/>
                    <a:t> </a:t>
                  </a:r>
                  <a:r>
                    <a:rPr lang="el-GR" dirty="0" smtClean="0"/>
                    <a:t>ειδοποιά </a:t>
                  </a:r>
                  <a:r>
                    <a:rPr lang="el-GR" dirty="0"/>
                    <a:t>χαρακτηριστικά (</a:t>
                  </a:r>
                  <a:r>
                    <a:rPr lang="en-US" b="1" i="1" dirty="0">
                      <a:solidFill>
                        <a:srgbClr val="FF0000"/>
                      </a:solidFill>
                    </a:rPr>
                    <a:t>features</a:t>
                  </a:r>
                  <a:r>
                    <a:rPr lang="en-US" dirty="0"/>
                    <a:t>) </a:t>
                  </a:r>
                  <a:r>
                    <a:rPr lang="el-GR" dirty="0" smtClean="0"/>
                    <a:t>του δειγματικού στοιχείου </a:t>
                  </a:r>
                  <a14:m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𝐱</m:t>
                      </m:r>
                    </m:oMath>
                  </a14:m>
                  <a:endParaRPr lang="el-GR" sz="1000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l-GR" sz="1000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l-GR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l-GR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l-GR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l-GR" dirty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r>
                    <a:rPr lang="el-GR" dirty="0" smtClean="0"/>
                    <a:t>Η σχεδίαση της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h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</a:rPr>
                            <m:t>∙</m:t>
                          </m:r>
                        </m:e>
                      </m:d>
                    </m:oMath>
                  </a14:m>
                  <a:r>
                    <a:rPr lang="el-GR" dirty="0" smtClean="0"/>
                    <a:t> βασίζεται σε αλγόριθμο μάθησης, με προσαρμογή της μορφής και των παραμέτρων ενός μοντέλου ώστε να προσεγγίζεται ο στόχος της υπόθεσης</a:t>
                  </a:r>
                </a:p>
                <a:p>
                  <a:pPr marL="180975">
                    <a:tabLst>
                      <a:tab pos="180975" algn="l"/>
                    </a:tabLst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smtClean="0">
                            <a:latin typeface="Cambria Math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≅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h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en-US" b="1" i="0" smtClean="0">
                            <a:latin typeface="Cambria Math"/>
                            <a:ea typeface="Cambria Math"/>
                          </a:rPr>
                          <m:t>𝐱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)</m:t>
                        </m:r>
                      </m:oMath>
                    </m:oMathPara>
                  </a14:m>
                  <a:endParaRPr lang="el-GR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n-US" sz="500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r>
                    <a:rPr lang="el-GR" dirty="0" smtClean="0"/>
                    <a:t>Αν ο στόχος ικανοποιείται με μικρό αριθμό διακριτών επιλογών της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l-GR" dirty="0" smtClean="0"/>
                    <a:t> πρόκειται για πρόβλημα Ταξινόμησης,</a:t>
                  </a:r>
                  <a:r>
                    <a:rPr lang="en-US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Classification</a:t>
                  </a:r>
                  <a:r>
                    <a:rPr lang="el-GR" b="1" i="1" dirty="0" smtClean="0">
                      <a:solidFill>
                        <a:srgbClr val="FF0000"/>
                      </a:solidFill>
                    </a:rPr>
                    <a:t> </a:t>
                  </a:r>
                  <a:r>
                    <a:rPr lang="el-GR" dirty="0" smtClean="0"/>
                    <a:t>(για δύο επιλογές έχουμε δυαδική ταξινόμηση)</a:t>
                  </a:r>
                  <a:endParaRPr lang="en-US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endParaRPr lang="en-US" sz="500" dirty="0" smtClean="0"/>
                </a:p>
                <a:p>
                  <a:pPr marL="180975" indent="-180975">
                    <a:buFont typeface="Arial" panose="020B0604020202020204" pitchFamily="34" charset="0"/>
                    <a:buChar char="•"/>
                  </a:pPr>
                  <a:r>
                    <a:rPr lang="el-GR" dirty="0" smtClean="0"/>
                    <a:t>Αν η έξοδος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</m:oMath>
                  </a14:m>
                  <a:r>
                    <a:rPr lang="el-GR" dirty="0" smtClean="0"/>
                    <a:t> λαμβάνει συνεχείς τιμές, το πρόβλημα αναφέρεται σαν</a:t>
                  </a:r>
                  <a:r>
                    <a:rPr lang="en-US" dirty="0" smtClean="0"/>
                    <a:t> </a:t>
                  </a:r>
                  <a:r>
                    <a:rPr lang="el-GR" dirty="0" smtClean="0"/>
                    <a:t>Παλινδρόμηση, 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Regression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908720"/>
                  <a:ext cx="6190233" cy="6093651"/>
                </a:xfrm>
                <a:prstGeom prst="rect">
                  <a:avLst/>
                </a:prstGeom>
                <a:blipFill rotWithShape="1">
                  <a:blip r:embed="rId8"/>
                  <a:stretch>
                    <a:fillRect l="-690" t="-513" r="-1381" b="-718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172148" y="2978632"/>
                  <a:ext cx="5760640" cy="1230337"/>
                </a:xfrm>
                <a:prstGeom prst="rect">
                  <a:avLst/>
                </a:prstGeom>
                <a:noFill/>
                <a:ln>
                  <a:solidFill>
                    <a:schemeClr val="accent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l-GR" dirty="0" smtClean="0"/>
                    <a:t>Ζητείται ο προσδιορισμός της συνάρτησης εισόδου - εξόδου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h</m:t>
                      </m:r>
                      <m:r>
                        <a:rPr lang="en-US" i="1">
                          <a:latin typeface="Cambria Math"/>
                        </a:rPr>
                        <m:t>(</m:t>
                      </m:r>
                      <m:r>
                        <a:rPr lang="en-US" b="1">
                          <a:latin typeface="Cambria Math"/>
                        </a:rPr>
                        <m:t>𝐱</m:t>
                      </m:r>
                      <m:r>
                        <a:rPr lang="en-US" i="1">
                          <a:latin typeface="Cambria Math"/>
                        </a:rPr>
                        <m:t>)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≅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𝑑</m:t>
                      </m:r>
                    </m:oMath>
                  </a14:m>
                  <a:r>
                    <a:rPr lang="el-GR" dirty="0" smtClean="0"/>
                    <a:t> που προκύπτει από δείγμα μάθησης </a:t>
                  </a:r>
                  <a:r>
                    <a:rPr lang="en-US" dirty="0"/>
                    <a:t>(</a:t>
                  </a:r>
                  <a:r>
                    <a:rPr lang="en-US" b="1" i="1" dirty="0">
                      <a:solidFill>
                        <a:srgbClr val="FF0000"/>
                      </a:solidFill>
                    </a:rPr>
                    <a:t>Training  Set</a:t>
                  </a:r>
                  <a:r>
                    <a:rPr lang="en-US" dirty="0"/>
                    <a:t>)</a:t>
                  </a:r>
                  <a:r>
                    <a:rPr lang="el-GR" dirty="0" smtClean="0"/>
                    <a:t>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𝑁</m:t>
                      </m:r>
                      <m:r>
                        <a:rPr lang="en-US" i="1">
                          <a:latin typeface="Cambria Math"/>
                        </a:rPr>
                        <m:t> </m:t>
                      </m:r>
                    </m:oMath>
                  </a14:m>
                  <a:r>
                    <a:rPr lang="en-US" b="1" i="1" dirty="0">
                      <a:solidFill>
                        <a:srgbClr val="FF0000"/>
                      </a:solidFill>
                    </a:rPr>
                    <a:t>labeled</a:t>
                  </a:r>
                  <a:r>
                    <a:rPr lang="en-US" dirty="0"/>
                    <a:t> </a:t>
                  </a:r>
                  <a:r>
                    <a:rPr lang="el-GR" dirty="0"/>
                    <a:t>ζευγών</a:t>
                  </a:r>
                  <a14:m>
                    <m:oMath xmlns:m="http://schemas.openxmlformats.org/officeDocument/2006/math">
                      <m:r>
                        <a:rPr lang="en-US" sz="1200" i="1">
                          <a:latin typeface="Cambria Math"/>
                        </a:rPr>
                        <m:t> </m:t>
                      </m:r>
                      <m:r>
                        <a:rPr lang="en-US" sz="1600" i="1">
                          <a:latin typeface="Cambria Math"/>
                        </a:rPr>
                        <m:t>{</m:t>
                      </m:r>
                      <m:r>
                        <a:rPr lang="en-US" sz="1600" b="1">
                          <a:latin typeface="Cambria Math"/>
                        </a:rPr>
                        <m:t>𝐱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,</m:t>
                      </m:r>
                      <m:r>
                        <a:rPr lang="en-US" sz="1600" i="1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1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i="1">
                              <a:latin typeface="Cambria Math"/>
                            </a:rPr>
                            <m:t>𝑖</m:t>
                          </m:r>
                        </m:e>
                      </m:d>
                      <m:r>
                        <a:rPr lang="en-US" sz="1600" i="1">
                          <a:latin typeface="Cambria Math"/>
                        </a:rPr>
                        <m:t>}</m:t>
                      </m:r>
                    </m:oMath>
                  </a14:m>
                  <a:r>
                    <a:rPr lang="el-GR" dirty="0"/>
                    <a:t>, </a:t>
                  </a:r>
                  <a14:m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𝑖</m:t>
                      </m:r>
                      <m:r>
                        <a:rPr lang="en-US" i="1">
                          <a:latin typeface="Cambria Math"/>
                        </a:rPr>
                        <m:t>=1,2,…,</m:t>
                      </m:r>
                      <m:r>
                        <a:rPr lang="en-US" i="1">
                          <a:latin typeface="Cambria Math"/>
                        </a:rPr>
                        <m:t>𝑁</m:t>
                      </m:r>
                    </m:oMath>
                  </a14:m>
                  <a:r>
                    <a:rPr lang="el-GR" dirty="0"/>
                    <a:t> </a:t>
                  </a:r>
                  <a:r>
                    <a:rPr lang="el-GR" dirty="0" smtClean="0"/>
                    <a:t>γνωστών σε εξωτερικό εκπαιδευτή (</a:t>
                  </a:r>
                  <a:r>
                    <a:rPr lang="en-US" b="1" i="1" dirty="0" smtClean="0">
                      <a:solidFill>
                        <a:srgbClr val="FF0000"/>
                      </a:solidFill>
                    </a:rPr>
                    <a:t>supervisor</a:t>
                  </a:r>
                  <a:r>
                    <a:rPr lang="en-US" dirty="0" smtClean="0"/>
                    <a:t>)</a:t>
                  </a:r>
                  <a:endParaRPr lang="en-GB" dirty="0"/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2148" y="2978632"/>
                  <a:ext cx="5760640" cy="1230337"/>
                </a:xfrm>
                <a:prstGeom prst="rect">
                  <a:avLst/>
                </a:prstGeom>
                <a:blipFill rotWithShape="1">
                  <a:blip r:embed="rId9"/>
                  <a:stretch>
                    <a:fillRect l="-847" t="-2010" r="-423" b="-6533"/>
                  </a:stretch>
                </a:blipFill>
                <a:ln>
                  <a:solidFill>
                    <a:schemeClr val="accent1"/>
                  </a:solidFill>
                </a:ln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0765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97792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Rosenblatt’s Perceptron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1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επανάληψη</a:t>
            </a: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107504" y="764704"/>
            <a:ext cx="8928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008" y="3007262"/>
                <a:ext cx="8964488" cy="32097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1600" b="1" dirty="0" smtClean="0"/>
                  <a:t>Σύνοψη</a:t>
                </a:r>
                <a:r>
                  <a:rPr lang="el-GR" sz="1600" dirty="0" smtClean="0"/>
                  <a:t>:</a:t>
                </a:r>
              </a:p>
              <a:p>
                <a:pPr marL="444500" indent="-268288">
                  <a:buAutoNum type="arabicPeriod"/>
                </a:pPr>
                <a:r>
                  <a:rPr lang="el-GR" sz="1600" dirty="0" smtClean="0"/>
                  <a:t>Ένας νευρώνας με γραμμικό </a:t>
                </a:r>
                <a:r>
                  <a:rPr lang="en-US" sz="1600" dirty="0" smtClean="0"/>
                  <a:t>induced local field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𝑣</m:t>
                    </m:r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και συνάρτηση ενεργοποίησης</a:t>
                </a:r>
                <a:r>
                  <a:rPr lang="en-US" sz="1600" dirty="0" smtClean="0"/>
                  <a:t> </a:t>
                </a:r>
                <a14:m>
                  <m:oMath xmlns:m="http://schemas.openxmlformats.org/officeDocument/2006/math">
                    <m:r>
                      <a:rPr lang="el-GR" sz="1600" b="0" i="1" smtClean="0">
                        <a:latin typeface="Cambria Math"/>
                      </a:rPr>
                      <m:t>𝜑</m:t>
                    </m:r>
                    <m:r>
                      <a:rPr lang="el-GR" sz="1600" b="0" i="0" smtClean="0">
                        <a:latin typeface="Cambria Math"/>
                      </a:rPr>
                      <m:t>(</m:t>
                    </m:r>
                    <m:r>
                      <a:rPr lang="en-US" sz="1600" b="0" i="1" smtClean="0">
                        <a:latin typeface="Cambria Math"/>
                      </a:rPr>
                      <m:t>𝑣</m:t>
                    </m:r>
                    <m:r>
                      <a:rPr lang="en-US" sz="1600" b="0" i="0" smtClean="0">
                        <a:latin typeface="Cambria Math"/>
                      </a:rPr>
                      <m:t>)</m:t>
                    </m:r>
                  </m:oMath>
                </a14:m>
                <a:r>
                  <a:rPr lang="el-GR" sz="1600" dirty="0" smtClean="0"/>
                  <a:t> πρόσημου (</a:t>
                </a:r>
                <a:r>
                  <a:rPr lang="en-US" sz="1600" b="1" i="1" dirty="0" smtClean="0">
                    <a:solidFill>
                      <a:srgbClr val="FF0000"/>
                    </a:solidFill>
                  </a:rPr>
                  <a:t>Hard Limiter</a:t>
                </a:r>
                <a:r>
                  <a:rPr lang="en-US" sz="1600" dirty="0" smtClean="0"/>
                  <a:t>) </a:t>
                </a:r>
                <a:r>
                  <a:rPr lang="el-GR" sz="1600" dirty="0" smtClean="0"/>
                  <a:t>για ταξινόμηση δειγματικών στοιχείων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𝐱</m:t>
                    </m:r>
                    <m:r>
                      <a:rPr lang="el-GR" sz="16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sz="1600">
                            <a:latin typeface="Cambria Math"/>
                          </a:rPr>
                          <m:t>Τ</m:t>
                        </m:r>
                      </m:sup>
                    </m:sSup>
                  </m:oMath>
                </a14:m>
                <a:r>
                  <a:rPr lang="el-GR" sz="1600" dirty="0" smtClean="0"/>
                  <a:t> σε δύο </a:t>
                </a:r>
                <a:r>
                  <a:rPr lang="el-GR" sz="1600" b="1" i="1" dirty="0" smtClean="0">
                    <a:solidFill>
                      <a:srgbClr val="FF0000"/>
                    </a:solidFill>
                  </a:rPr>
                  <a:t>γραμμικά διαχωριζόμενες</a:t>
                </a:r>
                <a:r>
                  <a:rPr lang="el-GR" sz="1600" dirty="0" smtClean="0"/>
                  <a:t> κλάσεις :</a:t>
                </a:r>
                <a14:m>
                  <m:oMath xmlns:m="http://schemas.openxmlformats.org/officeDocument/2006/math">
                    <m:r>
                      <a:rPr lang="el-GR" sz="1600" b="0" i="0" smtClean="0">
                        <a:latin typeface="Cambria Math"/>
                        <a:ea typeface="Cambria Math"/>
                      </a:rPr>
                      <m:t>   </m:t>
                    </m:r>
                    <m:sSub>
                      <m:sSubPr>
                        <m:ctrlPr>
                          <a:rPr lang="el-GR" sz="1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1600" i="1" smtClean="0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sz="1600" b="0" i="1" smtClean="0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m:rPr>
                        <m:nor/>
                      </m:rPr>
                      <a:rPr lang="el-GR" sz="1600" b="0" i="0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1600" dirty="0"/>
                      <m:t>αν</m:t>
                    </m:r>
                    <m:r>
                      <m:rPr>
                        <m:nor/>
                      </m:rPr>
                      <a:rPr lang="el-GR" sz="1600" dirty="0"/>
                      <m:t> </m:t>
                    </m:r>
                    <m:r>
                      <a:rPr lang="en-US" sz="1600" b="0" i="1" dirty="0" smtClean="0">
                        <a:latin typeface="Cambria Math"/>
                      </a:rPr>
                      <m:t>𝑦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l-GR" sz="16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l-GR" sz="1600">
                        <a:latin typeface="Cambria Math"/>
                      </a:rPr>
                      <m:t>=1</m:t>
                    </m:r>
                    <m:r>
                      <a:rPr lang="el-GR" sz="1600" b="0" i="1" smtClean="0">
                        <a:latin typeface="Cambria Math"/>
                        <a:ea typeface="Cambria Math"/>
                      </a:rPr>
                      <m:t>,  </m:t>
                    </m:r>
                    <m:sSub>
                      <m:sSubPr>
                        <m:ctrlPr>
                          <a:rPr lang="el-GR" sz="1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160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sz="16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l-GR" sz="1600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sz="1600" dirty="0"/>
                      <m:t>αν</m:t>
                    </m:r>
                    <m:r>
                      <m:rPr>
                        <m:nor/>
                      </m:rPr>
                      <a:rPr lang="el-GR" sz="1600" dirty="0"/>
                      <m:t> </m:t>
                    </m:r>
                    <m:r>
                      <a:rPr lang="en-US" sz="1600" b="0" i="1" dirty="0" smtClean="0">
                        <a:latin typeface="Cambria Math"/>
                      </a:rPr>
                      <m:t>𝑦</m:t>
                    </m:r>
                    <m:r>
                      <a:rPr lang="en-US" sz="1600" b="0" i="1" dirty="0" smtClean="0">
                        <a:latin typeface="Cambria Math"/>
                      </a:rPr>
                      <m:t>=</m:t>
                    </m:r>
                    <m:r>
                      <a:rPr lang="el-GR" sz="1600" i="1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𝑣</m:t>
                        </m:r>
                      </m:e>
                    </m:d>
                    <m:r>
                      <a:rPr lang="el-GR" sz="1600">
                        <a:latin typeface="Cambria Math"/>
                      </a:rPr>
                      <m:t>=</m:t>
                    </m:r>
                    <m:r>
                      <a:rPr lang="el-GR" sz="1600" b="0" i="0" smtClean="0">
                        <a:latin typeface="Cambria Math"/>
                      </a:rPr>
                      <m:t>−</m:t>
                    </m:r>
                    <m:r>
                      <a:rPr lang="el-GR" sz="1600">
                        <a:latin typeface="Cambria Math"/>
                      </a:rPr>
                      <m:t>1</m:t>
                    </m:r>
                  </m:oMath>
                </a14:m>
                <a:endParaRPr lang="en-US" sz="1600" i="1" dirty="0" smtClean="0"/>
              </a:p>
              <a:p>
                <a:pPr marL="444500" indent="-268288">
                  <a:buAutoNum type="arabicPeriod"/>
                </a:pPr>
                <a:r>
                  <a:rPr lang="el-GR" sz="1600" dirty="0" smtClean="0"/>
                  <a:t>Τα βάρη </a:t>
                </a:r>
                <a14:m>
                  <m:oMath xmlns:m="http://schemas.openxmlformats.org/officeDocument/2006/math">
                    <m:r>
                      <a:rPr lang="en-US" sz="1600" b="1" i="0" smtClean="0">
                        <a:latin typeface="Cambria Math"/>
                      </a:rPr>
                      <m:t>𝐰</m:t>
                    </m:r>
                    <m:r>
                      <a:rPr lang="en-US" sz="16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sz="1600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sz="1600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l-GR" sz="16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1600" i="1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𝑚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l-GR" sz="1600">
                            <a:latin typeface="Cambria Math"/>
                          </a:rPr>
                          <m:t>Τ</m:t>
                        </m:r>
                      </m:sup>
                    </m:sSup>
                  </m:oMath>
                </a14:m>
                <a:r>
                  <a:rPr lang="en-US" sz="1600" dirty="0" smtClean="0"/>
                  <a:t> </a:t>
                </a:r>
                <a:r>
                  <a:rPr lang="el-GR" sz="1600" dirty="0" smtClean="0"/>
                  <a:t>ρυθμίζονται </a:t>
                </a:r>
                <a:r>
                  <a:rPr lang="en-US" sz="1600" dirty="0" smtClean="0"/>
                  <a:t>on-line (stochastic iterative method) </a:t>
                </a:r>
                <a:r>
                  <a:rPr lang="el-GR" sz="1600" dirty="0" smtClean="0"/>
                  <a:t>με την εφαρμογή </a:t>
                </a:r>
                <a:r>
                  <a:rPr lang="en-US" sz="1600" b="1" i="1" dirty="0" smtClean="0">
                    <a:solidFill>
                      <a:srgbClr val="FF0000"/>
                    </a:solidFill>
                  </a:rPr>
                  <a:t>Error-correction Algorithm</a:t>
                </a:r>
                <a:r>
                  <a:rPr lang="en-US" sz="1600" dirty="0" smtClean="0"/>
                  <a:t> </a:t>
                </a:r>
                <a:r>
                  <a:rPr lang="el-GR" sz="1600" dirty="0" smtClean="0"/>
                  <a:t>σε δειγματικά στοιχεία μάθησης </a:t>
                </a:r>
                <a14:m>
                  <m:oMath xmlns:m="http://schemas.openxmlformats.org/officeDocument/2006/math">
                    <m:r>
                      <a:rPr lang="el-GR" sz="1600" i="1">
                        <a:latin typeface="Cambria Math"/>
                      </a:rPr>
                      <m:t>{</m:t>
                    </m:r>
                    <m:r>
                      <a:rPr lang="en-US" sz="1600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,</m:t>
                    </m:r>
                    <m:r>
                      <a:rPr lang="en-US" sz="1600" i="1" smtClean="0">
                        <a:latin typeface="Cambria Math"/>
                      </a:rPr>
                      <m:t> </m:t>
                    </m:r>
                    <m:r>
                      <a:rPr lang="en-US" sz="1600" b="0" i="1" smtClean="0">
                        <a:latin typeface="Cambria Math"/>
                      </a:rPr>
                      <m:t>𝑑</m:t>
                    </m:r>
                    <m:r>
                      <a:rPr lang="en-US" sz="1600" i="1">
                        <a:latin typeface="Cambria Math"/>
                      </a:rPr>
                      <m:t>(</m:t>
                    </m:r>
                    <m:r>
                      <a:rPr lang="en-US" sz="1600" i="1">
                        <a:latin typeface="Cambria Math"/>
                      </a:rPr>
                      <m:t>𝑛</m:t>
                    </m:r>
                    <m:r>
                      <a:rPr lang="en-US" sz="1600" i="1">
                        <a:latin typeface="Cambria Math"/>
                      </a:rPr>
                      <m:t>)}</m:t>
                    </m:r>
                  </m:oMath>
                </a14:m>
                <a:r>
                  <a:rPr lang="el-GR" sz="1600" dirty="0"/>
                  <a:t>, </a:t>
                </a:r>
                <a14:m>
                  <m:oMath xmlns:m="http://schemas.openxmlformats.org/officeDocument/2006/math">
                    <m:r>
                      <a:rPr lang="en-US" sz="1600" i="1">
                        <a:latin typeface="Cambria Math"/>
                      </a:rPr>
                      <m:t>𝑛</m:t>
                    </m:r>
                    <m:r>
                      <a:rPr lang="en-US" sz="1600" i="1">
                        <a:latin typeface="Cambria Math"/>
                      </a:rPr>
                      <m:t>=1,2,…,</m:t>
                    </m:r>
                    <m:r>
                      <a:rPr lang="en-US" sz="1600" i="1">
                        <a:latin typeface="Cambria Math"/>
                      </a:rPr>
                      <m:t>𝑁</m:t>
                    </m:r>
                    <m:r>
                      <a:rPr lang="en-US" sz="1600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1600" dirty="0" smtClean="0"/>
                  <a:t>σε περιβάλλον </a:t>
                </a:r>
                <a:r>
                  <a:rPr lang="en-US" sz="1600" b="1" i="1" dirty="0" smtClean="0">
                    <a:solidFill>
                      <a:srgbClr val="FF0000"/>
                    </a:solidFill>
                  </a:rPr>
                  <a:t>supervised learning</a:t>
                </a:r>
                <a:r>
                  <a:rPr lang="el-GR" sz="1600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600" dirty="0" smtClean="0"/>
                  <a:t>προς ελαχιστοποίηση σφαλμάτων </a:t>
                </a:r>
                <a14:m>
                  <m:oMath xmlns:m="http://schemas.openxmlformats.org/officeDocument/2006/math">
                    <m:r>
                      <a:rPr lang="el-GR" sz="1600" b="1" i="1" smtClean="0">
                        <a:latin typeface="Cambria Math"/>
                      </a:rPr>
                      <m:t>[</m:t>
                    </m:r>
                    <m:r>
                      <a:rPr lang="en-US" sz="1600" i="1">
                        <a:latin typeface="Cambria Math"/>
                      </a:rPr>
                      <m:t>𝑑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n-US" sz="1600" i="1">
                        <a:latin typeface="Cambria Math"/>
                      </a:rPr>
                      <m:t>−</m:t>
                    </m:r>
                    <m:r>
                      <a:rPr lang="en-US" sz="1600" i="1">
                        <a:latin typeface="Cambria Math"/>
                      </a:rPr>
                      <m:t>𝑦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</m:d>
                    <m:r>
                      <a:rPr lang="el-GR" sz="1600" b="0" i="1" smtClean="0">
                        <a:latin typeface="Cambria Math"/>
                      </a:rPr>
                      <m:t>]</m:t>
                    </m:r>
                  </m:oMath>
                </a14:m>
                <a:endParaRPr lang="el-GR" sz="1600" b="1" i="1" dirty="0" smtClean="0">
                  <a:solidFill>
                    <a:srgbClr val="FF0000"/>
                  </a:solidFill>
                </a:endParaRPr>
              </a:p>
              <a:p>
                <a:pPr marL="444500" indent="-268288">
                  <a:buAutoNum type="arabicPeriod"/>
                </a:pPr>
                <a:endParaRPr lang="el-GR" sz="500" b="1" i="1" dirty="0">
                  <a:solidFill>
                    <a:srgbClr val="FF0000"/>
                  </a:solidFill>
                </a:endParaRPr>
              </a:p>
              <a:p>
                <a:pPr marL="176212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0" smtClean="0">
                          <a:latin typeface="Cambria Math"/>
                        </a:rPr>
                        <m:t>𝐰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+1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=</m:t>
                      </m:r>
                      <m:r>
                        <a:rPr lang="en-US" sz="1600" b="1" i="0" smtClean="0">
                          <a:latin typeface="Cambria Math"/>
                        </a:rPr>
                        <m:t>𝐰</m:t>
                      </m:r>
                      <m:d>
                        <m:dPr>
                          <m:ctrlPr>
                            <a:rPr lang="en-US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/>
                        </a:rPr>
                        <m:t>+</m:t>
                      </m:r>
                      <m:r>
                        <m:rPr>
                          <m:sty m:val="p"/>
                        </m:rPr>
                        <a:rPr lang="el-GR" sz="1600" b="0" i="0" smtClean="0">
                          <a:latin typeface="Cambria Math"/>
                        </a:rPr>
                        <m:t>η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16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sz="16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/>
                            </a:rPr>
                            <m:t>𝑦</m:t>
                          </m:r>
                          <m:d>
                            <m:dPr>
                              <m:ctrlPr>
                                <a:rPr lang="en-US" sz="16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sz="1600" b="1" i="0" smtClean="0">
                          <a:latin typeface="Cambria Math"/>
                        </a:rPr>
                        <m:t>𝐱</m:t>
                      </m:r>
                      <m:r>
                        <a:rPr lang="en-US" sz="1600" b="0" i="1" smtClean="0">
                          <a:latin typeface="Cambria Math"/>
                        </a:rPr>
                        <m:t>(</m:t>
                      </m:r>
                      <m:r>
                        <a:rPr lang="en-US" sz="1600" b="0" i="1" smtClean="0">
                          <a:latin typeface="Cambria Math"/>
                        </a:rPr>
                        <m:t>𝑛</m:t>
                      </m:r>
                      <m:r>
                        <a:rPr lang="en-US" sz="16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1600" dirty="0" smtClean="0"/>
              </a:p>
              <a:p>
                <a:pPr marL="442913"/>
                <a:endParaRPr lang="el-GR" sz="500" dirty="0" smtClean="0"/>
              </a:p>
              <a:p>
                <a:pPr marL="442913"/>
                <a:r>
                  <a:rPr lang="el-GR" sz="1600" dirty="0" smtClean="0"/>
                  <a:t>Η παράμετρος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600">
                        <a:latin typeface="Cambria Math"/>
                      </a:rPr>
                      <m:t>η</m:t>
                    </m:r>
                    <m:r>
                      <a:rPr lang="en-US" sz="1600" b="0" i="1" smtClean="0">
                        <a:latin typeface="Cambria Math"/>
                      </a:rPr>
                      <m:t>, 0&lt;</m:t>
                    </m:r>
                    <m:r>
                      <m:rPr>
                        <m:sty m:val="p"/>
                      </m:rPr>
                      <a:rPr lang="el-GR" sz="1600">
                        <a:latin typeface="Cambria Math"/>
                      </a:rPr>
                      <m:t>η</m:t>
                    </m:r>
                    <m:r>
                      <a:rPr lang="el-GR" sz="16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1600" b="0" i="1" smtClean="0"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en-US" sz="1600" dirty="0" smtClean="0"/>
                  <a:t> (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learning-rate</a:t>
                </a:r>
                <a:r>
                  <a:rPr lang="el-GR" sz="1600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600" i="1" dirty="0" smtClean="0">
                    <a:solidFill>
                      <a:srgbClr val="FF0000"/>
                    </a:solidFill>
                  </a:rPr>
                  <a:t>parameter</a:t>
                </a:r>
                <a:r>
                  <a:rPr lang="en-US" sz="1600" dirty="0" smtClean="0"/>
                  <a:t>) </a:t>
                </a:r>
                <a:r>
                  <a:rPr lang="el-GR" sz="1600" dirty="0" smtClean="0"/>
                  <a:t>αν είναι </a:t>
                </a:r>
                <a:r>
                  <a:rPr lang="el-GR" sz="1600" i="1" dirty="0" smtClean="0">
                    <a:solidFill>
                      <a:srgbClr val="FF0000"/>
                    </a:solidFill>
                  </a:rPr>
                  <a:t>μικρή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600" dirty="0" smtClean="0"/>
                  <a:t>οδηγεί την επαναληπτική διαδικασία μάθησης σε σύγκλιση.  Αν είναι </a:t>
                </a:r>
                <a:r>
                  <a:rPr lang="el-GR" sz="1600" i="1" dirty="0" smtClean="0">
                    <a:solidFill>
                      <a:srgbClr val="FF0000"/>
                    </a:solidFill>
                  </a:rPr>
                  <a:t>μεγάλη</a:t>
                </a:r>
                <a:r>
                  <a:rPr lang="el-GR" sz="16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sz="1600" dirty="0" smtClean="0"/>
                  <a:t>μπορεί να επιταχύνει τη σύγκλιση</a:t>
                </a:r>
                <a:r>
                  <a:rPr lang="en-US" sz="1600" dirty="0" smtClean="0"/>
                  <a:t> </a:t>
                </a:r>
                <a:r>
                  <a:rPr lang="el-GR" sz="1600" dirty="0" smtClean="0"/>
                  <a:t>π.χ. σε περιβάλλοντα με μεγάλες αποκλίσεις των δεδομένων </a:t>
                </a:r>
                <a14:m>
                  <m:oMath xmlns:m="http://schemas.openxmlformats.org/officeDocument/2006/math">
                    <m:r>
                      <a:rPr lang="en-US" sz="1600" b="1">
                        <a:latin typeface="Cambria Math"/>
                      </a:rPr>
                      <m:t>𝐱</m:t>
                    </m:r>
                    <m:d>
                      <m:dPr>
                        <m:ctrlPr>
                          <a:rPr lang="en-US" sz="16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l-GR" sz="1600" dirty="0" smtClean="0"/>
                  <a:t>, αλλά μπορεί να οδηγήσει σε αστάθειες λόγω ταλαντώσεων περ</a:t>
                </a:r>
                <a:r>
                  <a:rPr lang="el-GR" sz="1600" dirty="0"/>
                  <a:t>ί</a:t>
                </a:r>
                <a:r>
                  <a:rPr lang="el-GR" sz="1600" dirty="0" smtClean="0"/>
                  <a:t> την βέλτιστη τιμή 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08" y="3007262"/>
                <a:ext cx="8964488" cy="3209725"/>
              </a:xfrm>
              <a:prstGeom prst="rect">
                <a:avLst/>
              </a:prstGeom>
              <a:blipFill rotWithShape="1">
                <a:blip r:embed="rId2"/>
                <a:stretch>
                  <a:fillRect l="-408" t="-569" b="-151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4147017" y="692696"/>
            <a:ext cx="5080336" cy="2442592"/>
            <a:chOff x="4100176" y="770384"/>
            <a:chExt cx="5080336" cy="2442592"/>
          </a:xfrm>
        </p:grpSpPr>
        <p:pic>
          <p:nvPicPr>
            <p:cNvPr id="20" name="Picture 3" descr="fg01_00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00176" y="770384"/>
              <a:ext cx="2056000" cy="2442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3" descr="fg01_0040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8611" y="1123578"/>
              <a:ext cx="2589853" cy="11532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6084168" y="2204864"/>
              <a:ext cx="164981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Linearly </a:t>
              </a:r>
              <a:r>
                <a:rPr lang="en-US" sz="1100" dirty="0"/>
                <a:t>s</a:t>
              </a:r>
              <a:r>
                <a:rPr lang="en-US" sz="1100" dirty="0" smtClean="0"/>
                <a:t>eparable classes</a:t>
              </a:r>
              <a:endParaRPr lang="en-GB" sz="11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248573" y="836712"/>
              <a:ext cx="1931939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 smtClean="0"/>
                <a:t>Non-linearly </a:t>
              </a:r>
              <a:r>
                <a:rPr lang="en-US" sz="1100" dirty="0"/>
                <a:t>s</a:t>
              </a:r>
              <a:r>
                <a:rPr lang="en-US" sz="1100" dirty="0" smtClean="0"/>
                <a:t>eparable classes</a:t>
              </a:r>
              <a:endParaRPr lang="en-GB" sz="11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0304" y="873020"/>
            <a:ext cx="4881736" cy="2555980"/>
            <a:chOff x="50304" y="873020"/>
            <a:chExt cx="4881736" cy="2555980"/>
          </a:xfrm>
        </p:grpSpPr>
        <p:pic>
          <p:nvPicPr>
            <p:cNvPr id="19" name="Picture 3" descr="fg01_0030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04" y="873020"/>
              <a:ext cx="4089648" cy="20519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/>
                <p:cNvSpPr txBox="1"/>
                <p:nvPr/>
              </p:nvSpPr>
              <p:spPr>
                <a:xfrm>
                  <a:off x="2269644" y="2359605"/>
                  <a:ext cx="2662396" cy="106939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latin typeface="Cambria Math"/>
                          </a:rPr>
                          <m:t>𝑣</m:t>
                        </m:r>
                        <m:r>
                          <a:rPr lang="en-US" sz="1600" i="1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=0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l-GR" sz="1600" b="0" i="1" smtClean="0">
                            <a:latin typeface="Cambria Math"/>
                          </a:rPr>
                          <m:t>=</m:t>
                        </m:r>
                        <m:nary>
                          <m:naryPr>
                            <m:chr m:val="∑"/>
                            <m:ctrlPr>
                              <a:rPr lang="en-US" sz="1600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1600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sz="1600" i="1">
                                <a:latin typeface="Cambria Math"/>
                              </a:rPr>
                              <m:t>=</m:t>
                            </m:r>
                            <m:r>
                              <a:rPr lang="el-GR" sz="16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1600" i="1">
                                <a:latin typeface="Cambria Math"/>
                              </a:rPr>
                              <m:t>𝑚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16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16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1600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n-US" sz="1600" b="0" i="0" smtClean="0">
                            <a:latin typeface="Cambria Math"/>
                          </a:rPr>
                          <m:t>+</m:t>
                        </m:r>
                        <m:r>
                          <a:rPr lang="en-US" sz="1600" b="0" i="1" smtClean="0">
                            <a:latin typeface="Cambria Math"/>
                          </a:rPr>
                          <m:t>𝑏</m:t>
                        </m:r>
                      </m:oMath>
                    </m:oMathPara>
                  </a14:m>
                  <a:endParaRPr lang="en-GB" sz="1600" i="1" dirty="0"/>
                </a:p>
                <a:p>
                  <a:endParaRPr lang="en-GB" dirty="0"/>
                </a:p>
              </p:txBody>
            </p:sp>
          </mc:Choice>
          <mc:Fallback xmlns="">
            <p:sp>
              <p:nvSpPr>
                <p:cNvPr id="7" name="TextBox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269644" y="2359605"/>
                  <a:ext cx="2662396" cy="1069395"/>
                </a:xfrm>
                <a:prstGeom prst="rect">
                  <a:avLst/>
                </a:prstGeom>
                <a:blipFill rotWithShape="1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5496" y="6254090"/>
                <a:ext cx="907005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sz="1400" dirty="0" smtClean="0"/>
                  <a:t>Σε περιβάλλον δειγματικών στοιχείων </a:t>
                </a:r>
                <a14:m>
                  <m:oMath xmlns:m="http://schemas.openxmlformats.org/officeDocument/2006/math">
                    <m:r>
                      <a:rPr lang="en-US" sz="1400" b="1">
                        <a:latin typeface="Cambria Math"/>
                      </a:rPr>
                      <m:t>𝐱</m:t>
                    </m:r>
                    <m:r>
                      <a:rPr lang="en-US" sz="1400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sz="1400" dirty="0" smtClean="0"/>
                  <a:t>κατανομής </a:t>
                </a:r>
                <a:r>
                  <a:rPr lang="en-US" sz="1400" dirty="0" smtClean="0"/>
                  <a:t>Gauss, </a:t>
                </a:r>
                <a:r>
                  <a:rPr lang="el-GR" sz="1400" dirty="0" smtClean="0"/>
                  <a:t>η ταξινόμησή τους</a:t>
                </a:r>
                <a:r>
                  <a:rPr lang="en-US" sz="1400" dirty="0" smtClean="0"/>
                  <a:t> </a:t>
                </a:r>
                <a:r>
                  <a:rPr lang="el-GR" sz="1400" dirty="0" smtClean="0"/>
                  <a:t>σε δύο κλάσεις</a:t>
                </a:r>
                <a:r>
                  <a:rPr lang="en-US" sz="140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140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sz="140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  <m:r>
                      <a:rPr lang="el-GR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1400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1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sz="140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l-GR" sz="1400" i="1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l-GR" sz="1400" dirty="0" smtClean="0"/>
                  <a:t>μέσω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Bayes</a:t>
                </a:r>
                <a:r>
                  <a:rPr lang="el-GR" sz="1400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Classifier</a:t>
                </a:r>
                <a:r>
                  <a:rPr lang="en-US" sz="1400" dirty="0" smtClean="0"/>
                  <a:t> (</a:t>
                </a:r>
                <a:r>
                  <a:rPr lang="el-GR" sz="1400" dirty="0" smtClean="0"/>
                  <a:t>ελαχιστοποίηση ρίσκου σφάλματος με βάση </a:t>
                </a:r>
                <a:r>
                  <a:rPr lang="en-US" sz="1400" dirty="0" smtClean="0"/>
                  <a:t>a-priori </a:t>
                </a:r>
                <a:r>
                  <a:rPr lang="el-GR" sz="1400" dirty="0" smtClean="0"/>
                  <a:t>πιθανότητες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1400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sz="14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1400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sz="1400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1400" dirty="0" smtClean="0"/>
                  <a:t>) ταυτίζεται με το </a:t>
                </a:r>
                <a:r>
                  <a:rPr lang="en-US" sz="1400" b="1" dirty="0" smtClean="0">
                    <a:solidFill>
                      <a:srgbClr val="FF0000"/>
                    </a:solidFill>
                  </a:rPr>
                  <a:t>Rosenblatt Perceptron</a:t>
                </a:r>
                <a:r>
                  <a:rPr lang="en-US" sz="1400" dirty="0" smtClean="0"/>
                  <a:t> </a:t>
                </a:r>
                <a:endParaRPr lang="en-GB" sz="1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6254090"/>
                <a:ext cx="9070052" cy="523220"/>
              </a:xfrm>
              <a:prstGeom prst="rect">
                <a:avLst/>
              </a:prstGeom>
              <a:blipFill rotWithShape="1">
                <a:blip r:embed="rId7"/>
                <a:stretch>
                  <a:fillRect l="-134"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746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 descr="fg00_027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353" y="2363013"/>
            <a:ext cx="3753855" cy="641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" y="-217700"/>
            <a:ext cx="8964488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Αναγνώριση Προτύπων  - 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Pattern Recognition (S</a:t>
            </a:r>
            <a:r>
              <a:rPr lang="el-GR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Haykin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Introduction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Section 9</a:t>
            </a:r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893" y="4894868"/>
            <a:ext cx="6467475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27167" y="6179437"/>
                <a:ext cx="8637321" cy="646331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Παράδειγμα </a:t>
                </a:r>
                <a:r>
                  <a:rPr lang="en-US" b="1" dirty="0" smtClean="0"/>
                  <a:t>Labeled </a:t>
                </a:r>
                <a:r>
                  <a:rPr lang="el-GR" b="1" dirty="0" smtClean="0"/>
                  <a:t>Δείγματος Μάθησης</a:t>
                </a:r>
                <a:r>
                  <a:rPr lang="el-GR" dirty="0" smtClean="0"/>
                  <a:t>: </a:t>
                </a:r>
                <a:r>
                  <a:rPr lang="en-US" dirty="0" smtClean="0"/>
                  <a:t>MNIST Database </a:t>
                </a:r>
                <a:r>
                  <a:rPr lang="el-GR" dirty="0" smtClean="0"/>
                  <a:t>για ταξινόμηση χειρόγραφων αριθμών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(0,…,9)</m:t>
                    </m:r>
                  </m:oMath>
                </a14:m>
                <a:r>
                  <a:rPr lang="el-GR" dirty="0" smtClean="0"/>
                  <a:t> 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=10</m:t>
                    </m:r>
                  </m:oMath>
                </a14:m>
                <a:r>
                  <a:rPr lang="el-GR" dirty="0" smtClean="0"/>
                  <a:t> πρότυπα </a:t>
                </a:r>
                <a:r>
                  <a:rPr lang="en-US" dirty="0">
                    <a:hlinkClick r:id="rId5"/>
                  </a:rPr>
                  <a:t>https://en.wikipedia.org/wiki/MNIST_database</a:t>
                </a:r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167" y="6179437"/>
                <a:ext cx="8637321" cy="646331"/>
              </a:xfrm>
              <a:prstGeom prst="rect">
                <a:avLst/>
              </a:prstGeom>
              <a:blipFill rotWithShape="1">
                <a:blip r:embed="rId6"/>
                <a:stretch>
                  <a:fillRect l="-564" t="-3704" r="-564" b="-12963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421355"/>
                <a:ext cx="8928992" cy="5155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/>
                  <a:t>Αντιστοίχηση Προτύπων - </a:t>
                </a:r>
                <a:r>
                  <a:rPr lang="en-US" b="1" u="sng" dirty="0" smtClean="0"/>
                  <a:t>Pattern Association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Φάση Αποθήκευσης</a:t>
                </a:r>
                <a:r>
                  <a:rPr lang="en-US" b="1" dirty="0" smtClean="0"/>
                  <a:t> (Storage)</a:t>
                </a:r>
                <a:r>
                  <a:rPr lang="el-GR" b="1" dirty="0" smtClean="0"/>
                  <a:t> Προτύπων</a:t>
                </a:r>
                <a:r>
                  <a:rPr lang="el-GR" dirty="0" smtClean="0"/>
                  <a:t>: Διαδικασία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μάθησης</a:t>
                </a:r>
                <a:r>
                  <a:rPr lang="el-GR" dirty="0" smtClean="0"/>
                  <a:t> με αντιστοίχηση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παραδειγμάτων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  <m:r>
                      <a:rPr lang="en-US" b="1" i="1"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dirty="0" smtClean="0"/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key patterns</a:t>
                </a:r>
                <a:r>
                  <a:rPr lang="en-US" dirty="0" smtClean="0"/>
                  <a:t>)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αποθηκευμένα πρότυπα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  <a:cs typeface="Calibri" panose="020F0502020204030204" pitchFamily="34" charset="0"/>
                          </a:rPr>
                          <m:t>𝐲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memorized patterns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  <a:r>
                  <a:rPr lang="en-US" dirty="0" smtClean="0"/>
                  <a:t>.  </a:t>
                </a:r>
                <a:r>
                  <a:rPr lang="el-GR" dirty="0" smtClean="0"/>
                  <a:t>Τα διανύσματα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l-GR" dirty="0" smtClean="0"/>
                  <a:t> έχουν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διαστάσεις και τα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𝐲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ίδιο ή διαφορετικό αριθμό διαστάσεων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/>
                  <a:t>Φάση </a:t>
                </a:r>
                <a:r>
                  <a:rPr lang="el-GR" b="1" dirty="0" smtClean="0"/>
                  <a:t>Ανάκλησης (</a:t>
                </a:r>
                <a:r>
                  <a:rPr lang="en-US" b="1" dirty="0" smtClean="0"/>
                  <a:t>Recall)</a:t>
                </a:r>
                <a:r>
                  <a:rPr lang="el-GR" b="1" dirty="0" smtClean="0"/>
                  <a:t> Προτύπων</a:t>
                </a:r>
                <a:r>
                  <a:rPr lang="en-US" dirty="0" smtClean="0"/>
                  <a:t>:</a:t>
                </a:r>
                <a:r>
                  <a:rPr lang="el-GR" b="1" dirty="0" smtClean="0"/>
                  <a:t> </a:t>
                </a:r>
                <a:r>
                  <a:rPr lang="el-GR" dirty="0" smtClean="0"/>
                  <a:t>Αντιστοίχηση σε αποθηκευμένο πρότυπο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el-GR" dirty="0" smtClean="0"/>
                  <a:t> διανύσματος εισόδου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l-GR" dirty="0" smtClean="0"/>
                  <a:t>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stimulus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input vector</a:t>
                </a:r>
                <a:r>
                  <a:rPr lang="en-US" dirty="0" smtClean="0"/>
                  <a:t>) </a:t>
                </a:r>
                <a:r>
                  <a:rPr lang="el-GR" dirty="0" smtClean="0"/>
                  <a:t>που αποτελεί παραμορφωμένη  είσοδο (π.χ. χειρόγραφη απόδοση αριθμού, εικόνα μολυσμένη από θόρυβο) ενός </a:t>
                </a:r>
                <a:r>
                  <a:rPr lang="en-US" i="1" dirty="0">
                    <a:solidFill>
                      <a:srgbClr val="FF0000"/>
                    </a:solidFill>
                  </a:rPr>
                  <a:t>key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pattern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𝑘</m:t>
                        </m:r>
                      </m:sub>
                    </m:sSub>
                  </m:oMath>
                </a14:m>
                <a:endParaRPr lang="el-GR" b="1" i="1" dirty="0" smtClean="0">
                  <a:solidFill>
                    <a:srgbClr val="FF0000"/>
                  </a:solidFill>
                </a:endParaRPr>
              </a:p>
              <a:p>
                <a:endParaRPr lang="el-GR" b="1" i="1" dirty="0">
                  <a:solidFill>
                    <a:srgbClr val="FF0000"/>
                  </a:solidFill>
                </a:endParaRPr>
              </a:p>
              <a:p>
                <a:pPr algn="ctr"/>
                <a:endParaRPr lang="el-GR" b="1" dirty="0" smtClean="0">
                  <a:solidFill>
                    <a:srgbClr val="FF0000"/>
                  </a:solidFill>
                </a:endParaRPr>
              </a:p>
              <a:p>
                <a:pPr algn="ctr"/>
                <a:endParaRPr lang="en-US" sz="500" b="1" dirty="0" smtClean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l-GR" b="1" u="sng" dirty="0" err="1" smtClean="0"/>
                  <a:t>Ταξινόμιση</a:t>
                </a:r>
                <a:r>
                  <a:rPr lang="el-GR" b="1" u="sng" dirty="0" smtClean="0"/>
                  <a:t> Προτύπων </a:t>
                </a:r>
                <a:r>
                  <a:rPr lang="el-GR" b="1" u="sng" dirty="0"/>
                  <a:t>- </a:t>
                </a:r>
                <a:r>
                  <a:rPr lang="en-US" b="1" u="sng" dirty="0"/>
                  <a:t>Pattern </a:t>
                </a:r>
                <a:r>
                  <a:rPr lang="en-US" b="1" u="sng" dirty="0" err="1" smtClean="0"/>
                  <a:t>Classifiction</a:t>
                </a:r>
                <a:endParaRPr lang="en-US" b="1" u="sng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Στάδιο Εξαγωγής Χαρακτηριστικών</a:t>
                </a:r>
                <a:r>
                  <a:rPr lang="en-US" b="1" dirty="0" smtClean="0"/>
                  <a:t> (Feature Extraction)</a:t>
                </a:r>
                <a:r>
                  <a:rPr lang="el-GR" dirty="0" smtClean="0"/>
                  <a:t>: Μετασχηματισμός εισόδου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l-GR" dirty="0" smtClean="0"/>
                  <a:t> (διάνυσμα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διαστάσεων) σε ενδιάμεσο διάνυσμα </a:t>
                </a:r>
                <a:r>
                  <a:rPr lang="el-GR" dirty="0"/>
                  <a:t>χαρακτηριστικών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𝑞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διαστάσεων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unsupervised learning</a:t>
                </a:r>
                <a:r>
                  <a:rPr lang="en-US" dirty="0" smtClean="0"/>
                  <a:t>).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𝑞</m:t>
                    </m:r>
                    <m:r>
                      <a:rPr lang="en-US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&lt;</m:t>
                    </m:r>
                    <m:r>
                      <a:rPr lang="en-US" b="0" i="1" smtClean="0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έχουμε συμπίεση δεδομένων ή επιλογή σημαντικών χαρακτηριστικών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important features</a:t>
                </a:r>
                <a:r>
                  <a:rPr lang="en-US" dirty="0" smtClean="0"/>
                  <a:t>)</a:t>
                </a:r>
                <a:r>
                  <a:rPr lang="el-GR" dirty="0" smtClean="0"/>
                  <a:t> για απλοποίηση της διαδικασίας ταξινόμησης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b="1" dirty="0" smtClean="0"/>
                  <a:t>Στάδιο Ταξινόμησης</a:t>
                </a:r>
                <a:r>
                  <a:rPr lang="en-US" dirty="0" smtClean="0"/>
                  <a:t>:</a:t>
                </a:r>
                <a:r>
                  <a:rPr lang="el-GR" b="1" dirty="0" smtClean="0"/>
                  <a:t> </a:t>
                </a:r>
                <a:r>
                  <a:rPr lang="el-GR" dirty="0"/>
                  <a:t>Αντιστοίχηση </a:t>
                </a:r>
                <a:r>
                  <a:rPr lang="el-GR" dirty="0" smtClean="0"/>
                  <a:t>του πρότυπου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𝐲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</m:oMath>
                </a14:m>
                <a:r>
                  <a:rPr lang="el-GR" dirty="0" smtClean="0"/>
                  <a:t> διακριτές κλάσεις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supervised learning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σε κρυφά στρώματα</a:t>
                </a:r>
                <a:r>
                  <a:rPr lang="en-US" dirty="0" smtClean="0"/>
                  <a:t>). </a:t>
                </a:r>
                <a:r>
                  <a:rPr lang="el-GR" dirty="0" smtClean="0"/>
                  <a:t>Αν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𝑟</m:t>
                    </m:r>
                    <m:r>
                      <a:rPr lang="el-GR" b="0" i="1" smtClean="0">
                        <a:latin typeface="Cambria Math"/>
                      </a:rPr>
                      <m:t>=2</m:t>
                    </m:r>
                  </m:oMath>
                </a14:m>
                <a:r>
                  <a:rPr lang="el-GR" dirty="0" smtClean="0"/>
                  <a:t> έχουμε δυαδική ταξινόμηση</a:t>
                </a:r>
                <a:endParaRPr lang="el-GR" dirty="0"/>
              </a:p>
              <a:p>
                <a:endParaRPr lang="el-GR" dirty="0" smtClean="0"/>
              </a:p>
              <a:p>
                <a:pPr algn="ctr"/>
                <a:endParaRPr lang="en-US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421355"/>
                <a:ext cx="8928992" cy="5155257"/>
              </a:xfrm>
              <a:prstGeom prst="rect">
                <a:avLst/>
              </a:prstGeom>
              <a:blipFill rotWithShape="1">
                <a:blip r:embed="rId7"/>
                <a:stretch>
                  <a:fillRect l="-478" t="-591" r="-6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2978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88006" y="908720"/>
            <a:ext cx="1920498" cy="5808273"/>
            <a:chOff x="6747139" y="254826"/>
            <a:chExt cx="2565737" cy="5324808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81413" y="1045199"/>
              <a:ext cx="1495425" cy="4534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1" name="Group 10"/>
            <p:cNvGrpSpPr/>
            <p:nvPr/>
          </p:nvGrpSpPr>
          <p:grpSpPr>
            <a:xfrm>
              <a:off x="6747139" y="254826"/>
              <a:ext cx="2565737" cy="3825231"/>
              <a:chOff x="3959375" y="1806618"/>
              <a:chExt cx="2978814" cy="3107694"/>
            </a:xfrm>
          </p:grpSpPr>
          <p:sp>
            <p:nvSpPr>
              <p:cNvPr id="10" name="TextBox 9"/>
              <p:cNvSpPr txBox="1"/>
              <p:nvPr/>
            </p:nvSpPr>
            <p:spPr>
              <a:xfrm>
                <a:off x="3965303" y="1806618"/>
                <a:ext cx="2695972" cy="53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(</a:t>
                </a:r>
                <a:r>
                  <a:rPr lang="en-US" dirty="0" smtClean="0"/>
                  <a:t>a) Linearly separable </a:t>
                </a:r>
                <a:endParaRPr lang="el-GR" dirty="0" smtClean="0"/>
              </a:p>
              <a:p>
                <a:pPr algn="ctr"/>
                <a:r>
                  <a:rPr lang="en-US" dirty="0" smtClean="0"/>
                  <a:t>dichotomy</a:t>
                </a:r>
                <a:endParaRPr lang="en-GB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959375" y="4380921"/>
                <a:ext cx="2978814" cy="53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(c) </a:t>
                </a:r>
                <a:r>
                  <a:rPr lang="en-US" dirty="0" err="1" smtClean="0"/>
                  <a:t>Quadrically</a:t>
                </a:r>
                <a:r>
                  <a:rPr lang="en-US" dirty="0" smtClean="0"/>
                  <a:t> separable </a:t>
                </a:r>
                <a:endParaRPr lang="el-GR" dirty="0" smtClean="0"/>
              </a:p>
              <a:p>
                <a:pPr algn="ctr"/>
                <a:r>
                  <a:rPr lang="en-US" dirty="0" smtClean="0"/>
                  <a:t>dichotomy</a:t>
                </a:r>
                <a:endParaRPr lang="en-GB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971407" y="2971274"/>
                <a:ext cx="2874479" cy="5333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(b) Spherically separable </a:t>
                </a:r>
                <a:endParaRPr lang="el-GR" dirty="0" smtClean="0"/>
              </a:p>
              <a:p>
                <a:pPr algn="ctr"/>
                <a:r>
                  <a:rPr lang="en-US" dirty="0" smtClean="0"/>
                  <a:t>dichotomy</a:t>
                </a:r>
                <a:endParaRPr lang="en-GB" dirty="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7502" y="553012"/>
                <a:ext cx="7272810" cy="607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u="sng" dirty="0" smtClean="0"/>
                  <a:t>Ταξινόμηση Παραδειγμάτων μέσω Διαχωρίσιμων Προτύπων</a:t>
                </a:r>
              </a:p>
              <a:p>
                <a:r>
                  <a:rPr lang="el-GR" dirty="0" smtClean="0"/>
                  <a:t>Αντιστοίχηση παραδειγμάτων εισόδου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l-GR" dirty="0"/>
                  <a:t> </a:t>
                </a:r>
                <a:r>
                  <a:rPr lang="el-GR" dirty="0" smtClean="0"/>
                  <a:t>(</a:t>
                </a:r>
                <a:r>
                  <a:rPr lang="en-US" dirty="0">
                    <a:solidFill>
                      <a:srgbClr val="FF0000"/>
                    </a:solidFill>
                  </a:rPr>
                  <a:t>examples</a:t>
                </a:r>
                <a:r>
                  <a:rPr lang="en-US" dirty="0"/>
                  <a:t>, </a:t>
                </a:r>
                <a:r>
                  <a:rPr lang="en-US" dirty="0">
                    <a:solidFill>
                      <a:srgbClr val="FF0000"/>
                    </a:solidFill>
                  </a:rPr>
                  <a:t>instances</a:t>
                </a:r>
                <a:r>
                  <a:rPr lang="en-US" dirty="0"/>
                  <a:t>) </a:t>
                </a:r>
                <a:r>
                  <a:rPr lang="el-GR" dirty="0" smtClean="0"/>
                  <a:t>σε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  <a:ea typeface="Cambria Math"/>
                        <a:cs typeface="Calibri" panose="020F0502020204030204" pitchFamily="34" charset="0"/>
                      </a:rPr>
                      <m:t>𝑁</m:t>
                    </m:r>
                  </m:oMath>
                </a14:m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πρότυπα 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dirty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patterns</a:t>
                </a:r>
                <a:r>
                  <a:rPr lang="en-US" dirty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cs typeface="Calibri" panose="020F0502020204030204" pitchFamily="34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  <a:cs typeface="Calibri" panose="020F0502020204030204" pitchFamily="34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l-GR" dirty="0" smtClean="0"/>
                  <a:t> 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  <a:cs typeface="Calibri" panose="020F0502020204030204" pitchFamily="34" charset="0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  <a:cs typeface="Calibri" panose="020F0502020204030204" pitchFamily="34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/>
                  <a:t>διανύσματα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συνιστώσες) για δυαδική ταξινόμηση </a:t>
                </a:r>
                <a:r>
                  <a:rPr lang="el-GR" dirty="0"/>
                  <a:t>σε δύο </a:t>
                </a:r>
                <a:r>
                  <a:rPr lang="el-GR" dirty="0" smtClean="0"/>
                  <a:t>διαχωρίσιμες κλάσεις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</a:t>
                </a:r>
              </a:p>
              <a:p>
                <a:pPr algn="ctr"/>
                <a:r>
                  <a:rPr lang="el-GR" b="1" u="sng" dirty="0" smtClean="0"/>
                  <a:t>Θεώρημα του </a:t>
                </a:r>
                <a:r>
                  <a:rPr lang="en-US" b="1" u="sng" dirty="0" smtClean="0"/>
                  <a:t>Cover</a:t>
                </a:r>
                <a:r>
                  <a:rPr lang="en-US" b="1" dirty="0" smtClean="0"/>
                  <a:t> </a:t>
                </a:r>
                <a:r>
                  <a:rPr lang="en-US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1965</a:t>
                </a:r>
                <a:r>
                  <a:rPr lang="en-US" dirty="0" smtClean="0"/>
                  <a:t>)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Περίπλοκο πρόβλημα ταξινόμησης προτύπων μη γραμμικά ορισμένο σε χώρο πολλών διαστάσεων, είναι πιθανότερο να είναι γραμμικά διαχωρίσιμο 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linearly separable</a:t>
                </a:r>
                <a:r>
                  <a:rPr lang="en-US" dirty="0" smtClean="0"/>
                  <a:t>) </a:t>
                </a:r>
                <a:r>
                  <a:rPr lang="el-GR" dirty="0" smtClean="0"/>
                  <a:t>από ότι σε χώρο λίγων διαστάσεων, αν δεν υπάρχουν πυκνά σημεία (πρότυπα)</a:t>
                </a:r>
                <a:endParaRPr lang="el-GR" sz="500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l-GR" dirty="0" smtClean="0"/>
                  <a:t>Για την εύκολη ταξινόμηση προτύπων προτιμάται η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γραμμική </a:t>
                </a:r>
                <a:r>
                  <a:rPr lang="el-GR" i="1" dirty="0" err="1" smtClean="0">
                    <a:solidFill>
                      <a:srgbClr val="FF0000"/>
                    </a:solidFill>
                  </a:rPr>
                  <a:t>διαχωρισιμότητα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μέσω</a:t>
                </a:r>
                <a:r>
                  <a:rPr lang="el-GR" i="1" dirty="0" smtClean="0"/>
                  <a:t>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μη γραμμικού μετασχηματισμού συντεταγμένων</a:t>
                </a:r>
                <a:r>
                  <a:rPr lang="el-GR" dirty="0" smtClean="0"/>
                  <a:t> και ας απαιτούνται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περισσότερες διαστάσεις</a:t>
                </a:r>
              </a:p>
              <a:p>
                <a:endParaRPr lang="el-GR" sz="1000" i="1" dirty="0">
                  <a:solidFill>
                    <a:srgbClr val="FF0000"/>
                  </a:solidFill>
                </a:endParaRPr>
              </a:p>
              <a:p>
                <a:pPr algn="ctr"/>
                <a:r>
                  <a:rPr lang="el-GR" b="1" u="sng" dirty="0" smtClean="0"/>
                  <a:t>Κρυφές Συναρτήσεις</a:t>
                </a:r>
                <a:r>
                  <a:rPr lang="el-GR" b="1" dirty="0" smtClean="0"/>
                  <a:t> </a:t>
                </a:r>
                <a:r>
                  <a:rPr lang="el-GR" dirty="0" smtClean="0"/>
                  <a:t>(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Hidden Functions</a:t>
                </a:r>
                <a:r>
                  <a:rPr lang="en-US" dirty="0" smtClean="0"/>
                  <a:t>)</a:t>
                </a:r>
              </a:p>
              <a:p>
                <a:r>
                  <a:rPr lang="el-GR" dirty="0" smtClean="0"/>
                  <a:t>Τα</a:t>
                </a:r>
                <a:r>
                  <a:rPr lang="el-GR" b="1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>
                    <a:latin typeface="Cambria Math"/>
                    <a:ea typeface="Cambria Math"/>
                  </a:rPr>
                  <a:t> μετασχηματίζονται (μη γραμμικά)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σε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διαστάσεις </a:t>
                </a:r>
                <a:endParaRPr lang="el-GR" b="1" i="1" dirty="0" smtClean="0">
                  <a:latin typeface="Cambria Math"/>
                </a:endParaRPr>
              </a:p>
              <a:p>
                <a:pPr>
                  <a:tabLst>
                    <a:tab pos="4213225" algn="l"/>
                  </a:tabLs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𝐱</m:t>
                      </m:r>
                      <m:r>
                        <a:rPr lang="en-US" b="1" i="1">
                          <a:latin typeface="Cambria Math"/>
                        </a:rPr>
                        <m:t> </m:t>
                      </m:r>
                      <m:r>
                        <a:rPr lang="en-US" b="1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l-GR" b="1" i="0">
                          <a:latin typeface="Cambria Math"/>
                        </a:rPr>
                        <m:t>𝛗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b="1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l-GR" b="1" i="1" smtClean="0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r>
                                <a:rPr lang="en-US" b="1" i="1">
                                  <a:latin typeface="Cambria Math"/>
                                </a:rPr>
                                <m:t>…</m:t>
                              </m:r>
                              <m:sSub>
                                <m:sSubPr>
                                  <m:ctrlPr>
                                    <a:rPr lang="el-GR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1</m:t>
                                      </m:r>
                                    </m:sub>
                                  </m:sSub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b="1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l-GR" dirty="0" smtClean="0">
                  <a:solidFill>
                    <a:schemeClr val="tx1"/>
                  </a:solidFill>
                </a:endParaRPr>
              </a:p>
              <a:p>
                <a:r>
                  <a:rPr lang="el-GR" dirty="0" smtClean="0"/>
                  <a:t>Οι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ℝ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i="1">
                        <a:latin typeface="Cambria Math"/>
                      </a:rPr>
                      <m:t>𝑗</m:t>
                    </m:r>
                    <m:r>
                      <a:rPr lang="en-US">
                        <a:latin typeface="Cambria Math"/>
                      </a:rPr>
                      <m:t>=1,2,…,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i="1" dirty="0" smtClean="0">
                    <a:solidFill>
                      <a:srgbClr val="FF0000"/>
                    </a:solidFill>
                  </a:rPr>
                  <a:t>ειίναι κρυφές συναρτήσεις</a:t>
                </a:r>
              </a:p>
              <a:p>
                <a:endParaRPr lang="el-GR" sz="500" dirty="0" smtClean="0"/>
              </a:p>
              <a:p>
                <a:r>
                  <a:rPr lang="el-GR" dirty="0" smtClean="0"/>
                  <a:t>Ο χώρος των  προτύπων 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είναι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γραμμικά διαχωρίσιμος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 κατά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/>
                      </a:rPr>
                      <m:t>𝛗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dirty="0" smtClean="0"/>
                  <a:t>(</a:t>
                </a:r>
                <a14:m>
                  <m:oMath xmlns:m="http://schemas.openxmlformats.org/officeDocument/2006/math">
                    <m:r>
                      <a:rPr lang="el-GR" b="1" smtClean="0">
                        <a:solidFill>
                          <a:srgbClr val="FF0000"/>
                        </a:solidFill>
                        <a:latin typeface="Cambria Math"/>
                      </a:rPr>
                      <m:t>𝛗</m:t>
                    </m:r>
                  </m:oMath>
                </a14:m>
                <a:r>
                  <a:rPr lang="el-GR" dirty="0" smtClean="0">
                    <a:solidFill>
                      <a:srgbClr val="FF0000"/>
                    </a:solidFill>
                  </a:rPr>
                  <a:t>-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separable</a:t>
                </a:r>
                <a:r>
                  <a:rPr lang="en-US" dirty="0" smtClean="0"/>
                  <a:t>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dichotomy</a:t>
                </a:r>
                <a:r>
                  <a:rPr lang="en-US" dirty="0"/>
                  <a:t>)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/>
                  <a:t>όταν υπάρχει διάνυσμα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𝐰</m:t>
                    </m:r>
                  </m:oMath>
                </a14:m>
                <a:r>
                  <a:rPr lang="en-US" b="1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με</a:t>
                </a:r>
                <a:r>
                  <a:rPr lang="el-GR" b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συνιστώσες που να ορίζει δύο γραμμικά διακριτές περιοχές αντίστοιχες με τις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b="0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b="0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b="0" i="1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/>
                  <a:t>των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  <a:cs typeface="Calibri" panose="020F0502020204030204" pitchFamily="34" charset="0"/>
                      </a:rPr>
                      <m:t>𝐱</m:t>
                    </m:r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: </a:t>
                </a:r>
              </a:p>
              <a:p>
                <a:endParaRPr lang="el-GR" sz="500" dirty="0" smtClean="0">
                  <a:solidFill>
                    <a:schemeClr val="tx1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&gt;0</m:t>
                    </m:r>
                  </m:oMath>
                </a14:m>
                <a:r>
                  <a:rPr lang="el-GR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  <a:latin typeface="Cambria Math"/>
                    <a:ea typeface="Cambria Math"/>
                  </a:rPr>
                  <a:t>⇒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i="1">
                            <a:latin typeface="Cambria Math"/>
                            <a:ea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dirty="0" smtClean="0">
                    <a:solidFill>
                      <a:schemeClr val="tx1"/>
                    </a:solidFill>
                  </a:rPr>
                  <a:t>και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a:rPr lang="en-US" i="1">
                            <a:latin typeface="Cambria Math"/>
                          </a:rPr>
                          <m:t>𝑇</m:t>
                        </m:r>
                      </m:sup>
                    </m:sSup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l-GR" b="0" i="1" smtClean="0">
                        <a:latin typeface="Cambria Math"/>
                      </a:rPr>
                      <m:t>&lt;</m:t>
                    </m:r>
                    <m:r>
                      <a:rPr lang="el-GR" i="1">
                        <a:latin typeface="Cambria Math"/>
                      </a:rPr>
                      <m:t>0</m:t>
                    </m:r>
                    <m:r>
                      <a:rPr lang="el-GR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dirty="0">
                        <a:latin typeface="Cambria Math"/>
                        <a:ea typeface="Cambria Math"/>
                      </a:rPr>
                      <m:t>⇒</m:t>
                    </m:r>
                    <m:r>
                      <a:rPr lang="el-GR" b="1" i="0" dirty="0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sSub>
                      <m:sSubPr>
                        <m:ctrlPr>
                          <a:rPr lang="el-GR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∁</m:t>
                        </m:r>
                      </m:e>
                      <m:sub>
                        <m:r>
                          <a:rPr lang="el-GR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el-GR" i="1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2" y="553012"/>
                <a:ext cx="7272810" cy="6071342"/>
              </a:xfrm>
              <a:prstGeom prst="rect">
                <a:avLst/>
              </a:prstGeom>
              <a:blipFill rotWithShape="1">
                <a:blip r:embed="rId4"/>
                <a:stretch>
                  <a:fillRect l="-754" t="-502" r="-587" b="-70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29418"/>
            <a:ext cx="8229600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Διαχωρισιμότητα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Προτύπων (</a:t>
            </a:r>
            <a:r>
              <a:rPr lang="en-US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Separability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Patterns)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040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36512" y="3796496"/>
            <a:ext cx="3773313" cy="3016880"/>
            <a:chOff x="41386" y="620688"/>
            <a:chExt cx="4386598" cy="324084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86" y="620688"/>
              <a:ext cx="4386598" cy="3240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2720" y="764704"/>
              <a:ext cx="1479346" cy="11672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3814637" y="8916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3002436" y="1634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0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987824" y="883717"/>
              <a:ext cx="301686" cy="3052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GB" dirty="0">
                <a:solidFill>
                  <a:srgbClr val="FF0000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801798" y="16348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1</a:t>
              </a:r>
              <a:endParaRPr lang="en-GB" dirty="0">
                <a:solidFill>
                  <a:srgbClr val="FF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35896" y="4316246"/>
                <a:ext cx="4895321" cy="259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b="1" dirty="0" smtClean="0"/>
                  <a:t>Παράδειγμα Υπολογισμού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l-GR" dirty="0" smtClean="0"/>
                  <a:t>, 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l-GR" b="1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l-GR" b="0" i="0" smtClean="0">
                                <a:latin typeface="Cambria Math"/>
                              </a:rPr>
                              <m:t>1</m:t>
                            </m:r>
                            <m:r>
                              <a:rPr lang="en-US" b="0" i="0" smtClean="0">
                                <a:latin typeface="Cambria Math"/>
                              </a:rPr>
                              <m:t> </m:t>
                            </m:r>
                            <m:r>
                              <a:rPr lang="el-GR" b="0" i="0" smtClean="0">
                                <a:latin typeface="Cambria Math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 </m:t>
                    </m:r>
                  </m:oMath>
                </a14:m>
                <a:endParaRPr lang="el-GR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l-GR" b="1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l-GR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l-GR" i="1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1 1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l-GR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b="0" i="0" smtClean="0">
                              <a:latin typeface="Cambria Math"/>
                            </a:rPr>
                            <m:t>1,1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b="1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l-GR" b="1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l-GR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 </m:t>
                                              </m:r>
                                              <m:r>
                                                <a:rPr lang="el-GR" b="0" i="1" smtClean="0">
                                                  <a:latin typeface="Cambria Math"/>
                                                </a:rPr>
                                                <m:t>1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  <m:r>
                                        <a:rPr lang="en-US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b="0" i="1" smtClean="0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b="0" i="1" smtClean="0">
                                                  <a:latin typeface="Cambria Math"/>
                                                </a:rPr>
                                                <m:t>0 0</m:t>
                                              </m:r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b="0" i="0" smtClean="0">
                                              <a:latin typeface="Cambria Math"/>
                                            </a:rPr>
                                            <m:t>T</m:t>
                                          </m:r>
                                        </m:sup>
                                      </m:sSup>
                                    </m:e>
                                  </m:d>
                                </m:e>
                                <m:sup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l-GR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0.1353</m:t>
                      </m:r>
                    </m:oMath>
                  </m:oMathPara>
                </a14:m>
                <a:endParaRPr lang="el-GR" dirty="0"/>
              </a:p>
              <a:p>
                <a:r>
                  <a:rPr lang="el-GR" b="1" dirty="0" smtClean="0"/>
                  <a:t>Έξοδος</a:t>
                </a:r>
                <a:r>
                  <a:rPr lang="el-GR" dirty="0" smtClean="0"/>
                  <a:t>: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0" i="1" smtClean="0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+</m:t>
                    </m:r>
                    <m:r>
                      <a:rPr lang="en-US" b="0" i="1" smtClean="0">
                        <a:latin typeface="Cambria Math"/>
                      </a:rPr>
                      <m:t>𝑏</m:t>
                    </m:r>
                  </m:oMath>
                </a14:m>
                <a:endParaRPr lang="en-GB" dirty="0" smtClean="0"/>
              </a:p>
              <a:p>
                <a:r>
                  <a:rPr lang="en-US" dirty="0" smtClean="0"/>
                  <a:t>(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,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1</a:t>
                </a:r>
                <a:r>
                  <a:rPr lang="en-US" dirty="0" smtClean="0"/>
                  <a:t>):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>
                        <a:latin typeface="Cambria Math"/>
                      </a:rPr>
                      <m:t>+</m:t>
                    </m:r>
                    <m:r>
                      <a:rPr lang="en-US" i="1">
                        <a:latin typeface="Cambria Math"/>
                      </a:rPr>
                      <m:t>𝑤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×</m:t>
                    </m:r>
                    <m:r>
                      <a:rPr lang="en-US" i="1" smtClean="0">
                        <a:latin typeface="Cambria Math"/>
                      </a:rPr>
                      <m:t>0</m:t>
                    </m:r>
                    <m:r>
                      <a:rPr lang="en-US" b="0" i="1" smtClean="0">
                        <a:latin typeface="Cambria Math"/>
                      </a:rPr>
                      <m:t>.1353</m:t>
                    </m:r>
                    <m:r>
                      <a:rPr lang="en-US" b="1" i="1">
                        <a:latin typeface="Cambria Math"/>
                      </a:rPr>
                      <m:t>+</m:t>
                    </m:r>
                    <m:r>
                      <a:rPr lang="en-US" b="0" i="1">
                        <a:latin typeface="Cambria Math"/>
                      </a:rPr>
                      <m:t>𝑏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FF0000"/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l-GR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0.3678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0.3678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FF0000"/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FF0000"/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l-GR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0.1353</m:t>
                      </m:r>
                      <m:r>
                        <a:rPr lang="en-US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b="0" i="1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/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FF0000"/>
                          </a:solidFill>
                        </a:rPr>
                        <m:t>1</m:t>
                      </m:r>
                      <m:r>
                        <m:rPr>
                          <m:nor/>
                        </m:rPr>
                        <a:rPr lang="en-US" dirty="0"/>
                        <m:t>,</m:t>
                      </m:r>
                      <m:r>
                        <m:rPr>
                          <m:nor/>
                        </m:rPr>
                        <a:rPr lang="en-US" i="0" dirty="0" smtClean="0">
                          <a:solidFill>
                            <a:srgbClr val="FF0000"/>
                          </a:solidFill>
                        </a:rPr>
                        <m:t>0</m:t>
                      </m:r>
                      <m:r>
                        <m:rPr>
                          <m:nor/>
                        </m:rPr>
                        <a:rPr lang="en-US" dirty="0"/>
                        <m:t>)</m:t>
                      </m:r>
                      <m:r>
                        <a:rPr lang="en-US" b="0" i="1" smtClean="0">
                          <a:latin typeface="Cambria Math"/>
                        </a:rPr>
                        <m:t>: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0.3678</m:t>
                      </m:r>
                      <m:r>
                        <a:rPr lang="en-US" b="1" i="1">
                          <a:latin typeface="Cambria Math"/>
                        </a:rPr>
                        <m:t>+</m:t>
                      </m:r>
                      <m:r>
                        <a:rPr lang="en-US" i="1">
                          <a:latin typeface="Cambria Math"/>
                        </a:rPr>
                        <m:t>𝑤</m:t>
                      </m:r>
                      <m:r>
                        <a:rPr lang="el-GR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i="1">
                          <a:latin typeface="Cambria Math"/>
                          <a:ea typeface="Cambria Math"/>
                        </a:rPr>
                        <m:t>0.3678+</m:t>
                      </m:r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1</m:t>
                      </m:r>
                    </m:oMath>
                  </m:oMathPara>
                </a14:m>
                <a:endParaRPr lang="en-GB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4316246"/>
                <a:ext cx="4895321" cy="2595775"/>
              </a:xfrm>
              <a:prstGeom prst="rect">
                <a:avLst/>
              </a:prstGeom>
              <a:blipFill rotWithShape="1">
                <a:blip r:embed="rId5"/>
                <a:stretch>
                  <a:fillRect l="-996" t="-939" b="-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628800"/>
            <a:ext cx="3800059" cy="1890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20258"/>
            <a:ext cx="8229600" cy="922114"/>
          </a:xfrm>
        </p:spPr>
        <p:txBody>
          <a:bodyPr>
            <a:noAutofit/>
          </a:bodyPr>
          <a:lstStyle/>
          <a:p>
            <a:pPr>
              <a:tabLst>
                <a:tab pos="1793875" algn="l"/>
              </a:tabLst>
            </a:pPr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Διαχωρισιμότητα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Προτύπων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 πρόβλημα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XOR</a:t>
            </a:r>
            <a:endParaRPr lang="en-GB" dirty="0"/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5" y="1653486"/>
            <a:ext cx="5039907" cy="2135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39553" y="511397"/>
                <a:ext cx="7992888" cy="112896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dirty="0" smtClean="0"/>
                  <a:t>Συνήθης επιλογή</a:t>
                </a:r>
                <a:r>
                  <a:rPr lang="en-US" dirty="0"/>
                  <a:t> </a:t>
                </a:r>
                <a:r>
                  <a:rPr lang="el-GR" dirty="0"/>
                  <a:t>για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l-GR" dirty="0"/>
                  <a:t>:</a:t>
                </a:r>
                <a:r>
                  <a:rPr lang="el-GR" i="1" dirty="0"/>
                  <a:t> 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Gaussian Radial</a:t>
                </a:r>
                <a:r>
                  <a:rPr lang="el-GR" b="1" i="1" dirty="0">
                    <a:solidFill>
                      <a:srgbClr val="FF0000"/>
                    </a:solidFill>
                  </a:rPr>
                  <a:t>-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Basis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Function</a:t>
                </a:r>
                <a:r>
                  <a:rPr lang="el-GR" b="1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RBF</a:t>
                </a:r>
                <a:r>
                  <a:rPr lang="en-US" dirty="0" smtClean="0"/>
                  <a:t>)</a:t>
                </a:r>
              </a:p>
              <a:p>
                <a:r>
                  <a:rPr lang="en-US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1">
                                            <a:latin typeface="Cambria Math"/>
                                          </a:rPr>
                                          <m:t>𝛍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l-GR" b="0" i="0" dirty="0" smtClean="0"/>
                      <m:t>όπου</m:t>
                    </m:r>
                    <m:r>
                      <a:rPr lang="en-US" b="0" i="1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i="1" dirty="0"/>
                  <a:t> </a:t>
                </a:r>
                <a:r>
                  <a:rPr lang="el-GR" dirty="0"/>
                  <a:t>διάνυσμα διαστάσεως</a:t>
                </a:r>
                <a:r>
                  <a:rPr lang="el-G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i="1" dirty="0"/>
                  <a:t> </a:t>
                </a:r>
                <a:r>
                  <a:rPr lang="el-GR" dirty="0" smtClean="0"/>
                  <a:t>των</a:t>
                </a:r>
                <a:r>
                  <a:rPr lang="el-GR" i="1" dirty="0" smtClean="0"/>
                  <a:t>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μέσων τιμών</a:t>
                </a:r>
                <a:r>
                  <a:rPr lang="el-GR" i="1" dirty="0" smtClean="0"/>
                  <a:t> </a:t>
                </a:r>
                <a:r>
                  <a:rPr lang="el-GR" dirty="0" smtClean="0"/>
                  <a:t>(κέντρων)</a:t>
                </a:r>
                <a:r>
                  <a:rPr lang="en-US" i="1" dirty="0" smtClean="0"/>
                  <a:t> </a:t>
                </a:r>
                <a:r>
                  <a:rPr lang="el-GR" dirty="0"/>
                  <a:t>της</a:t>
                </a:r>
                <a:r>
                  <a:rPr lang="el-GR" i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l-GR" i="1" dirty="0"/>
                  <a:t> </a:t>
                </a:r>
                <a:r>
                  <a:rPr lang="el-GR" dirty="0" smtClean="0"/>
                  <a:t>και</a:t>
                </a:r>
                <a:r>
                  <a:rPr lang="el-GR" i="1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b="1">
                                <a:latin typeface="Cambria Math"/>
                              </a:rPr>
                              <m:t>𝛍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η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Ευκλείδεια απόσταση</a:t>
                </a:r>
                <a:r>
                  <a:rPr lang="el-GR" dirty="0" smtClean="0"/>
                  <a:t> του σημείου</a:t>
                </a:r>
                <a:r>
                  <a:rPr lang="el-GR" i="1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i="1" dirty="0" smtClean="0"/>
                  <a:t> </a:t>
                </a:r>
                <a:r>
                  <a:rPr lang="el-GR" dirty="0" smtClean="0"/>
                  <a:t>από το</a:t>
                </a:r>
                <a:r>
                  <a:rPr lang="el-GR" i="1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l-GR" i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3" y="511397"/>
                <a:ext cx="7992888" cy="1128963"/>
              </a:xfrm>
              <a:prstGeom prst="rect">
                <a:avLst/>
              </a:prstGeom>
              <a:blipFill rotWithShape="1">
                <a:blip r:embed="rId8"/>
                <a:stretch>
                  <a:fillRect l="-609" t="-1604" b="-534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524328" y="2710661"/>
                <a:ext cx="160217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n-US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i="1">
                          <a:latin typeface="Cambria Math"/>
                        </a:rPr>
                        <m:t>2</m:t>
                      </m:r>
                    </m:oMath>
                  </m:oMathPara>
                </a14:m>
                <a:endParaRPr lang="el-G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𝐰</m:t>
                      </m:r>
                      <m:r>
                        <a:rPr lang="el-GR" b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b="1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b="1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𝑤</m:t>
                              </m:r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28" y="2710661"/>
                <a:ext cx="1602170" cy="64633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788024" y="3405850"/>
                <a:ext cx="4181273" cy="93878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𝐱</m:t>
                      </m:r>
                      <m:r>
                        <a:rPr lang="en-US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>
                                  <a:latin typeface="Cambria Math"/>
                                </a:rPr>
                                <m:t>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>
                                      <a:latin typeface="Cambria Math"/>
                                    </a:rPr>
                                    <m:t>x</m:t>
                                  </m:r>
                                </m:e>
                                <m:sub>
                                  <m:r>
                                    <a:rPr lang="en-US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  <m:r>
                        <a:rPr lang="en-US" i="1">
                          <a:latin typeface="Cambria Math"/>
                          <a:ea typeface="Cambria Math"/>
                        </a:rPr>
                        <m:t>→</m:t>
                      </m:r>
                      <m:r>
                        <a:rPr lang="el-GR" b="1">
                          <a:latin typeface="Cambria Math"/>
                        </a:rPr>
                        <m:t>𝛗</m:t>
                      </m:r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l-GR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l-GR" i="1">
                                      <a:latin typeface="Cambria Math"/>
                                    </a:rPr>
                                    <m:t>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</m:d>
                            </m:e>
                          </m:d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  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i="1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l-GR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exp</m:t>
                          </m:r>
                        </m:fName>
                        <m:e>
                          <m:d>
                            <m:d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l-GR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1">
                                          <a:latin typeface="Cambria Math"/>
                                        </a:rPr>
                                        <m:t>𝐱</m:t>
                                      </m:r>
                                      <m:r>
                                        <a:rPr lang="en-US" i="1">
                                          <a:latin typeface="Cambria Math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l-GR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l-GR" b="1">
                                              <a:latin typeface="Cambria Math"/>
                                            </a:rPr>
                                            <m:t>𝛍</m:t>
                                          </m:r>
                                        </m:e>
                                        <m:sub>
                                          <m:r>
                                            <a:rPr lang="el-GR" i="1">
                                              <a:latin typeface="Cambria Math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l-GR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func>
                      <m:r>
                        <a:rPr lang="el-GR" i="1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l-GR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1">
                              <a:latin typeface="Cambria Math"/>
                            </a:rPr>
                            <m:t>𝛍</m:t>
                          </m:r>
                        </m:e>
                        <m:sub>
                          <m:r>
                            <a:rPr lang="el-GR" i="1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l-GR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l-GR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/>
                            </a:rPr>
                            <m:t>[1,1]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/>
                            </a:rPr>
                            <m:t>T</m:t>
                          </m:r>
                        </m:sup>
                      </m:sSup>
                    </m:oMath>
                  </m:oMathPara>
                </a14:m>
                <a:endParaRPr lang="en-US" i="1" dirty="0">
                  <a:latin typeface="Cambria Math"/>
                </a:endParaRPr>
              </a:p>
              <a:p>
                <a:r>
                  <a:rPr lang="en-US" dirty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l-GR" i="1">
                            <a:latin typeface="Cambria Math"/>
                          </a:rPr>
                          <m:t>2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l-GR" b="1">
                                            <a:latin typeface="Cambria Math"/>
                                          </a:rPr>
                                          <m:t>𝛍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i="1">
                        <a:latin typeface="Cambria Math"/>
                      </a:rPr>
                      <m:t>,</m:t>
                    </m:r>
                    <m:r>
                      <a:rPr lang="el-GR" i="1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b="1">
                            <a:latin typeface="Cambria Math"/>
                          </a:rPr>
                          <m:t> </m:t>
                        </m:r>
                        <m:r>
                          <a:rPr lang="el-GR" b="1">
                            <a:latin typeface="Cambria Math"/>
                          </a:rPr>
                          <m:t>𝛍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l-GR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/>
                          </a:rPr>
                          <m:t>[0,0]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3405850"/>
                <a:ext cx="4181273" cy="938783"/>
              </a:xfrm>
              <a:prstGeom prst="rect">
                <a:avLst/>
              </a:prstGeom>
              <a:blipFill rotWithShape="1">
                <a:blip r:embed="rId10"/>
                <a:stretch>
                  <a:fillRect b="-512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660352" y="5877272"/>
                <a:ext cx="1448152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l-GR" b="1" dirty="0" smtClean="0"/>
                  <a:t>Λύση </a:t>
                </a:r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𝑤</m:t>
                      </m:r>
                      <m:r>
                        <a:rPr lang="el-GR" i="1">
                          <a:latin typeface="Cambria Math"/>
                        </a:rPr>
                        <m:t>=−2.502</m:t>
                      </m:r>
                    </m:oMath>
                  </m:oMathPara>
                </a14:m>
                <a:endParaRPr lang="en-US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𝑏</m:t>
                      </m:r>
                      <m:r>
                        <a:rPr lang="en-US" i="1">
                          <a:latin typeface="Cambria Math"/>
                        </a:rPr>
                        <m:t>=2.841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0352" y="5877272"/>
                <a:ext cx="1448152" cy="923330"/>
              </a:xfrm>
              <a:prstGeom prst="rect">
                <a:avLst/>
              </a:prstGeom>
              <a:blipFill rotWithShape="1">
                <a:blip r:embed="rId11"/>
                <a:stretch>
                  <a:fillRect t="-25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865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ρισμοί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Radial-Basis Function (RBF), Kernels, Hybrid Learning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496" y="548680"/>
                <a:ext cx="9036496" cy="6319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Radial- Based Function (RBF)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l-GR" b="1" i="1" smtClean="0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l-GR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𝜑</m:t>
                    </m:r>
                    <m:d>
                      <m:dPr>
                        <m:ctrlPr>
                          <a:rPr lang="el-GR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US" b="1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ℝ</m:t>
                    </m:r>
                    <m:r>
                      <a:rPr lang="en-US" b="1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b="1" i="1" dirty="0" smtClean="0">
                  <a:latin typeface="Cambria Math"/>
                  <a:ea typeface="Cambria Math"/>
                </a:endParaRPr>
              </a:p>
              <a:p>
                <a:pPr marL="266700"/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𝑟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d>
                      <m:dPr>
                        <m:begChr m:val="‖"/>
                        <m:endChr m:val="‖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−</m:t>
                        </m:r>
                        <m:sSub>
                          <m:sSubPr>
                            <m:ctrlPr>
                              <a:rPr lang="el-GR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GB" dirty="0" smtClean="0"/>
                  <a:t> </a:t>
                </a:r>
                <a:r>
                  <a:rPr lang="el-GR" dirty="0" smtClean="0"/>
                  <a:t>μέτρο ακτινικής απόστασης διανυσματικών σημείων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/>
                  <a:t> και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 (συνήθως</a:t>
                </a:r>
                <a:r>
                  <a:rPr lang="en-US" dirty="0" smtClean="0"/>
                  <a:t>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Ευκλείδεια</a:t>
                </a:r>
                <a:r>
                  <a:rPr lang="el-GR" dirty="0" smtClean="0"/>
                  <a:t>)</a:t>
                </a:r>
              </a:p>
              <a:p>
                <a:pPr marL="271463" lvl="1"/>
                <a:r>
                  <a:rPr lang="el-GR" b="1" dirty="0" smtClean="0"/>
                  <a:t>Μετασχηματισμός</a:t>
                </a:r>
                <a:r>
                  <a:rPr lang="en-US" dirty="0" smtClean="0"/>
                  <a:t>: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b="1" i="1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1" i="1">
                                <a:latin typeface="Cambria Math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𝑚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endParaRPr lang="el-GR" dirty="0"/>
              </a:p>
              <a:p>
                <a:pPr marL="271463" lvl="1"/>
                <a:r>
                  <a:rPr lang="el-GR" b="1" dirty="0" smtClean="0"/>
                  <a:t>Παράδειγμα</a:t>
                </a:r>
                <a:r>
                  <a:rPr lang="el-GR" dirty="0" smtClean="0"/>
                  <a:t>: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Gaussian RBF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b="1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exp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f>
                                  <m:fPr>
                                    <m:ctrlPr>
                                      <a:rPr lang="el-GR" i="1" smtClean="0">
                                        <a:latin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l-GR" b="0" i="1" smtClean="0">
                                            <a:latin typeface="Cambria Math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den>
                                </m:f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l-GR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𝐱</m:t>
                                    </m:r>
                                    <m:r>
                                      <a:rPr lang="en-US" i="1">
                                        <a:latin typeface="Cambria Math"/>
                                      </a:rPr>
                                      <m:t>−</m:t>
                                    </m:r>
                                    <m:sSub>
                                      <m:sSubPr>
                                        <m:ctrlPr>
                                          <a:rPr lang="el-GR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0" smtClean="0">
                                            <a:latin typeface="Cambria Math"/>
                                          </a:rPr>
                                          <m:t>𝐱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/>
                                          </a:rPr>
                                          <m:t>𝑗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  <m:sup>
                                <m:r>
                                  <a:rPr lang="el-GR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που αφορά στην Ευκλείδεια απόσταση δειγματικού σημείου (προτύπου</a:t>
                </a:r>
                <a:r>
                  <a:rPr lang="en-US" dirty="0" smtClean="0"/>
                  <a:t>,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pattern</a:t>
                </a:r>
                <a:r>
                  <a:rPr lang="el-GR" dirty="0" smtClean="0"/>
                  <a:t>)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χαρ</a:t>
                </a:r>
                <a:r>
                  <a:rPr lang="en-US" dirty="0" smtClean="0"/>
                  <a:t>a</a:t>
                </a:r>
                <a:r>
                  <a:rPr lang="el-GR" dirty="0" smtClean="0"/>
                  <a:t>κτηριστικά 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features</a:t>
                </a:r>
                <a:r>
                  <a:rPr lang="en-US" dirty="0" smtClean="0"/>
                  <a:t>) </a:t>
                </a:r>
                <a:r>
                  <a:rPr lang="el-GR" dirty="0" smtClean="0"/>
                  <a:t>από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δειγματικά σημεία μάθησης</a:t>
                </a:r>
                <a:r>
                  <a:rPr lang="en-US" dirty="0" smtClean="0"/>
                  <a:t>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patterns</a:t>
                </a:r>
                <a:r>
                  <a:rPr lang="el-GR" dirty="0" smtClean="0"/>
                  <a:t>) </a:t>
                </a:r>
                <a:r>
                  <a:rPr lang="en-US" dirty="0" smtClean="0"/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endParaRPr lang="en-US" dirty="0" smtClean="0"/>
              </a:p>
              <a:p>
                <a:pPr marL="271463" lvl="1"/>
                <a:r>
                  <a:rPr lang="el-GR" b="1" dirty="0" smtClean="0"/>
                  <a:t>Ταξινόμηση Προτύπων</a:t>
                </a:r>
                <a:r>
                  <a:rPr lang="el-GR" dirty="0" smtClean="0"/>
                  <a:t>: 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l-GR" dirty="0" smtClean="0"/>
                  <a:t> απεικονίζουν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κρυφά χαρακτηριστικά 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hidden features</a:t>
                </a:r>
                <a:r>
                  <a:rPr lang="en-US" dirty="0" smtClean="0"/>
                  <a:t>)</a:t>
                </a:r>
                <a:r>
                  <a:rPr lang="el-GR" dirty="0" smtClean="0"/>
                  <a:t> του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/>
                  <a:t> σαν αποστάσεις από τα κέντρα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 τα οποία προκύπτουν από το δείγμα μάθησης </a:t>
                </a:r>
                <a:r>
                  <a:rPr lang="en-US" dirty="0" smtClean="0"/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patterns</a:t>
                </a:r>
                <a:r>
                  <a:rPr lang="en-US" dirty="0" smtClean="0"/>
                  <a:t>) </a:t>
                </a:r>
                <a:r>
                  <a:rPr lang="el-GR" dirty="0" smtClean="0"/>
                  <a:t>σε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1</a:t>
                </a:r>
                <a:r>
                  <a:rPr lang="el-GR" i="1" baseline="30000" dirty="0" smtClean="0">
                    <a:solidFill>
                      <a:srgbClr val="FF0000"/>
                    </a:solidFill>
                  </a:rPr>
                  <a:t>η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Φάση Υβριδικής Μάθησης</a:t>
                </a:r>
                <a:r>
                  <a:rPr lang="el-GR" dirty="0" smtClean="0"/>
                  <a:t> (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Hybrid Learning</a:t>
                </a:r>
                <a:r>
                  <a:rPr lang="en-US" dirty="0" smtClean="0"/>
                  <a:t>) </a:t>
                </a:r>
                <a:r>
                  <a:rPr lang="el-GR" dirty="0" smtClean="0"/>
                  <a:t>για ταξινόμηση προτύπων γύρω από κέντρα βάρους μέσω μη επιβλεπόμενης μάθησης (</a:t>
                </a:r>
                <a:r>
                  <a:rPr lang="el-GR" dirty="0"/>
                  <a:t>π.χ. με αλγόριθμο </a:t>
                </a:r>
                <a:r>
                  <a:rPr lang="en-US" i="1" dirty="0">
                    <a:solidFill>
                      <a:srgbClr val="FF0000"/>
                    </a:solidFill>
                  </a:rPr>
                  <a:t>K-Means</a:t>
                </a:r>
                <a:r>
                  <a:rPr lang="en-US" dirty="0" smtClean="0"/>
                  <a:t>)</a:t>
                </a:r>
                <a:endParaRPr lang="el-GR" dirty="0" smtClean="0"/>
              </a:p>
              <a:p>
                <a:pPr marL="271463" lvl="1"/>
                <a:endParaRPr lang="el-GR" dirty="0" smtClean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b="1" u="sng" dirty="0" smtClean="0">
                    <a:solidFill>
                      <a:srgbClr val="FF0000"/>
                    </a:solidFill>
                  </a:rPr>
                  <a:t>Kernel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μέτρο ομοιότητας</a:t>
                </a:r>
                <a:r>
                  <a:rPr lang="en-US" dirty="0" smtClean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~</m:t>
                    </m:r>
                  </m:oMath>
                </a14:m>
                <a:r>
                  <a:rPr lang="el-GR" dirty="0" smtClean="0"/>
                  <a:t>εσωτερικό γινόμενο) του διανύσματος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r>
                  <a:rPr lang="el-GR" dirty="0" smtClean="0"/>
                  <a:t> με διάνυσμα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</m:oMath>
                </a14:m>
                <a:endParaRPr lang="el-GR" dirty="0" smtClean="0"/>
              </a:p>
              <a:p>
                <a:pPr marL="271463" lvl="1"/>
                <a:r>
                  <a:rPr lang="el-GR" b="1" dirty="0" smtClean="0"/>
                  <a:t>Σχέση με </a:t>
                </a:r>
                <a:r>
                  <a:rPr lang="en-US" b="1" dirty="0" smtClean="0"/>
                  <a:t>RBF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l-GR" b="1">
                        <a:latin typeface="Cambria Math"/>
                      </a:rPr>
                      <m:t>𝛗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(</a:t>
                </a:r>
                <a:r>
                  <a:rPr lang="el-GR" dirty="0"/>
                  <a:t>εσωτερικό </a:t>
                </a:r>
                <a:r>
                  <a:rPr lang="el-GR" dirty="0" smtClean="0"/>
                  <a:t>γινόμενο</a:t>
                </a:r>
                <a:r>
                  <a:rPr lang="en-US" dirty="0" smtClean="0"/>
                  <a:t>). </a:t>
                </a:r>
                <a:r>
                  <a:rPr lang="el-GR" dirty="0" smtClean="0"/>
                  <a:t>Λόγω του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Θεωρήματος του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Cover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επιλέγεται συνήθως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 για μετασχηματισμό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→</m:t>
                    </m:r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</m:oMath>
                </a14:m>
                <a:r>
                  <a:rPr lang="el-GR" dirty="0" smtClean="0"/>
                  <a:t> σε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linearly separable</a:t>
                </a:r>
                <a:r>
                  <a:rPr lang="el-GR" dirty="0" smtClean="0"/>
                  <a:t> περιοχές ταξινόμησης του προτύπου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endParaRPr lang="en-US" dirty="0" smtClean="0"/>
              </a:p>
              <a:p>
                <a:pPr marL="271463" lvl="1"/>
                <a:r>
                  <a:rPr lang="el-GR" b="1" dirty="0" smtClean="0"/>
                  <a:t>Ταξινόμηση Προτύπων</a:t>
                </a:r>
                <a:r>
                  <a:rPr lang="el-GR" dirty="0" smtClean="0"/>
                  <a:t>: Τελική επιλογή κλάσης για δειγματικό σημείο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pattern</a:t>
                </a:r>
                <a:r>
                  <a:rPr lang="el-GR" dirty="0" smtClean="0"/>
                  <a:t>)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∈</m:t>
                    </m:r>
                    <m:sSup>
                      <m:sSup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𝑚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sup>
                    </m:sSup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 σε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2</a:t>
                </a:r>
                <a:r>
                  <a:rPr lang="el-GR" i="1" baseline="30000" dirty="0" smtClean="0">
                    <a:solidFill>
                      <a:srgbClr val="FF0000"/>
                    </a:solidFill>
                  </a:rPr>
                  <a:t>η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Φάση Υβριδικής Μάθησης</a:t>
                </a:r>
                <a:r>
                  <a:rPr lang="el-GR" dirty="0"/>
                  <a:t> (</a:t>
                </a:r>
                <a:r>
                  <a:rPr lang="en-US" b="1" i="1" dirty="0">
                    <a:solidFill>
                      <a:srgbClr val="FF0000"/>
                    </a:solidFill>
                  </a:rPr>
                  <a:t>Hybrid Learning</a:t>
                </a:r>
                <a:r>
                  <a:rPr lang="en-US" dirty="0"/>
                  <a:t>) </a:t>
                </a:r>
                <a:r>
                  <a:rPr lang="el-GR" dirty="0" smtClean="0"/>
                  <a:t>στο πλησιέστερο σημείο από τα κέντρα βάρους της 1</a:t>
                </a:r>
                <a:r>
                  <a:rPr lang="el-GR" baseline="30000" dirty="0" smtClean="0"/>
                  <a:t>ης</a:t>
                </a:r>
                <a:r>
                  <a:rPr lang="el-GR" dirty="0" smtClean="0"/>
                  <a:t> Φάσης, μέσω επιβλεπόμενης μάθησης και με </a:t>
                </a:r>
                <a:r>
                  <a:rPr lang="el-GR" dirty="0"/>
                  <a:t>δ</a:t>
                </a:r>
                <a:r>
                  <a:rPr lang="el-GR" dirty="0" smtClean="0"/>
                  <a:t>ίκτυο </a:t>
                </a:r>
                <a:r>
                  <a:rPr lang="en-US" b="1" i="1" dirty="0" smtClean="0">
                    <a:solidFill>
                      <a:srgbClr val="FF0000"/>
                    </a:solidFill>
                  </a:rPr>
                  <a:t>feed-forward</a:t>
                </a:r>
                <a:endParaRPr lang="en-GB" b="1" i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548680"/>
                <a:ext cx="9036496" cy="6319422"/>
              </a:xfrm>
              <a:prstGeom prst="rect">
                <a:avLst/>
              </a:prstGeom>
              <a:blipFill rotWithShape="1">
                <a:blip r:embed="rId3"/>
                <a:stretch>
                  <a:fillRect l="-472" t="-96" b="-5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5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825301" cy="201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85402"/>
            <a:ext cx="8229600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Δυαδική Ταξινόμηση -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Kernel</a:t>
            </a:r>
            <a:r>
              <a:rPr lang="el-GR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Perceptron</a:t>
            </a:r>
            <a:b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dirty="0">
                <a:hlinkClick r:id="rId4"/>
              </a:rPr>
              <a:t>https://en.wikipedia.org/wiki/Kernel_perceptron</a:t>
            </a:r>
            <a:endParaRPr lang="en-GB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6557" y="1006151"/>
                <a:ext cx="5873595" cy="20628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 smtClean="0"/>
                  <a:t>		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𝑦</m:t>
                    </m:r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/>
                      </a:rPr>
                      <m:t>sgn</m:t>
                    </m:r>
                    <m:r>
                      <a:rPr lang="en-US" b="0" i="1" smtClean="0">
                        <a:latin typeface="Cambria Math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 i="0" smtClean="0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n-US" b="1" i="0" smtClean="0">
                        <a:latin typeface="Cambria Math"/>
                      </a:rPr>
                      <m:t>𝐱</m:t>
                    </m:r>
                    <m:r>
                      <a:rPr lang="en-US" b="0" i="1" smtClean="0">
                        <a:latin typeface="Cambria Math"/>
                      </a:rPr>
                      <m:t>)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∈{−1,1}</m:t>
                    </m:r>
                  </m:oMath>
                </a14:m>
                <a:endParaRPr lang="el-GR" dirty="0" smtClean="0"/>
              </a:p>
              <a:p>
                <a:r>
                  <a:rPr lang="el-GR" b="1" dirty="0" smtClean="0"/>
                  <a:t>Αλγόριθμος Μάθησης</a:t>
                </a:r>
                <a:r>
                  <a:rPr lang="el-GR" dirty="0" smtClean="0"/>
                  <a:t>: Επαναληπτικός προσδιορισμός </a:t>
                </a:r>
                <a:r>
                  <a:rPr lang="el-GR" dirty="0" err="1" smtClean="0"/>
                  <a:t>συναπτικών</a:t>
                </a:r>
                <a:r>
                  <a:rPr lang="el-GR" dirty="0" smtClean="0"/>
                  <a:t> βαρών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𝐰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με διαδοχική εφαρμογή του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labeled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δείγματος μάθησης </a:t>
                </a:r>
                <a14:m>
                  <m:oMath xmlns:m="http://schemas.openxmlformats.org/officeDocument/2006/math">
                    <m:r>
                      <a:rPr lang="el-GR" i="1">
                        <a:latin typeface="Cambria Math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 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}</m:t>
                    </m:r>
                  </m:oMath>
                </a14:m>
                <a:r>
                  <a:rPr lang="el-GR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i="1">
                        <a:latin typeface="Cambria Math"/>
                      </a:rPr>
                      <m:t>=1,2,…,</m:t>
                    </m:r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με </a:t>
                </a:r>
                <a:r>
                  <a:rPr lang="el-GR" dirty="0"/>
                  <a:t>ε</a:t>
                </a:r>
                <a:r>
                  <a:rPr lang="el-GR" dirty="0" smtClean="0"/>
                  <a:t>ισόδους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που οδηγούν σε εξόδους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sgn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{−1,1}</m:t>
                    </m:r>
                  </m:oMath>
                </a14:m>
                <a:endParaRPr lang="el-GR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>
                          <a:latin typeface="Cambria Math"/>
                        </a:rPr>
                        <m:t>𝐰</m:t>
                      </m:r>
                      <m:r>
                        <a:rPr lang="en-US" b="1" i="1" smtClean="0">
                          <a:latin typeface="Cambria Math"/>
                          <a:ea typeface="Cambria Math"/>
                        </a:rPr>
                        <m:t>←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𝐰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                </m:t>
                              </m:r>
                              <m:r>
                                <m:rPr>
                                  <m:nor/>
                                </m:rPr>
                                <a:rPr lang="el-GR" dirty="0"/>
                                <m:t>αν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  (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ορθή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επιλογή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𝐰</m:t>
                              </m:r>
                              <m:r>
                                <a:rPr lang="en-US" b="1" i="1" smtClean="0">
                                  <a:latin typeface="Cambria Math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/>
                                </a:rPr>
                                <m:t>    </m:t>
                              </m:r>
                              <m:r>
                                <m:rPr>
                                  <m:nor/>
                                </m:rPr>
                                <a:rPr lang="el-GR" dirty="0"/>
                                <m:t>αν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  <m:t>≠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l-GR" b="0" i="1" smtClean="0">
                                  <a:latin typeface="Cambria Math"/>
                                </a:rPr>
                                <m:t>  </m:t>
                              </m:r>
                              <m:r>
                                <m:rPr>
                                  <m:nor/>
                                </m:rPr>
                                <a:rPr lang="en-US">
                                  <a:latin typeface="Cambria Math"/>
                                </a:rPr>
                                <m:t>(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λάθος</m:t>
                              </m:r>
                              <m:r>
                                <m:rPr>
                                  <m:nor/>
                                </m:rPr>
                                <a:rPr lang="el-GR" b="0" i="0" smtClean="0">
                                  <a:latin typeface="Cambria Math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lang="el-GR">
                                  <a:latin typeface="Cambria Math"/>
                                </a:rPr>
                                <m:t>επιλογή</m:t>
                              </m:r>
                              <m:r>
                                <m:rPr>
                                  <m:nor/>
                                </m:rPr>
                                <a:rPr lang="el-GR">
                                  <a:latin typeface="Cambria Math"/>
                                </a:rPr>
                                <m:t>)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57" y="1006151"/>
                <a:ext cx="5873595" cy="2062809"/>
              </a:xfrm>
              <a:prstGeom prst="rect">
                <a:avLst/>
              </a:prstGeom>
              <a:blipFill rotWithShape="1">
                <a:blip r:embed="rId5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03069" y="3031677"/>
                <a:ext cx="9077443" cy="3084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l-GR" b="1" dirty="0" smtClean="0">
                    <a:solidFill>
                      <a:srgbClr val="FF0000"/>
                    </a:solidFill>
                  </a:rPr>
                  <a:t>Μη Γραμμική </a:t>
                </a:r>
                <a:r>
                  <a:rPr lang="el-GR" b="1" dirty="0">
                    <a:solidFill>
                      <a:srgbClr val="FF0000"/>
                    </a:solidFill>
                  </a:rPr>
                  <a:t>Δυαδική Ταξινόμηση, 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Kernel</a:t>
                </a:r>
                <a:r>
                  <a:rPr lang="el-GR" b="1" dirty="0">
                    <a:solidFill>
                      <a:srgbClr val="FF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Perceptron</a:t>
                </a:r>
                <a:endParaRPr lang="el-GR" b="1" dirty="0">
                  <a:solidFill>
                    <a:srgbClr val="FF0000"/>
                  </a:solidFill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Η </a:t>
                </a:r>
                <a:r>
                  <a:rPr lang="en-US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Kernel Machine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αποθηκεύει ένα υποσύνολο από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σημεία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διαστάσεως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του δείγματος μάθησης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  <a:cs typeface="Calibri" panose="020F0502020204030204" pitchFamily="34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}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,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ορίζει μετρητή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για ταξινομήσεις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∈{−1,1}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και επιλέγει δυαδική κλάση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για νέο σημείο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</m:oMath>
                </a14:m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με βάση τον κανόνα</a:t>
                </a:r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𝑦</m:t>
                      </m:r>
                      <m:r>
                        <a:rPr lang="en-US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>
                          <a:latin typeface="Cambria Math"/>
                        </a:rPr>
                        <m:t>sgn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el-GR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l-GR" i="1">
                                      <a:latin typeface="Cambria Math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𝑘</m:t>
                          </m:r>
                          <m:r>
                            <a:rPr lang="en-US" i="1">
                              <a:latin typeface="Cambria Math"/>
                            </a:rPr>
                            <m:t>(</m:t>
                          </m:r>
                          <m:r>
                            <a:rPr lang="en-US" b="1">
                              <a:latin typeface="Cambria Math"/>
                            </a:rPr>
                            <m:t>𝐱</m:t>
                          </m:r>
                          <m:r>
                            <a:rPr lang="en-US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𝐱</m:t>
                              </m:r>
                            </m:e>
                            <m:sub>
                              <m:r>
                                <a:rPr lang="en-US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latin typeface="Cambria Math"/>
                            </a:rPr>
                            <m:t>)</m:t>
                          </m:r>
                        </m:e>
                      </m:nary>
                      <m:r>
                        <a:rPr lang="en-US" i="1">
                          <a:latin typeface="Cambria Math"/>
                          <a:ea typeface="Cambria Math"/>
                        </a:rPr>
                        <m:t>∈{−1,1}</m:t>
                      </m:r>
                    </m:oMath>
                  </m:oMathPara>
                </a14:m>
                <a:endParaRPr lang="el-GR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 πυρήνας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en-US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Kernel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𝑘</m:t>
                    </m:r>
                    <m:r>
                      <a:rPr lang="en-US" b="0" i="0" smtClean="0">
                        <a:latin typeface="Cambria Math"/>
                      </a:rPr>
                      <m:t>(</m:t>
                    </m:r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b="1" i="1">
                        <a:latin typeface="Cambria Math"/>
                        <a:ea typeface="Cambria Math"/>
                      </a:rPr>
                      <m:t>ℝ</m:t>
                    </m:r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ορίζεται σαν εσωτερικό γινόμενο διανυσμάτων</a:t>
                </a:r>
                <a:r>
                  <a:rPr lang="el-GR" dirty="0"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l-GR" dirty="0" smtClean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δ</m:t>
                    </m:r>
                    <m:r>
                      <m:rPr>
                        <m:nor/>
                      </m:rPr>
                      <a:rPr lang="el-GR" dirty="0">
                        <a:latin typeface="Calibri" panose="020F0502020204030204" pitchFamily="34" charset="0"/>
                        <a:cs typeface="Calibri" panose="020F0502020204030204" pitchFamily="34" charset="0"/>
                      </a:rPr>
                      <m:t>ιαστάσεως</m:t>
                    </m:r>
                    <m:r>
                      <a:rPr lang="en-US" i="1" dirty="0">
                        <a:latin typeface="Cambria Math"/>
                        <a:cs typeface="Calibri" panose="020F0502020204030204" pitchFamily="34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στοιχεία μη γραμμικές </a:t>
                </a:r>
                <a:r>
                  <a:rPr lang="en-US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hidden functions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r>
                  <a:rPr lang="en-US" i="1" dirty="0" smtClean="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𝑘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0" smtClean="0">
                        <a:latin typeface="Cambria Math"/>
                      </a:rPr>
                      <m:t>= </m:t>
                    </m:r>
                    <m:r>
                      <a:rPr lang="el-GR" b="1">
                        <a:latin typeface="Cambria Math"/>
                      </a:rPr>
                      <m:t>𝛗</m:t>
                    </m:r>
                    <m:sSup>
                      <m:sSupPr>
                        <m:ctrlPr>
                          <a:rPr lang="en-US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l-GR" b="1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l-GR" b="1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l-GR" b="1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Αλγόριθμος Μάθησης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: Ανάλογη του Αλγορίθμου </a:t>
                </a:r>
                <a:r>
                  <a:rPr lang="en-US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Perceptron </a:t>
                </a:r>
                <a:r>
                  <a:rPr lang="el-GR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με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𝐰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𝑖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nary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όπου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μετρητής λανθασμένων επιλογών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𝑦</m:t>
                        </m:r>
                      </m:e>
                      <m: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i="1" smtClean="0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endParaRPr lang="el-GR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69" y="3031677"/>
                <a:ext cx="9077443" cy="3084627"/>
              </a:xfrm>
              <a:prstGeom prst="rect">
                <a:avLst/>
              </a:prstGeom>
              <a:blipFill rotWithShape="1">
                <a:blip r:embed="rId6"/>
                <a:stretch>
                  <a:fillRect l="-604" t="-988" r="-201" b="-124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8565" y="6091094"/>
                <a:ext cx="8897931" cy="698396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l-GR" dirty="0" smtClean="0"/>
                  <a:t>Για κάθε σημείο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l-GR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1,2,…,</m:t>
                    </m:r>
                    <m:r>
                      <a:rPr lang="en-US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l-GR" dirty="0"/>
                  <a:t> υπολογίζω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sgn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b="1">
                                <a:latin typeface="Cambria Math"/>
                              </a:rPr>
                              <m:t>𝐰</m:t>
                            </m:r>
                          </m:e>
                          <m:sup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T</m:t>
                            </m:r>
                          </m:sup>
                        </m:sSup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latin typeface="Cambria Math"/>
                      </a:rPr>
                      <m:t>sgn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l-GR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  <m:r>
                          <a:rPr lang="en-US" i="1">
                            <a:latin typeface="Cambria Math"/>
                          </a:rPr>
                          <m:t>(</m:t>
                        </m:r>
                      </m:e>
                    </m:nary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)</m:t>
                    </m:r>
                  </m:oMath>
                </a14:m>
                <a:r>
                  <a:rPr lang="en-GB" dirty="0"/>
                  <a:t> </a:t>
                </a:r>
                <a:r>
                  <a:rPr lang="el-GR" dirty="0"/>
                  <a:t>και αν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𝑦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  <a:ea typeface="Cambria Math"/>
                      </a:rPr>
                      <m:t>≠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GB" dirty="0"/>
                  <a:t> (</a:t>
                </a:r>
                <a:r>
                  <a:rPr lang="el-GR" dirty="0"/>
                  <a:t>λάθος επιλογή)</a:t>
                </a:r>
                <a:r>
                  <a:rPr lang="en-US" dirty="0"/>
                  <a:t> </a:t>
                </a:r>
                <a:r>
                  <a:rPr lang="el-GR" dirty="0"/>
                  <a:t>αυξάνεται ο μετρητής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←</m:t>
                    </m:r>
                    <m:sSub>
                      <m:sSub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l-GR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l-GR" i="1">
                        <a:latin typeface="Cambria Math"/>
                        <a:ea typeface="Cambria Math"/>
                      </a:rPr>
                      <m:t>+1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565" y="6091094"/>
                <a:ext cx="8897931" cy="698396"/>
              </a:xfrm>
              <a:prstGeom prst="rect">
                <a:avLst/>
              </a:prstGeom>
              <a:blipFill rotWithShape="1">
                <a:blip r:embed="rId7"/>
                <a:stretch>
                  <a:fillRect l="-548" t="-58120" b="-5213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1800578" y="764704"/>
            <a:ext cx="5507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</a:rPr>
              <a:t>Γραμμική Δυαδική Ταξινόμηση, Αλγόριθμος </a:t>
            </a:r>
            <a:r>
              <a:rPr lang="en-US" b="1" dirty="0" smtClean="0">
                <a:solidFill>
                  <a:srgbClr val="FF0000"/>
                </a:solidFill>
              </a:rPr>
              <a:t>Perceptron</a:t>
            </a:r>
            <a:endParaRPr lang="el-G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40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g05_003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326781"/>
            <a:ext cx="4896543" cy="3534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-36512" y="3887328"/>
                <a:ext cx="9217023" cy="29922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Output Layer</a:t>
                </a:r>
                <a:r>
                  <a:rPr lang="en-US" dirty="0"/>
                  <a:t>:</a:t>
                </a:r>
                <a:r>
                  <a:rPr lang="el-GR" dirty="0"/>
                  <a:t> Γραμμικός συνδυασμός </a:t>
                </a:r>
                <a:r>
                  <a:rPr lang="el-GR" dirty="0" smtClean="0"/>
                  <a:t>συναρτήσεων </a:t>
                </a:r>
                <a:r>
                  <a:rPr lang="el-GR" dirty="0"/>
                  <a:t>βάσης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l-GR" b="1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l-GR" b="0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l-GR" b="0" i="1" smtClean="0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l-GR" b="1" i="1" smtClean="0">
                                <a:latin typeface="Cambria Math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l-GR" b="0" i="0" smtClean="0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l-GR" b="1" i="1" smtClean="0">
                                <a:latin typeface="Cambria Math"/>
                              </a:rPr>
                              <m:t>…</m:t>
                            </m:r>
                            <m:sSub>
                              <m:sSubPr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l-GR" i="1">
                                    <a:latin typeface="Cambria Math"/>
                                  </a:rPr>
                                  <m:t>𝜑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/>
                                  </a:rPr>
                                  <m:t>𝑁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/>
                          </a:rPr>
                          <m:t>T</m:t>
                        </m:r>
                      </m:sup>
                    </m:sSup>
                  </m:oMath>
                </a14:m>
                <a:r>
                  <a:rPr lang="el-GR" dirty="0" smtClean="0"/>
                  <a:t>			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b="1">
                            <a:latin typeface="Cambria Math"/>
                          </a:rPr>
                          <m:t>𝐰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T</m:t>
                        </m:r>
                      </m:sup>
                    </m:sSup>
                    <m:r>
                      <a:rPr lang="el-GR" b="1" i="0" smtClean="0">
                        <a:latin typeface="Cambria Math"/>
                      </a:rPr>
                      <m:t>𝛗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i="1">
                            <a:latin typeface="Cambria Math"/>
                          </a:rPr>
                          <m:t>𝑗</m:t>
                        </m:r>
                        <m:r>
                          <a:rPr lang="en-US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𝑤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nary>
                  </m:oMath>
                </a14:m>
                <a:r>
                  <a:rPr lang="el-GR" dirty="0" smtClean="0"/>
                  <a:t> </a:t>
                </a:r>
              </a:p>
              <a:p>
                <a:pPr marL="173038"/>
                <a:r>
                  <a:rPr lang="el-GR" dirty="0" smtClean="0"/>
                  <a:t>Για δυαδική ταξινόμηση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{−1,1}</m:t>
                    </m:r>
                  </m:oMath>
                </a14:m>
                <a:r>
                  <a:rPr lang="el-GR" dirty="0" smtClean="0"/>
                  <a:t> ή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𝑦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∈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{</m:t>
                    </m:r>
                    <m:r>
                      <a:rPr lang="el-GR" b="0" i="1" smtClean="0">
                        <a:latin typeface="Cambria Math"/>
                        <a:ea typeface="Cambria Math"/>
                      </a:rPr>
                      <m:t>0</m:t>
                    </m:r>
                    <m:r>
                      <a:rPr lang="el-GR" i="1">
                        <a:latin typeface="Cambria Math"/>
                        <a:ea typeface="Cambria Math"/>
                      </a:rPr>
                      <m:t>,1}</m:t>
                    </m:r>
                  </m:oMath>
                </a14:m>
                <a:endParaRPr lang="en-US" dirty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Training</a:t>
                </a:r>
                <a:r>
                  <a:rPr lang="en-US" dirty="0" smtClean="0"/>
                  <a:t>: </a:t>
                </a:r>
                <a:endParaRPr lang="el-GR" dirty="0" smtClean="0"/>
              </a:p>
              <a:p>
                <a:pPr marL="450850" indent="-277813">
                  <a:buFont typeface="+mj-lt"/>
                  <a:buAutoNum type="alphaLcPeriod"/>
                </a:pPr>
                <a:r>
                  <a:rPr lang="el-GR" dirty="0" smtClean="0"/>
                  <a:t>Επίλυση </a:t>
                </a:r>
                <a:r>
                  <a:rPr lang="el-GR" dirty="0"/>
                  <a:t>γραμμικού συστήματος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/>
                  <a:t> εξισώσεων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nary>
                          <m:naryPr>
                            <m:chr m:val="∑"/>
                            <m:supHide m:val="on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7"/>
                              </m:rPr>
                              <a:rPr lang="en-US" i="1">
                                <a:latin typeface="Cambria Math"/>
                              </a:rPr>
                              <m:t>𝑗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𝑤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nary>
                        <m:r>
                          <a:rPr lang="el-GR" i="1">
                            <a:latin typeface="Cambria Math"/>
                          </a:rPr>
                          <m:t>𝜑</m:t>
                        </m:r>
                        <m:d>
                          <m:dPr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d>
                              <m:dPr>
                                <m:begChr m:val="‖"/>
                                <m:endChr m:val="‖"/>
                                <m:ctrlPr>
                                  <a:rPr lang="el-GR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l-GR" b="1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i="1">
                                    <a:latin typeface="Cambria Math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>
                                        <a:latin typeface="Cambria Math"/>
                                      </a:rPr>
                                      <m:t>𝐱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/>
                                      </a:rPr>
                                      <m:t>𝑗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/>
                          </a:rPr>
                          <m:t>=</m:t>
                        </m:r>
                        <m:r>
                          <a:rPr lang="en-US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:r>
                  <a:rPr lang="el-GR" dirty="0" smtClean="0"/>
                  <a:t>από τα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labeled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στοιχεία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l-GR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l-GR" dirty="0" smtClean="0"/>
                  <a:t> του δείγματος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μάθησης 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αγνώστους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𝑤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450850" indent="-277813">
                  <a:buFont typeface="+mj-lt"/>
                  <a:buAutoNum type="alphaLcPeriod"/>
                  <a:tabLst>
                    <a:tab pos="173038" algn="l"/>
                  </a:tabLst>
                </a:pPr>
                <a:r>
                  <a:rPr lang="el-GR" dirty="0" smtClean="0"/>
                  <a:t>Οι σχέσεις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d>
                      <m:dPr>
                        <m:ctrlPr>
                          <a:rPr lang="en-US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, </m:t>
                    </m:r>
                    <m:r>
                      <a:rPr lang="en-US" b="0" i="1" smtClean="0">
                        <a:latin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</a:rPr>
                      <m:t>=1,2,…,</m:t>
                    </m:r>
                    <m:r>
                      <a:rPr lang="en-US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ορίζουν </a:t>
                </a:r>
                <a:r>
                  <a:rPr lang="el-GR" i="1" dirty="0" err="1" smtClean="0">
                    <a:solidFill>
                      <a:srgbClr val="FF0000"/>
                    </a:solidFill>
                  </a:rPr>
                  <a:t>υπερ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-επιφάνεια δυαδικού διαχωρισμού</a:t>
                </a:r>
                <a:r>
                  <a:rPr lang="el-GR" dirty="0" smtClean="0"/>
                  <a:t> κλάσεων για το δείγμα μάθησης. Η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γενίκευση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 </a:t>
                </a:r>
                <a:r>
                  <a:rPr lang="el-GR" dirty="0" smtClean="0"/>
                  <a:t>για σημεία με ανακριβή στοιχεία ή νέα δειγματικά σημεία προκύπτει σαν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interpolation</a:t>
                </a:r>
                <a:r>
                  <a:rPr lang="en-US" dirty="0" smtClean="0"/>
                  <a:t> </a:t>
                </a:r>
                <a:r>
                  <a:rPr lang="el-GR" dirty="0" smtClean="0"/>
                  <a:t>επί της </a:t>
                </a:r>
                <a:r>
                  <a:rPr lang="el-GR" dirty="0" err="1" smtClean="0"/>
                  <a:t>υπερ</a:t>
                </a:r>
                <a:r>
                  <a:rPr lang="el-GR" dirty="0" smtClean="0"/>
                  <a:t>-επιφανείας διαχωρισμού </a:t>
                </a:r>
              </a:p>
              <a:p>
                <a:pPr marL="450850" indent="-277813">
                  <a:buFont typeface="+mj-lt"/>
                  <a:buAutoNum type="alphaLcPeriod"/>
                  <a:tabLst>
                    <a:tab pos="173038" algn="l"/>
                  </a:tabLst>
                </a:pPr>
                <a:r>
                  <a:rPr lang="el-GR" dirty="0" smtClean="0"/>
                  <a:t>Το σύστημα έχει πάντα λύση για διακριτά σημεία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l-GR" dirty="0" smtClean="0"/>
                  <a:t> (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Θεώρημα </a:t>
                </a:r>
                <a:r>
                  <a:rPr lang="en-US" i="1" dirty="0" err="1" smtClean="0">
                    <a:solidFill>
                      <a:srgbClr val="FF0000"/>
                    </a:solidFill>
                  </a:rPr>
                  <a:t>Michellis</a:t>
                </a:r>
                <a:r>
                  <a:rPr lang="el-GR" dirty="0" smtClean="0"/>
                  <a:t>)</a:t>
                </a: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6512" y="3887328"/>
                <a:ext cx="9217023" cy="2992229"/>
              </a:xfrm>
              <a:prstGeom prst="rect">
                <a:avLst/>
              </a:prstGeom>
              <a:blipFill rotWithShape="1">
                <a:blip r:embed="rId4"/>
                <a:stretch>
                  <a:fillRect l="-397" t="-4684" b="-224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217700"/>
            <a:ext cx="8229600" cy="922114"/>
          </a:xfrm>
        </p:spPr>
        <p:txBody>
          <a:bodyPr>
            <a:noAutofit/>
          </a:bodyPr>
          <a:lstStyle/>
          <a:p>
            <a:r>
              <a:rPr lang="el-GR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ΣΤΟΧΑΣΤΙΚΕΣ ΔΙΑΔΙΚΑΣΙΕΣ &amp; ΒΕΛΤΙΣΤΟΠΟΙΗΣΗ ΣΤΗ ΜΗΧΑΝΙΚΗ ΜΑΘΗΣΗ</a:t>
            </a:r>
            <a: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Radial-Basis Function (RBF) Networks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788025" y="391282"/>
                <a:ext cx="4355204" cy="36481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Input Layer</a:t>
                </a:r>
                <a:r>
                  <a:rPr lang="en-US" dirty="0" smtClean="0"/>
                  <a:t>: </a:t>
                </a:r>
                <a:r>
                  <a:rPr lang="el-GR" dirty="0" smtClean="0"/>
                  <a:t>Είσοδος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διανυσμάτων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/>
                      </a:rPr>
                      <m:t>𝐱</m:t>
                    </m:r>
                  </m:oMath>
                </a14:m>
                <a:r>
                  <a:rPr lang="el-GR" b="1" dirty="0" smtClean="0"/>
                  <a:t> </a:t>
                </a:r>
                <a:r>
                  <a:rPr lang="el-GR" dirty="0" smtClean="0"/>
                  <a:t>με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χαρακτηριστικά (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features</a:t>
                </a:r>
                <a:r>
                  <a:rPr lang="en-US" dirty="0" smtClean="0"/>
                  <a:t>) </a:t>
                </a:r>
                <a:endParaRPr lang="en-US" b="1" dirty="0" smtClean="0"/>
              </a:p>
              <a:p>
                <a:pPr marL="173038" indent="-173038">
                  <a:buFont typeface="Arial" panose="020B0604020202020204" pitchFamily="34" charset="0"/>
                  <a:buChar char="•"/>
                </a:pPr>
                <a:r>
                  <a:rPr lang="en-US" b="1" dirty="0" smtClean="0"/>
                  <a:t>Hidden Layer</a:t>
                </a:r>
                <a:r>
                  <a:rPr lang="en-US" dirty="0" smtClean="0"/>
                  <a:t>: </a:t>
                </a:r>
                <a:r>
                  <a:rPr lang="el-GR" dirty="0" smtClean="0"/>
                  <a:t>Για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Δείγμα Μάθησης</a:t>
                </a:r>
                <a:r>
                  <a:rPr lang="el-GR" dirty="0" smtClean="0"/>
                  <a:t> με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  <a:ea typeface="Cambria Math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 </m:t>
                        </m:r>
                        <m:r>
                          <a:rPr lang="en-US" i="1">
                            <a:latin typeface="Cambria Math"/>
                          </a:rPr>
                          <m:t>𝑚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dirty="0" smtClean="0"/>
                  <a:t> στοιχεία (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πρότυπα</a:t>
                </a:r>
                <a:r>
                  <a:rPr lang="el-GR" dirty="0" smtClean="0"/>
                  <a:t>), ορίζονται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𝑁</m:t>
                    </m:r>
                    <m:r>
                      <a:rPr lang="en-US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κόμβοι επεξεργασίας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Gaussian</a:t>
                </a:r>
                <a:r>
                  <a:rPr lang="en-US" dirty="0" smtClean="0"/>
                  <a:t> 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Ακτινικές </a:t>
                </a:r>
                <a:r>
                  <a:rPr lang="el-GR" i="1" dirty="0">
                    <a:solidFill>
                      <a:srgbClr val="FF0000"/>
                    </a:solidFill>
                  </a:rPr>
                  <a:t>Σ</a:t>
                </a:r>
                <a:r>
                  <a:rPr lang="el-GR" i="1" dirty="0" smtClean="0">
                    <a:solidFill>
                      <a:srgbClr val="FF0000"/>
                    </a:solidFill>
                  </a:rPr>
                  <a:t>υναρτήσεις Βάσης</a:t>
                </a:r>
                <a:r>
                  <a:rPr lang="el-GR" dirty="0" smtClean="0"/>
                  <a:t> -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RBF</a:t>
                </a:r>
                <a:r>
                  <a:rPr lang="el-GR" dirty="0" smtClean="0"/>
                  <a:t>:</a:t>
                </a:r>
                <a:endParaRPr lang="el-GR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l-GR" b="0" i="1" smtClean="0">
                              <a:latin typeface="Cambria Math"/>
                            </a:rPr>
                            <m:t>𝜑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</m:d>
                      <m:r>
                        <a:rPr lang="en-US" b="0" i="0" smtClean="0">
                          <a:latin typeface="Cambria Math"/>
                        </a:rPr>
                        <m:t>=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r>
                        <a:rPr lang="el-GR" b="0" i="1" smtClean="0">
                          <a:latin typeface="Cambria Math"/>
                        </a:rPr>
                        <m:t>(</m:t>
                      </m:r>
                      <m:r>
                        <a:rPr lang="en-US" b="1" i="0" smtClean="0">
                          <a:latin typeface="Cambria Math"/>
                        </a:rPr>
                        <m:t>𝐱</m:t>
                      </m:r>
                      <m:r>
                        <a:rPr lang="en-US" b="0" i="1" smtClean="0">
                          <a:latin typeface="Cambria Math"/>
                        </a:rPr>
                        <m:t>, 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1" i="0" smtClean="0">
                              <a:latin typeface="Cambria Math"/>
                            </a:rPr>
                            <m:t>𝐱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)=</m:t>
                      </m:r>
                      <m:r>
                        <a:rPr lang="el-GR" b="0" i="1" smtClean="0">
                          <a:latin typeface="Cambria Math"/>
                        </a:rPr>
                        <m:t>𝜑</m:t>
                      </m:r>
                      <m:d>
                        <m:dPr>
                          <m:ctrlPr>
                            <a:rPr lang="el-GR" b="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 i="0" smtClean="0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 i="0" smtClean="0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latin typeface="Cambria Math"/>
                        </a:rPr>
                        <m:t>exp</m:t>
                      </m:r>
                      <m:r>
                        <a:rPr lang="en-US" b="0" i="1" smtClean="0">
                          <a:latin typeface="Cambria Math"/>
                        </a:rPr>
                        <m:t>⁡(−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l-GR" b="0" i="1" smtClean="0">
                                  <a:latin typeface="Cambria Math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l-GR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1">
                                  <a:latin typeface="Cambria Math"/>
                                </a:rPr>
                                <m:t>𝐱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1">
                                      <a:latin typeface="Cambria Math"/>
                                    </a:rPr>
                                    <m:t>𝐱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l-GR" b="0" dirty="0" smtClean="0"/>
              </a:p>
              <a:p>
                <a:pPr marL="173038" indent="-173038"/>
                <a:r>
                  <a:rPr lang="el-GR" dirty="0" smtClean="0"/>
                  <a:t>	(</a:t>
                </a:r>
                <a:r>
                  <a:rPr lang="en-US" dirty="0" smtClean="0"/>
                  <a:t>Gaussian</a:t>
                </a:r>
                <a:r>
                  <a:rPr lang="el-GR" dirty="0" smtClean="0"/>
                  <a:t> 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συνάρτηση της απόστασης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l-GR" b="0" i="1" smtClean="0">
                            <a:latin typeface="Cambria Math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l-GR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b="1">
                                <a:latin typeface="Cambria Math"/>
                              </a:rPr>
                              <m:t>𝐱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b="1">
                                    <a:latin typeface="Cambria Math"/>
                                  </a:rPr>
                                  <m:t>𝐱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l-GR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l-GR" dirty="0" smtClean="0"/>
                  <a:t> του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/>
                      </a:rPr>
                      <m:t>𝐱</m:t>
                    </m:r>
                    <m:r>
                      <a:rPr lang="en-US" b="1" i="1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από τα παραδείγματα μάθησης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/>
                          </a:rPr>
                          <m:t>𝐱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l-GR" dirty="0" smtClean="0"/>
                  <a:t>, συνήθως 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ίσες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/>
                          </a:rPr>
                          <m:t>𝜎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l-GR" b="0" i="1" smtClean="0">
                        <a:latin typeface="Cambria Math"/>
                      </a:rPr>
                      <m:t>𝜎</m:t>
                    </m:r>
                    <m:r>
                      <a:rPr lang="el-GR" b="0" i="1" smtClean="0">
                        <a:latin typeface="Cambria Math"/>
                      </a:rPr>
                      <m:t>)</m:t>
                    </m:r>
                  </m:oMath>
                </a14:m>
                <a:endParaRPr lang="el-GR" dirty="0" smtClean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5" y="391282"/>
                <a:ext cx="4355204" cy="3648178"/>
              </a:xfrm>
              <a:prstGeom prst="rect">
                <a:avLst/>
              </a:prstGeom>
              <a:blipFill rotWithShape="1">
                <a:blip r:embed="rId5"/>
                <a:stretch>
                  <a:fillRect l="-839" t="-835" b="-11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4452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15452</TotalTime>
  <Words>3830</Words>
  <Application>Microsoft Office PowerPoint</Application>
  <PresentationFormat>On-screen Show (4:3)</PresentationFormat>
  <Paragraphs>257</Paragraphs>
  <Slides>15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ΣΤΟΧΑΣΤΙΚΕΣ ΔΙΑΔΙΚΑΣΙΕΣ &amp; ΒΕΛΤΙΣΤΟΠΟΙΗΣΗ ΣΤΗ ΜΗΧΑΝΙΚΗ ΜΑΘΗΣΗ Γενικό Μοντέλο Επιβλεπόμενης Μάθησης - Supervised Learning (επανάληψη)</vt:lpstr>
      <vt:lpstr>ΣΤΟΧΑΣΤΙΚΕΣ ΔΙΑΔΙΚΑΣΙΕΣ &amp; ΒΕΛΤΙΣΤΟΠΟΙΗΣΗ ΣΤΗ ΜΗΧΑΝΙΚΗ ΜΑΘΗΣΗ Rosenblatt’s Perceptron (επανάληψη)</vt:lpstr>
      <vt:lpstr>ΣΤΟΧΑΣΤΙΚΕΣ ΔΙΑΔΙΚΑΣΙΕΣ &amp; ΒΕΛΤΙΣΤΟΠΟΙΗΣΗ ΣΤΗ ΜΗΧΑΝΙΚΗ ΜΑΘΗΣΗ Αναγνώριση Προτύπων  - Pattern Recognition (S. Haykin: Introduction, Section 9)</vt:lpstr>
      <vt:lpstr>ΣΤΟΧΑΣΤΙΚΕΣ ΔΙΑΔΙΚΑΣΙΕΣ &amp; ΒΕΛΤΙΣΤΟΠΟΙΗΣΗ ΣΤΗ ΜΗΧΑΝΙΚΗ ΜΑΘΗΣΗ Διαχωρισιμότητα Προτύπων (Separability of Patterns)</vt:lpstr>
      <vt:lpstr>ΣΤΟΧΑΣΤΙΚΕΣ ΔΙΑΔΙΚΑΣΙΕΣ &amp; ΒΕΛΤΙΣΤΟΠΟΙΗΣΗ ΣΤΗ ΜΗΧΑΝΙΚΗ ΜΑΘΗΣΗ Διαχωρισιμότητα Προτύπων  – Το πρόβλημα XOR</vt:lpstr>
      <vt:lpstr>ΣΤΟΧΑΣΤΙΚΕΣ ΔΙΑΔΙΚΑΣΙΕΣ &amp; ΒΕΛΤΙΣΤΟΠΟΙΗΣΗ ΣΤΗ ΜΗΧΑΝΙΚΗ ΜΑΘΗΣΗ Ορισμοί Radial-Basis Function (RBF), Kernels, Hybrid Learning</vt:lpstr>
      <vt:lpstr>ΣΤΟΧΑΣΤΙΚΕΣ ΔΙΑΔΙΚΑΣΙΕΣ &amp; ΒΕΛΤΙΣΤΟΠΟΙΗΣΗ ΣΤΗ ΜΗΧΑΝΙΚΗ ΜΑΘΗΣΗ Δυαδική Ταξινόμηση - Kernel Perceptron https://en.wikipedia.org/wiki/Kernel_perceptron</vt:lpstr>
      <vt:lpstr>ΣΤΟΧΑΣΤΙΚΕΣ ΔΙΑΔΙΚΑΣΙΕΣ &amp; ΒΕΛΤΙΣΤΟΠΟΙΗΣΗ ΣΤΗ ΜΗΧΑΝΙΚΗ ΜΑΘΗΣΗ Radial-Basis Function (RBF) Networks</vt:lpstr>
      <vt:lpstr>ΣΤΟΧΑΣΤΙΚΕΣ ΔΙΑΔΙΚΑΣΙΕΣ &amp; ΒΕΛΤΙΣΤΟΠΟΙΗΣΗ ΣΤΗ ΜΗΧΑΝΙΚΗ ΜΑΘΗΣΗ Radial-Basis Function (RBF) Network για XOR  </vt:lpstr>
      <vt:lpstr>ΣΤΟΧΑΣΤΙΚΕΣ ΔΙΑΔΙΚΑΣΙΕΣ &amp; ΒΕΛΤΙΣΤΟΠΟΙΗΣΗ ΣΤΗ ΜΗΧΑΝΙΚΗ ΜΑΘΗΣΗ Radial-Basis Function (RBF) Networks – Πρακτική Υλοποίηση</vt:lpstr>
      <vt:lpstr>ΣΤΟΧΑΣΤΙΚΕΣ ΔΙΑΔΙΚΑΣΙΕΣ &amp; ΒΕΛΤΙΣΤΟΠΟΙΗΣΗ ΣΤΗ ΜΗΧΑΝΙΚΗ ΜΑΘΗΣΗ Multi-layer Perceptron (MLP) vs. RBF</vt:lpstr>
      <vt:lpstr>ΣΤΟΧΑΣΤΙΚΕΣ ΔΙΑΔΙΚΑΣΙΕΣ &amp; ΒΕΛΤΙΣΤΟΠΟΙΗΣΗ ΣΤΗ ΜΗΧΑΝΙΚΗ ΜΑΘΗΣΗ Support Vector Machines (SVM) – Γραμμικά Διαχωριζόμενες Περιοχές Ταξινόμησης (1/2)</vt:lpstr>
      <vt:lpstr>ΣΤΟΧΑΣΤΙΚΕΣ ΔΙΑΔΙΚΑΣΙΕΣ &amp; ΒΕΛΤΙΣΤΟΠΟΙΗΣΗ ΣΤΗ ΜΗΧΑΝΙΚΗ ΜΑΘΗΣΗ Support Vector Machines (SVM) – Γραμμικά Διαχωριζόμενες Περιοχές Ταξινόμησης (2/2)</vt:lpstr>
      <vt:lpstr>ΣΤΟΧΑΣΤΙΚΕΣ ΔΙΑΔΙΚΑΣΙΕΣ &amp; ΒΕΛΤΙΣΤΟΠΟΙΗΣΗ ΣΤΗ ΜΗΧΑΝΙΚΗ ΜΑΘΗΣΗ Support Vector Machines (SVM) – Μη Γραμμικά Διαχωριζόμενες Περιοχές Ταξινόμησης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ΣΤΟΧΑΣΤΙΚΕΣ ΔΙΕΡΓΑΣΙΕΣ &amp; ΒΕΛΤΙΣΤΟΠΟΙΗΣΗ Νέα Κτίρια ΣΗΜΜΥ  Επισκόπηση Νευρωνικών Δικτύων</dc:title>
  <dc:creator>maglaris</dc:creator>
  <cp:lastModifiedBy>maglaris</cp:lastModifiedBy>
  <cp:revision>1166</cp:revision>
  <cp:lastPrinted>2020-05-02T10:26:17Z</cp:lastPrinted>
  <dcterms:created xsi:type="dcterms:W3CDTF">2019-02-21T13:18:19Z</dcterms:created>
  <dcterms:modified xsi:type="dcterms:W3CDTF">2021-05-27T07:58:35Z</dcterms:modified>
</cp:coreProperties>
</file>