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9"/>
  </p:notesMasterIdLst>
  <p:sldIdLst>
    <p:sldId id="412" r:id="rId2"/>
    <p:sldId id="414" r:id="rId3"/>
    <p:sldId id="413" r:id="rId4"/>
    <p:sldId id="415" r:id="rId5"/>
    <p:sldId id="416" r:id="rId6"/>
    <p:sldId id="417" r:id="rId7"/>
    <p:sldId id="418" r:id="rId8"/>
  </p:sldIdLst>
  <p:sldSz cx="9144000" cy="6858000" type="screen4x3"/>
  <p:notesSz cx="6791325" cy="9923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CA62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D6BED39-8B73-4C92-82FE-7FA606F8B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F4B1-1FA8-482B-B8A2-381F8CBD36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85AA-B61B-40C3-8ED8-533F9B1351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E681-C6BE-4A64-ABF0-2D41418758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4832-F2F8-4602-ADEB-C3DCBFEC6E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5D74-4D5A-4044-88D6-24756C7D20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ED86-F517-4E1A-9584-0E541D04E8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1312-A058-447F-979D-3086C965AA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254E-9FBD-4CFF-A1B7-EFC5CC3F07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BE80-DE8E-4463-88C4-853822811C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BC74-5AF6-4E22-ABE4-99E6895DC3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7B886-3ED8-46E9-9910-EC211D60FF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F44A379-C056-4E11-A5C1-41935ADA53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mode.ntua.gr/" TargetMode="External"/><Relationship Id="rId2" Type="http://schemas.openxmlformats.org/officeDocument/2006/relationships/hyperlink" Target="mailto:maglaris@netmode.ntua.g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nms.org/index.php/Main_Page" TargetMode="External"/><Relationship Id="rId2" Type="http://schemas.openxmlformats.org/officeDocument/2006/relationships/hyperlink" Target="http://www.nagio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doop.apache.org/" TargetMode="External"/><Relationship Id="rId5" Type="http://schemas.openxmlformats.org/officeDocument/2006/relationships/hyperlink" Target="http://ganglia.info/" TargetMode="External"/><Relationship Id="rId4" Type="http://schemas.openxmlformats.org/officeDocument/2006/relationships/hyperlink" Target="http://www.linux-ha.org/doc/users-guide/users-guide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610600" cy="25020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ΔΙΑΧΕΙΡΙΣΗ ΔΙΚΤΥΩΝ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Ολοκληρωμένες </a:t>
            </a:r>
            <a:r>
              <a:rPr lang="el-GR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Πλατφόρμες Διαχείρισης Κατανεμημένων Εφαρμογών στο </a:t>
            </a:r>
            <a:r>
              <a:rPr lang="el-GR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Internet</a:t>
            </a:r>
            <a:br>
              <a:rPr lang="el-GR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Ενοποιημένη Πλατφόρμα Διαχείρισης</a:t>
            </a:r>
            <a:b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Ολοκληρωμένα Εργαλεία Διαχείρισης</a:t>
            </a:r>
            <a:b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Κατανεμημένων Υπηρεσιών -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Nagios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b="1" dirty="0" smtClean="0"/>
              <a:t>Β. </a:t>
            </a:r>
            <a:r>
              <a:rPr lang="el-GR" sz="2800" b="1" dirty="0" err="1" smtClean="0"/>
              <a:t>Μάγκλαρης</a:t>
            </a:r>
            <a:endParaRPr lang="el-GR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hlinkClick r:id="rId2"/>
              </a:rPr>
              <a:t>maglaris@netmode.ntua.gr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www.netmode.ntua.gr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5/12/2016 (</a:t>
            </a:r>
            <a:r>
              <a:rPr lang="el-GR" sz="2800" b="1" smtClean="0"/>
              <a:t>1</a:t>
            </a:r>
            <a:r>
              <a:rPr lang="en-US" sz="2800" b="1" smtClean="0"/>
              <a:t>/2)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l-G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66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ΣΥΝΟΨΗ ΕΡΓΑΛΕΙΩΝ ΔΙΑΧΕΙΡΙΣΗΣ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Diagnostics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ICMP: ping, </a:t>
            </a:r>
            <a:r>
              <a:rPr lang="en-US" sz="1800" dirty="0" err="1" smtClean="0">
                <a:latin typeface="Arial" charset="0"/>
              </a:rPr>
              <a:t>traceroute</a:t>
            </a:r>
            <a:endParaRPr lang="en-US" sz="18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tcpdump</a:t>
            </a:r>
            <a:r>
              <a:rPr lang="en-US" sz="1800" dirty="0" smtClean="0">
                <a:latin typeface="Arial" charset="0"/>
              </a:rPr>
              <a:t>, Wireshark (Ethereal)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net-</a:t>
            </a:r>
            <a:r>
              <a:rPr lang="en-US" sz="2200" dirty="0" err="1" smtClean="0">
                <a:latin typeface="Arial" charset="0"/>
              </a:rPr>
              <a:t>snmp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(</a:t>
            </a:r>
            <a:r>
              <a:rPr lang="en-US" sz="2200" dirty="0" smtClean="0">
                <a:latin typeface="Arial" charset="0"/>
              </a:rPr>
              <a:t>NMS – Agent/MIB, SMI, BER </a:t>
            </a:r>
            <a:r>
              <a:rPr lang="el-GR" sz="2200" dirty="0" smtClean="0">
                <a:latin typeface="Arial" charset="0"/>
              </a:rPr>
              <a:t>για </a:t>
            </a:r>
            <a:r>
              <a:rPr lang="en-US" sz="2200" dirty="0" smtClean="0">
                <a:latin typeface="Arial" charset="0"/>
              </a:rPr>
              <a:t>UDP PDUs)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snmp</a:t>
            </a:r>
            <a:r>
              <a:rPr lang="en-US" sz="1800" dirty="0" smtClean="0">
                <a:latin typeface="Arial" charset="0"/>
              </a:rPr>
              <a:t>-get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snmp</a:t>
            </a:r>
            <a:r>
              <a:rPr lang="en-US" sz="1800" dirty="0" smtClean="0">
                <a:latin typeface="Arial" charset="0"/>
              </a:rPr>
              <a:t>-walk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snmp</a:t>
            </a:r>
            <a:r>
              <a:rPr lang="en-US" sz="1800" dirty="0" smtClean="0">
                <a:latin typeface="Arial" charset="0"/>
              </a:rPr>
              <a:t>-trap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snmp</a:t>
            </a:r>
            <a:r>
              <a:rPr lang="en-US" sz="1800" dirty="0" smtClean="0">
                <a:latin typeface="Arial" charset="0"/>
              </a:rPr>
              <a:t>-set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NETCONF (NMS – YANG Core Modules, YANG, XML </a:t>
            </a:r>
            <a:r>
              <a:rPr lang="el-GR" sz="2200" dirty="0" smtClean="0">
                <a:latin typeface="Arial" charset="0"/>
              </a:rPr>
              <a:t>με </a:t>
            </a:r>
            <a:r>
              <a:rPr lang="en-US" sz="2200" dirty="0" smtClean="0">
                <a:latin typeface="Arial" charset="0"/>
              </a:rPr>
              <a:t>SSH </a:t>
            </a:r>
            <a:r>
              <a:rPr lang="el-GR" sz="2200" dirty="0" smtClean="0">
                <a:latin typeface="Arial" charset="0"/>
              </a:rPr>
              <a:t>ή </a:t>
            </a:r>
            <a:r>
              <a:rPr lang="en-US" sz="2200" dirty="0" smtClean="0">
                <a:latin typeface="Arial" charset="0"/>
              </a:rPr>
              <a:t>TLS/SOAP/https)</a:t>
            </a:r>
          </a:p>
          <a:p>
            <a:pPr lvl="1" eaLnBrk="1" hangingPunct="1">
              <a:lnSpc>
                <a:spcPct val="80000"/>
              </a:lnSpc>
            </a:pPr>
            <a:endParaRPr lang="en-US" sz="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Arial" charset="0"/>
              </a:rPr>
              <a:t>Monitoring </a:t>
            </a:r>
            <a:r>
              <a:rPr lang="en-US" sz="2200" dirty="0" smtClean="0">
                <a:latin typeface="Arial" charset="0"/>
              </a:rPr>
              <a:t>protocols &amp; tools (per-flow statistics, sampling)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Netflow</a:t>
            </a:r>
            <a:endParaRPr lang="en-US" sz="18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sFlow</a:t>
            </a:r>
            <a:endParaRPr lang="en-US" sz="18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Visualization tools (e.g. open source NTOP)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MRTG (</a:t>
            </a:r>
            <a:r>
              <a:rPr lang="en-US" sz="1800" dirty="0" err="1" smtClean="0">
                <a:latin typeface="Arial" charset="0"/>
              </a:rPr>
              <a:t>RRDtool</a:t>
            </a:r>
            <a:r>
              <a:rPr lang="en-US" sz="1800" dirty="0" smtClean="0">
                <a:latin typeface="Arial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l-GR" sz="9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Arial" charset="0"/>
              </a:rPr>
              <a:t>Transmission (DWDM, SDH tools): CMIP, TMN,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Proprietary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Arial" charset="0"/>
              </a:rPr>
              <a:t>TL1, Q3, </a:t>
            </a:r>
            <a:r>
              <a:rPr lang="en-US" sz="1800" dirty="0" err="1" smtClean="0">
                <a:latin typeface="Arial" charset="0"/>
              </a:rPr>
              <a:t>Corba</a:t>
            </a:r>
            <a:endParaRPr lang="en-US" sz="18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l-GR" sz="1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66763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ΕΝΟΠΟΙΗΜΕΝΗ </a:t>
            </a:r>
            <a:r>
              <a:rPr 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ΠΛΑΤΦΟΡΜΑ ΔΙΑΧΕΙΡΙΣΗΣ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7286625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6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ΟΛΟΚΛΗΡΩΜΕΝΑ ΕΡΓΑΛΕΙΑ ΔΙΑΧΕΙΡΙΣΗΣ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Arial" charset="0"/>
              </a:rPr>
              <a:t>Αυτοματοποιούν διαδικασίες</a:t>
            </a:r>
          </a:p>
          <a:p>
            <a:pPr eaLnBrk="1" hangingPunct="1">
              <a:lnSpc>
                <a:spcPct val="90000"/>
              </a:lnSpc>
            </a:pPr>
            <a:endParaRPr lang="el-GR" sz="1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latin typeface="Arial" charset="0"/>
              </a:rPr>
              <a:t>Ομαδοποιούν λειτουργίες</a:t>
            </a:r>
          </a:p>
          <a:p>
            <a:pPr eaLnBrk="1" hangingPunct="1">
              <a:lnSpc>
                <a:spcPct val="90000"/>
              </a:lnSpc>
            </a:pPr>
            <a:endParaRPr lang="el-GR" sz="1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Open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Nagios</a:t>
            </a:r>
            <a:r>
              <a:rPr lang="en-US" sz="2000" dirty="0" smtClean="0">
                <a:latin typeface="Arial" charset="0"/>
              </a:rPr>
              <a:t> – Service Monitoring </a:t>
            </a:r>
            <a:r>
              <a:rPr lang="en-US" sz="2000" dirty="0" smtClean="0">
                <a:latin typeface="Arial" charset="0"/>
                <a:hlinkClick r:id="rId2"/>
              </a:rPr>
              <a:t>http://www.nagios.org/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OpenNMS</a:t>
            </a:r>
            <a:r>
              <a:rPr lang="en-US" sz="2000" dirty="0" smtClean="0">
                <a:latin typeface="Arial" charset="0"/>
              </a:rPr>
              <a:t> – Network Monitoring </a:t>
            </a:r>
            <a:r>
              <a:rPr lang="en-US" sz="2000" dirty="0" smtClean="0">
                <a:latin typeface="Arial" charset="0"/>
                <a:hlinkClick r:id="rId3"/>
              </a:rPr>
              <a:t>http://www.opennms.org/index.php/Main_Page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Cluster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Linux Heartbeat </a:t>
            </a:r>
            <a:r>
              <a:rPr lang="en-US" sz="1800" dirty="0">
                <a:latin typeface="Arial" charset="0"/>
                <a:hlinkClick r:id="rId4"/>
              </a:rPr>
              <a:t>http://</a:t>
            </a:r>
            <a:r>
              <a:rPr lang="en-US" sz="1800" dirty="0" smtClean="0">
                <a:latin typeface="Arial" charset="0"/>
                <a:hlinkClick r:id="rId4"/>
              </a:rPr>
              <a:t>www.linux-ha.org/doc/users-guide/users-guide.html</a:t>
            </a:r>
            <a:r>
              <a:rPr lang="en-US" sz="1800" dirty="0" smtClean="0">
                <a:latin typeface="Arial" charset="0"/>
              </a:rPr>
              <a:t>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Ganglia </a:t>
            </a:r>
            <a:r>
              <a:rPr lang="en-US" sz="1800" dirty="0">
                <a:latin typeface="Arial" charset="0"/>
                <a:hlinkClick r:id="rId5"/>
              </a:rPr>
              <a:t>http://ganglia.info/</a:t>
            </a:r>
            <a:r>
              <a:rPr lang="en-US" sz="1800" dirty="0">
                <a:latin typeface="Arial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Big Data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>
                <a:latin typeface="Arial" charset="0"/>
              </a:rPr>
              <a:t>Hadoop Clusters </a:t>
            </a:r>
            <a:r>
              <a:rPr lang="en-US" sz="1800" dirty="0">
                <a:latin typeface="Arial" charset="0"/>
                <a:hlinkClick r:id="rId6"/>
              </a:rPr>
              <a:t>http://hadoop.apache.org</a:t>
            </a:r>
            <a:r>
              <a:rPr lang="en-US" sz="1800" dirty="0" smtClean="0">
                <a:latin typeface="Arial" charset="0"/>
                <a:hlinkClick r:id="rId6"/>
              </a:rPr>
              <a:t>/</a:t>
            </a:r>
            <a:r>
              <a:rPr lang="en-US" sz="1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l-GR" sz="1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Commercial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HP </a:t>
            </a:r>
            <a:r>
              <a:rPr lang="en-US" sz="2000" dirty="0" err="1" smtClean="0">
                <a:latin typeface="Arial" charset="0"/>
              </a:rPr>
              <a:t>Openview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IBM Tivoli</a:t>
            </a:r>
            <a:endParaRPr lang="el-GR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Arial" charset="0"/>
              </a:rPr>
              <a:t>CiscoWorks</a:t>
            </a:r>
            <a:r>
              <a:rPr lang="en-US" sz="2000" dirty="0" smtClean="0">
                <a:latin typeface="Arial" charset="0"/>
              </a:rPr>
              <a:t>….</a:t>
            </a:r>
            <a:endParaRPr lang="el-GR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ΕΡΓΑΛΕΙΑ ΔΙΑΧΕΙΡΙΣΗΣ ΔΙΚΤΥΩΝ ΤΗΛΕΜΑΤΙΚΗΣ</a:t>
            </a:r>
            <a:endParaRPr lang="el-GR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1570038"/>
            <a:ext cx="67818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2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NAGIOS PLUGINS</a:t>
            </a:r>
            <a:endParaRPr lang="el-GR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189" name="Group 21"/>
          <p:cNvGraphicFramePr>
            <a:graphicFrameLocks noGrp="1"/>
          </p:cNvGraphicFramePr>
          <p:nvPr>
            <p:ph idx="1"/>
          </p:nvPr>
        </p:nvGraphicFramePr>
        <p:xfrm>
          <a:off x="500063" y="1858963"/>
          <a:ext cx="8286750" cy="1920240"/>
        </p:xfrm>
        <a:graphic>
          <a:graphicData uri="http://schemas.openxmlformats.org/drawingml/2006/table">
            <a:tbl>
              <a:tblPr/>
              <a:tblGrid>
                <a:gridCol w="2762250"/>
                <a:gridCol w="2762250"/>
                <a:gridCol w="276225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Plugin Return Code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 State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 State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WARNING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or DOWN/UNREACHABLE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DOWN/UNREACHABLE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DOWN/UNREACHABLE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7" name="Rectangle 4"/>
          <p:cNvSpPr>
            <a:spLocks noChangeArrowheads="1"/>
          </p:cNvSpPr>
          <p:nvPr/>
        </p:nvSpPr>
        <p:spPr bwMode="auto">
          <a:xfrm>
            <a:off x="428625" y="4214813"/>
            <a:ext cx="8001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RETURN CODE | TEXT OUTPUT |</a:t>
            </a:r>
          </a:p>
          <a:p>
            <a:r>
              <a:rPr lang="en-US"/>
              <a:t>OPTIONAL PERFDATA | LONG TEXT LINE … | PERFDATA …</a:t>
            </a:r>
          </a:p>
          <a:p>
            <a:endParaRPr lang="en-US"/>
          </a:p>
          <a:p>
            <a:r>
              <a:rPr lang="en-US"/>
              <a:t>0 | PING OK - Packet loss = 0%, RTA = 0.15 ms</a:t>
            </a:r>
          </a:p>
          <a:p>
            <a:r>
              <a:rPr lang="en-US"/>
              <a:t>0 | DISK OK - free space: / 3326 MB (56%); |  /=2643MB;5948;5958;0;5968</a:t>
            </a:r>
          </a:p>
        </p:txBody>
      </p:sp>
    </p:spTree>
    <p:extLst>
      <p:ext uri="{BB962C8B-B14F-4D97-AF65-F5344CB8AC3E}">
        <p14:creationId xmlns:p14="http://schemas.microsoft.com/office/powerpoint/2010/main" val="821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ΠΑΡΑΔΕΙΓΜΑΤΑ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NAGIOS PLUGINS</a:t>
            </a:r>
            <a:endParaRPr lang="el-GR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2938" y="1500188"/>
            <a:ext cx="3786187" cy="3786187"/>
          </a:xfrm>
        </p:spPr>
        <p:txBody>
          <a:bodyPr/>
          <a:lstStyle/>
          <a:p>
            <a:r>
              <a:rPr lang="en-US" sz="2800" smtClean="0">
                <a:latin typeface="Arial" charset="0"/>
              </a:rPr>
              <a:t>check_http</a:t>
            </a:r>
          </a:p>
          <a:p>
            <a:r>
              <a:rPr lang="en-US" sz="2800" smtClean="0">
                <a:latin typeface="Arial" charset="0"/>
              </a:rPr>
              <a:t>check_snmp</a:t>
            </a:r>
          </a:p>
          <a:p>
            <a:r>
              <a:rPr lang="en-US" sz="2800" smtClean="0">
                <a:latin typeface="Arial" charset="0"/>
              </a:rPr>
              <a:t>check_icmp</a:t>
            </a:r>
          </a:p>
          <a:p>
            <a:r>
              <a:rPr lang="en-US" sz="2800" smtClean="0">
                <a:latin typeface="Arial" charset="0"/>
              </a:rPr>
              <a:t>check_ntp</a:t>
            </a:r>
          </a:p>
          <a:p>
            <a:r>
              <a:rPr lang="en-US" sz="2800" smtClean="0">
                <a:latin typeface="Arial" charset="0"/>
              </a:rPr>
              <a:t>check_ifoperstatus</a:t>
            </a:r>
          </a:p>
          <a:p>
            <a:r>
              <a:rPr lang="en-US" sz="2800" smtClean="0">
                <a:latin typeface="Arial" charset="0"/>
              </a:rPr>
              <a:t>check_mrtg</a:t>
            </a:r>
          </a:p>
        </p:txBody>
      </p:sp>
      <p:sp>
        <p:nvSpPr>
          <p:cNvPr id="8196" name="Content Placeholder 2"/>
          <p:cNvSpPr txBox="1">
            <a:spLocks/>
          </p:cNvSpPr>
          <p:nvPr/>
        </p:nvSpPr>
        <p:spPr bwMode="auto">
          <a:xfrm>
            <a:off x="5072063" y="1643063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check_ssh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check_ifstatus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 check_ntp_time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check_imap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check_ups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check_ftp</a:t>
            </a:r>
          </a:p>
        </p:txBody>
      </p:sp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971550" y="5373688"/>
            <a:ext cx="78501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/>
              <a:t>check_ping -H &lt;host&gt; -w &lt;wrta&gt;,&lt;wpl&gt;% -c &lt;crta&gt;,&lt;cpl&gt;%</a:t>
            </a:r>
          </a:p>
        </p:txBody>
      </p:sp>
    </p:spTree>
    <p:extLst>
      <p:ext uri="{BB962C8B-B14F-4D97-AF65-F5344CB8AC3E}">
        <p14:creationId xmlns:p14="http://schemas.microsoft.com/office/powerpoint/2010/main" val="32499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</TotalTime>
  <Words>265</Words>
  <Application>Microsoft Office PowerPoint</Application>
  <PresentationFormat>On-screen Show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ΔΙΑΧΕΙΡΙΣΗ ΔΙΚΤΥΩΝ Ολοκληρωμένες Πλατφόρμες Διαχείρισης Κατανεμημένων Εφαρμογών στο Internet Ενοποιημένη Πλατφόρμα Διαχείρισης Ολοκληρωμένα Εργαλεία Διαχείρισης Διαχείριση Κατανεμημένων Υπηρεσιών - Nagios </vt:lpstr>
      <vt:lpstr>ΣΥΝΟΨΗ ΕΡΓΑΛΕΙΩΝ ΔΙΑΧΕΙΡΙΣΗΣ</vt:lpstr>
      <vt:lpstr>ΕΝΟΠΟΙΗΜΕΝΗ ΠΛΑΤΦΟΡΜΑ ΔΙΑΧΕΙΡΙΣΗΣ</vt:lpstr>
      <vt:lpstr>ΟΛΟΚΛΗΡΩΜΕΝΑ ΕΡΓΑΛΕΙΑ ΔΙΑΧΕΙΡΙΣΗΣ</vt:lpstr>
      <vt:lpstr>ΕΡΓΑΛΕΙΑ ΔΙΑΧΕΙΡΙΣΗΣ ΔΙΚΤΥΩΝ ΤΗΛΕΜΑΤΙΚΗΣ</vt:lpstr>
      <vt:lpstr>NAGIOS PLUGINS</vt:lpstr>
      <vt:lpstr>ΠΑΡΑΔΕΙΓΜΑΤΑ NAGIOS PLUGINS</vt:lpstr>
    </vt:vector>
  </TitlesOfParts>
  <Company>NTUA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στα δίκτυα τεχνολογίας Internet</dc:title>
  <dc:creator>Panagiotis Astithas</dc:creator>
  <cp:lastModifiedBy>maglaris</cp:lastModifiedBy>
  <cp:revision>238</cp:revision>
  <cp:lastPrinted>1999-06-22T09:46:39Z</cp:lastPrinted>
  <dcterms:created xsi:type="dcterms:W3CDTF">1999-06-20T17:12:43Z</dcterms:created>
  <dcterms:modified xsi:type="dcterms:W3CDTF">2016-12-05T14:55:17Z</dcterms:modified>
</cp:coreProperties>
</file>