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20"/>
  </p:notesMasterIdLst>
  <p:sldIdLst>
    <p:sldId id="470" r:id="rId2"/>
    <p:sldId id="422" r:id="rId3"/>
    <p:sldId id="467" r:id="rId4"/>
    <p:sldId id="468" r:id="rId5"/>
    <p:sldId id="423" r:id="rId6"/>
    <p:sldId id="469" r:id="rId7"/>
    <p:sldId id="424" r:id="rId8"/>
    <p:sldId id="425" r:id="rId9"/>
    <p:sldId id="427" r:id="rId10"/>
    <p:sldId id="428" r:id="rId11"/>
    <p:sldId id="429" r:id="rId12"/>
    <p:sldId id="441" r:id="rId13"/>
    <p:sldId id="442" r:id="rId14"/>
    <p:sldId id="430" r:id="rId15"/>
    <p:sldId id="431" r:id="rId16"/>
    <p:sldId id="433" r:id="rId17"/>
    <p:sldId id="446" r:id="rId18"/>
    <p:sldId id="432" r:id="rId19"/>
  </p:sldIdLst>
  <p:sldSz cx="9144000" cy="6858000" type="screen4x3"/>
  <p:notesSz cx="6791325" cy="99234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21" d="100"/>
          <a:sy n="121" d="100"/>
        </p:scale>
        <p:origin x="-124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3288"/>
            <a:ext cx="49815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657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2657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D6BED39-8B73-4C92-82FE-7FA606F8B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8412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4F4B1-1FA8-482B-B8A2-381F8CBD368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B85AA-B61B-40C3-8ED8-533F9B13516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9E681-C6BE-4A64-ABF0-2D414187580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9698D-2FBD-41C3-A7F8-4F77A0DF67A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3284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E4832-F2F8-4602-ADEB-C3DCBFEC6E0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95D74-4D5A-4044-88D6-24756C7D20C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8ED86-F517-4E1A-9584-0E541D04E87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E1312-A058-447F-979D-3086C965AAA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C254E-9FBD-4CFF-A1B7-EFC5CC3F07E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9BE80-DE8E-4463-88C4-853822811CA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0BC74-5AF6-4E22-ABE4-99E6895DC39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7B886-3ED8-46E9-9910-EC211D60FF8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F44A379-C056-4E11-A5C1-41935ADA53F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tmode.ntua.gr/" TargetMode="External"/><Relationship Id="rId2" Type="http://schemas.openxmlformats.org/officeDocument/2006/relationships/hyperlink" Target="mailto:maglaris@netmode.ntua.g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sip:username:password@host:5860" TargetMode="External"/><Relationship Id="rId2" Type="http://schemas.openxmlformats.org/officeDocument/2006/relationships/hyperlink" Target="http://en.wikipedia.org/wiki/Uniform_resource_identifie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sips:username:password@host:5061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1143000"/>
            <a:ext cx="8991600" cy="250202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l-G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ΔΙΑΧΕΙΡΙΣΗ ΔΙΚΤΥΩΝ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l-GR" sz="3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Ευφυή Δίκτυα (Ι</a:t>
            </a:r>
            <a:r>
              <a:rPr lang="en-US" sz="3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l-GR" sz="3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br>
              <a:rPr lang="el-GR" sz="3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ΜΕΤΑΔΟΣΗ </a:t>
            </a:r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ΕΛΕΓΧΟΣ ΟΠΤΙΚΗΣ ΙΕΡΑΡΧΙΑΣ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SDH</a:t>
            </a:r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ΣΗΜΑΤΟΔΟΣΙΑ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ISDN, SS7</a:t>
            </a:r>
            <a:b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ΕΥΦΥΗ </a:t>
            </a:r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ΤΗΛΕΠΙΚΟΙΝΩΝΙΑΚΑ ΔΙΚΤΥΑ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(IN)</a:t>
            </a:r>
            <a:b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ΣΥΓΚΛΗΣΗ </a:t>
            </a:r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ΤΗΛΕΠΙΚΟΙΝΩΝΙΩΝ,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IMS</a:t>
            </a:r>
            <a:b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l-GR" sz="27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2209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800" b="1" dirty="0" smtClean="0"/>
              <a:t>Β. </a:t>
            </a:r>
            <a:r>
              <a:rPr lang="el-GR" sz="2800" b="1" dirty="0" err="1" smtClean="0"/>
              <a:t>Μάγκλαρης</a:t>
            </a:r>
            <a:endParaRPr lang="el-GR" sz="28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rgbClr val="0070C0"/>
                </a:solidFill>
                <a:hlinkClick r:id="rId2"/>
              </a:rPr>
              <a:t>maglaris@netmode.ntua.gr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rgbClr val="0070C0"/>
                </a:solidFill>
                <a:hlinkClick r:id="rId3"/>
              </a:rPr>
              <a:t>www.netmode.ntua.gr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en-US" sz="24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28/11/2016</a:t>
            </a: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endParaRPr lang="el-GR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93758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958850"/>
          </a:xfrm>
        </p:spPr>
        <p:txBody>
          <a:bodyPr/>
          <a:lstStyle/>
          <a:p>
            <a:pPr eaLnBrk="1" hangingPunct="1">
              <a:defRPr/>
            </a:pPr>
            <a:r>
              <a:rPr lang="el-G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ΕΞΕΛΙΞΗ ΤΗΛΕΦΩΝΙΑΣ:</a:t>
            </a:r>
            <a:br>
              <a:rPr lang="el-G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l-GR" sz="2000" b="1" dirty="0" smtClean="0">
                <a:solidFill>
                  <a:srgbClr val="FF0000"/>
                </a:solidFill>
              </a:rPr>
              <a:t>Από </a:t>
            </a:r>
            <a:r>
              <a:rPr lang="el-GR" sz="2000" b="1" dirty="0">
                <a:solidFill>
                  <a:srgbClr val="FF0000"/>
                </a:solidFill>
              </a:rPr>
              <a:t>Μ</a:t>
            </a:r>
            <a:r>
              <a:rPr lang="el-GR" sz="2000" b="1" dirty="0" smtClean="0">
                <a:solidFill>
                  <a:srgbClr val="FF0000"/>
                </a:solidFill>
              </a:rPr>
              <a:t>ονολιθικό </a:t>
            </a:r>
            <a:r>
              <a:rPr lang="el-GR" sz="2000" b="1" dirty="0">
                <a:solidFill>
                  <a:srgbClr val="FF0000"/>
                </a:solidFill>
              </a:rPr>
              <a:t>Μ</a:t>
            </a:r>
            <a:r>
              <a:rPr lang="el-GR" sz="2000" b="1" dirty="0" smtClean="0">
                <a:solidFill>
                  <a:srgbClr val="FF0000"/>
                </a:solidFill>
              </a:rPr>
              <a:t>ονοπώλιο σε Απελευθερωμένη Αγορά Εναλλακτικών Ευφυών Λύσεων</a:t>
            </a:r>
            <a:endParaRPr lang="el-GR" sz="1800" b="1" dirty="0" smtClean="0">
              <a:solidFill>
                <a:srgbClr val="FF00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19200"/>
            <a:ext cx="8229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/>
              <a:t>	</a:t>
            </a:r>
            <a:r>
              <a:rPr lang="en-US" sz="1800" b="1" dirty="0" smtClean="0">
                <a:solidFill>
                  <a:srgbClr val="FF0000"/>
                </a:solidFill>
              </a:rPr>
              <a:t>POTS</a:t>
            </a:r>
            <a:r>
              <a:rPr lang="en-US" sz="1800" dirty="0" smtClean="0"/>
              <a:t> (Plain Old Telephone Service), </a:t>
            </a:r>
            <a:r>
              <a:rPr lang="en-US" sz="1800" b="1" dirty="0" smtClean="0">
                <a:solidFill>
                  <a:srgbClr val="FF0000"/>
                </a:solidFill>
              </a:rPr>
              <a:t>PSTN</a:t>
            </a:r>
            <a:r>
              <a:rPr lang="en-US" sz="1800" dirty="0" smtClean="0"/>
              <a:t> (Public Switched Telephone Network), </a:t>
            </a:r>
            <a:r>
              <a:rPr lang="en-US" sz="1800" b="1" dirty="0" smtClean="0">
                <a:solidFill>
                  <a:srgbClr val="FF0000"/>
                </a:solidFill>
              </a:rPr>
              <a:t>ISDN</a:t>
            </a:r>
            <a:r>
              <a:rPr lang="en-US" sz="1800" dirty="0" smtClean="0"/>
              <a:t> (Integrated Services Digital Network), </a:t>
            </a:r>
            <a:r>
              <a:rPr lang="en-US" sz="1800" b="1" dirty="0" smtClean="0">
                <a:solidFill>
                  <a:srgbClr val="FF0000"/>
                </a:solidFill>
              </a:rPr>
              <a:t>GSM/GPRS </a:t>
            </a:r>
            <a:r>
              <a:rPr lang="el-GR" sz="1800" dirty="0" smtClean="0"/>
              <a:t>(κινητή τηλεφωνία 2</a:t>
            </a:r>
            <a:r>
              <a:rPr lang="el-GR" sz="1800" baseline="30000" dirty="0"/>
              <a:t>η</a:t>
            </a:r>
            <a:r>
              <a:rPr lang="el-GR" sz="1800" baseline="30000" dirty="0" smtClean="0"/>
              <a:t>ς</a:t>
            </a:r>
            <a:r>
              <a:rPr lang="el-GR" sz="1800" dirty="0" smtClean="0"/>
              <a:t> γενιάς)</a:t>
            </a:r>
            <a:r>
              <a:rPr lang="en-US" sz="1800" dirty="0" smtClean="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b="1" dirty="0" smtClean="0">
                <a:solidFill>
                  <a:srgbClr val="FF0000"/>
                </a:solidFill>
              </a:rPr>
              <a:t>SPC</a:t>
            </a:r>
            <a:r>
              <a:rPr lang="en-US" sz="1800" dirty="0" smtClean="0"/>
              <a:t> Stored Program Control – 1960/70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b="1" dirty="0" smtClean="0">
                <a:solidFill>
                  <a:srgbClr val="FF0000"/>
                </a:solidFill>
              </a:rPr>
              <a:t>CCS</a:t>
            </a:r>
            <a:r>
              <a:rPr lang="en-US" sz="1800" dirty="0" smtClean="0"/>
              <a:t> Common Channel Signaling Network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l-GR" sz="1400" dirty="0" smtClean="0"/>
              <a:t>Σηματοδοσία – πριν την εγκατάσταση κλήσης (</a:t>
            </a:r>
            <a:r>
              <a:rPr lang="en-US" sz="1400" dirty="0" smtClean="0"/>
              <a:t>call setup)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l-GR" sz="1400" dirty="0" smtClean="0"/>
              <a:t>Σηματοδοσία ξεχωριστή από την κλήση</a:t>
            </a:r>
            <a:endParaRPr lang="en-US" sz="1400" dirty="0" smtClean="0"/>
          </a:p>
          <a:p>
            <a:pPr lvl="2" eaLnBrk="1" hangingPunct="1">
              <a:lnSpc>
                <a:spcPct val="90000"/>
              </a:lnSpc>
              <a:defRPr/>
            </a:pPr>
            <a:r>
              <a:rPr lang="el-GR" sz="1600" dirty="0" smtClean="0"/>
              <a:t>Προδιαγραφή </a:t>
            </a:r>
            <a:r>
              <a:rPr lang="en-US" sz="1600" b="1" i="1" dirty="0"/>
              <a:t>SS7</a:t>
            </a:r>
            <a:r>
              <a:rPr lang="en-US" sz="1600" b="1" dirty="0"/>
              <a:t> </a:t>
            </a:r>
            <a:r>
              <a:rPr lang="el-GR" sz="1600" b="1" dirty="0" smtClean="0"/>
              <a:t>(</a:t>
            </a:r>
            <a:r>
              <a:rPr lang="en-US" sz="1600" i="1" dirty="0" smtClean="0"/>
              <a:t>Signaling System 7</a:t>
            </a:r>
            <a:r>
              <a:rPr lang="en-US" sz="1600" dirty="0" smtClean="0"/>
              <a:t>)</a:t>
            </a:r>
            <a:r>
              <a:rPr lang="el-GR" sz="1600" dirty="0" smtClean="0"/>
              <a:t> της </a:t>
            </a:r>
            <a:r>
              <a:rPr lang="en-US" sz="1600" b="1" i="1" dirty="0" smtClean="0"/>
              <a:t>CCITT</a:t>
            </a:r>
            <a:r>
              <a:rPr lang="el-GR" sz="1600" dirty="0" smtClean="0"/>
              <a:t>, (</a:t>
            </a:r>
            <a:r>
              <a:rPr lang="fr-FR" sz="1600" i="1" dirty="0" smtClean="0"/>
              <a:t>Comité </a:t>
            </a:r>
            <a:r>
              <a:rPr lang="fr-FR" sz="1600" i="1" dirty="0"/>
              <a:t>Consultatif International Téléphonique et </a:t>
            </a:r>
            <a:r>
              <a:rPr lang="fr-FR" sz="1600" i="1" dirty="0" smtClean="0"/>
              <a:t>Télégraphique </a:t>
            </a:r>
            <a:r>
              <a:rPr lang="el-GR" sz="1600" dirty="0" smtClean="0"/>
              <a:t>υπό </a:t>
            </a:r>
            <a:r>
              <a:rPr lang="el-GR" sz="1600" dirty="0"/>
              <a:t>τον </a:t>
            </a:r>
            <a:r>
              <a:rPr lang="el-GR" sz="1600" dirty="0" smtClean="0"/>
              <a:t>ΟΗΕ, από το 1993 </a:t>
            </a:r>
            <a:r>
              <a:rPr lang="fr-FR" sz="1600" b="1" i="1" dirty="0">
                <a:sym typeface="Wingdings" panose="05000000000000000000" pitchFamily="2" charset="2"/>
              </a:rPr>
              <a:t>ITU – </a:t>
            </a:r>
            <a:r>
              <a:rPr lang="fr-FR" sz="1600" b="1" i="1" dirty="0" smtClean="0">
                <a:sym typeface="Wingdings" panose="05000000000000000000" pitchFamily="2" charset="2"/>
              </a:rPr>
              <a:t>T</a:t>
            </a:r>
            <a:r>
              <a:rPr lang="el-GR" sz="1600" b="1" dirty="0" smtClean="0">
                <a:sym typeface="Wingdings" panose="05000000000000000000" pitchFamily="2" charset="2"/>
              </a:rPr>
              <a:t>, </a:t>
            </a:r>
            <a:r>
              <a:rPr lang="fr-FR" sz="1600" i="1" dirty="0" smtClean="0">
                <a:sym typeface="Wingdings" panose="05000000000000000000" pitchFamily="2" charset="2"/>
              </a:rPr>
              <a:t>International </a:t>
            </a:r>
            <a:r>
              <a:rPr lang="fr-FR" sz="1600" i="1" dirty="0">
                <a:sym typeface="Wingdings" panose="05000000000000000000" pitchFamily="2" charset="2"/>
              </a:rPr>
              <a:t>Télécommunications Union – Secteur de Télécommunications)</a:t>
            </a:r>
            <a:r>
              <a:rPr lang="el-GR" sz="1600" dirty="0" smtClean="0"/>
              <a:t> για μετάδοση συμβατής σηματοδοσίας μεταξύ διασυνδεμένων </a:t>
            </a:r>
            <a:r>
              <a:rPr lang="el-GR" sz="1600" dirty="0" err="1" smtClean="0"/>
              <a:t>παρόχων</a:t>
            </a:r>
            <a:r>
              <a:rPr lang="en-US" sz="1600" dirty="0" smtClean="0"/>
              <a:t> – 1970/80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b="1" dirty="0" smtClean="0">
                <a:solidFill>
                  <a:srgbClr val="FF0000"/>
                </a:solidFill>
              </a:rPr>
              <a:t>IN/1</a:t>
            </a:r>
            <a:r>
              <a:rPr lang="en-US" sz="1800" dirty="0" smtClean="0"/>
              <a:t> (Intelligent Network) – 1980/1990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 smtClean="0"/>
              <a:t>Service Control Point (SCP) – </a:t>
            </a:r>
            <a:r>
              <a:rPr lang="el-GR" sz="1600" dirty="0" smtClean="0"/>
              <a:t>εξωτερικές βάσεις δεδομένων (π.χ. για 800-</a:t>
            </a:r>
            <a:r>
              <a:rPr lang="en-US" sz="1600" dirty="0" smtClean="0"/>
              <a:t>XXX…, 900-xxxx </a:t>
            </a:r>
            <a:r>
              <a:rPr lang="el-GR" sz="1600" dirty="0" smtClean="0"/>
              <a:t>κλπ.)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 smtClean="0"/>
              <a:t>ITU: 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 CS-1</a:t>
            </a:r>
            <a:r>
              <a:rPr lang="en-US" sz="1600" dirty="0" smtClean="0"/>
              <a:t> (Capability Set 1)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600" dirty="0" err="1" smtClean="0"/>
              <a:t>Bellcore</a:t>
            </a:r>
            <a:r>
              <a:rPr lang="en-US" sz="1600" dirty="0" smtClean="0"/>
              <a:t> (USA): 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AIN</a:t>
            </a:r>
            <a:r>
              <a:rPr lang="en-US" sz="1600" dirty="0" smtClean="0"/>
              <a:t> (Advanced Intelligent Network)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b="1" dirty="0" smtClean="0">
                <a:solidFill>
                  <a:srgbClr val="FF0000"/>
                </a:solidFill>
              </a:rPr>
              <a:t>3G, UMTS</a:t>
            </a:r>
            <a:r>
              <a:rPr lang="el-GR" sz="1800" dirty="0" smtClean="0"/>
              <a:t> κινητή τηλεφωνία 3</a:t>
            </a:r>
            <a:r>
              <a:rPr lang="el-GR" sz="1800" baseline="30000" dirty="0" smtClean="0"/>
              <a:t>ης</a:t>
            </a:r>
            <a:r>
              <a:rPr lang="el-GR" sz="1800" dirty="0" smtClean="0"/>
              <a:t> γενιάς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b="1" dirty="0" smtClean="0">
                <a:solidFill>
                  <a:srgbClr val="FF0000"/>
                </a:solidFill>
              </a:rPr>
              <a:t>4G, Long </a:t>
            </a:r>
            <a:r>
              <a:rPr lang="en-US" sz="1800" b="1" dirty="0">
                <a:solidFill>
                  <a:srgbClr val="FF0000"/>
                </a:solidFill>
              </a:rPr>
              <a:t>T</a:t>
            </a:r>
            <a:r>
              <a:rPr lang="en-US" sz="1800" b="1" dirty="0" smtClean="0">
                <a:solidFill>
                  <a:srgbClr val="FF0000"/>
                </a:solidFill>
              </a:rPr>
              <a:t>erm Evolution - LTE </a:t>
            </a:r>
            <a:r>
              <a:rPr lang="en-US" sz="1800" dirty="0" smtClean="0"/>
              <a:t>(</a:t>
            </a:r>
            <a:r>
              <a:rPr lang="en-US" sz="1800" b="1" dirty="0" smtClean="0">
                <a:solidFill>
                  <a:srgbClr val="FF0000"/>
                </a:solidFill>
              </a:rPr>
              <a:t>WiMAX</a:t>
            </a:r>
            <a:r>
              <a:rPr lang="en-US" sz="1800" dirty="0" smtClean="0"/>
              <a:t>)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l-GR" sz="1800" dirty="0" smtClean="0"/>
              <a:t>κινητή </a:t>
            </a:r>
            <a:r>
              <a:rPr lang="el-GR" sz="1800" dirty="0"/>
              <a:t>τηλεφωνία </a:t>
            </a:r>
            <a:r>
              <a:rPr lang="en-US" sz="1800" dirty="0" smtClean="0"/>
              <a:t>4</a:t>
            </a:r>
            <a:r>
              <a:rPr lang="el-GR" sz="1800" baseline="30000" dirty="0" smtClean="0"/>
              <a:t>ης</a:t>
            </a:r>
            <a:r>
              <a:rPr lang="el-GR" sz="1800" dirty="0" smtClean="0"/>
              <a:t> </a:t>
            </a:r>
            <a:r>
              <a:rPr lang="el-GR" sz="1800" dirty="0"/>
              <a:t>γενιάς</a:t>
            </a:r>
            <a:endParaRPr lang="en-US" sz="18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b="1" dirty="0" smtClean="0">
                <a:solidFill>
                  <a:srgbClr val="FF0000"/>
                </a:solidFill>
              </a:rPr>
              <a:t>VoIP</a:t>
            </a:r>
            <a:r>
              <a:rPr lang="en-US" sz="1800" dirty="0" smtClean="0"/>
              <a:t> (Voice over IP), </a:t>
            </a:r>
            <a:r>
              <a:rPr lang="en-US" sz="1800" b="1" i="1" dirty="0" smtClean="0"/>
              <a:t>H.323 </a:t>
            </a:r>
            <a:r>
              <a:rPr lang="en-US" sz="1800" dirty="0" smtClean="0"/>
              <a:t>(</a:t>
            </a:r>
            <a:r>
              <a:rPr lang="en-US" sz="1800" b="1" i="1" dirty="0" smtClean="0"/>
              <a:t>ITU - T</a:t>
            </a:r>
            <a:r>
              <a:rPr lang="en-US" sz="1800" dirty="0" smtClean="0"/>
              <a:t>)</a:t>
            </a:r>
            <a:r>
              <a:rPr lang="el-GR" sz="1800" dirty="0" smtClean="0"/>
              <a:t> ή</a:t>
            </a:r>
            <a:r>
              <a:rPr lang="en-US" sz="1800" dirty="0" smtClean="0"/>
              <a:t> </a:t>
            </a:r>
            <a:r>
              <a:rPr lang="en-US" sz="1800" b="1" i="1" dirty="0" smtClean="0"/>
              <a:t>SIP</a:t>
            </a:r>
            <a:r>
              <a:rPr lang="en-US" sz="1800" dirty="0" smtClean="0"/>
              <a:t> (Internet – </a:t>
            </a:r>
            <a:r>
              <a:rPr lang="en-US" sz="1800" b="1" i="1" dirty="0" smtClean="0"/>
              <a:t>IETF</a:t>
            </a:r>
            <a:r>
              <a:rPr lang="en-US" sz="1800" dirty="0" smtClean="0"/>
              <a:t>) signaling</a:t>
            </a:r>
            <a:endParaRPr lang="el-GR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ΑΡΧΙΤΕΚΤΟΝΙΚΗ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 (Intelligent Network)</a:t>
            </a:r>
            <a:endParaRPr lang="el-GR" sz="2800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9219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ext Box 1026"/>
          <p:cNvSpPr txBox="1">
            <a:spLocks noChangeArrowheads="1"/>
          </p:cNvSpPr>
          <p:nvPr/>
        </p:nvSpPr>
        <p:spPr bwMode="auto">
          <a:xfrm>
            <a:off x="914400" y="609600"/>
            <a:ext cx="7543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ΙΝ - ΕΝΝΟΙΕΣ</a:t>
            </a:r>
            <a:endParaRPr lang="en-GB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22904" name="Text Box 1048"/>
          <p:cNvSpPr txBox="1">
            <a:spLocks noChangeArrowheads="1"/>
          </p:cNvSpPr>
          <p:nvPr/>
        </p:nvSpPr>
        <p:spPr bwMode="auto">
          <a:xfrm>
            <a:off x="2209800" y="4495800"/>
            <a:ext cx="1982788" cy="1262063"/>
          </a:xfrm>
          <a:prstGeom prst="rect">
            <a:avLst/>
          </a:pr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endParaRPr lang="fi-FI" sz="1000">
              <a:latin typeface="Times New Roman" pitchFamily="18" charset="0"/>
            </a:endParaRPr>
          </a:p>
          <a:p>
            <a:pPr algn="ctr"/>
            <a:endParaRPr lang="fi-FI" sz="1000">
              <a:latin typeface="Times New Roman" pitchFamily="18" charset="0"/>
            </a:endParaRPr>
          </a:p>
          <a:p>
            <a:pPr algn="ctr"/>
            <a:endParaRPr lang="fi-FI" sz="1000">
              <a:latin typeface="Times New Roman" pitchFamily="18" charset="0"/>
            </a:endParaRPr>
          </a:p>
          <a:p>
            <a:pPr algn="ctr"/>
            <a:endParaRPr lang="fi-FI" sz="1000">
              <a:latin typeface="Times New Roman" pitchFamily="18" charset="0"/>
            </a:endParaRPr>
          </a:p>
          <a:p>
            <a:pPr algn="ctr"/>
            <a:endParaRPr lang="fi-FI" sz="1000">
              <a:latin typeface="Times New Roman" pitchFamily="18" charset="0"/>
            </a:endParaRPr>
          </a:p>
          <a:p>
            <a:pPr algn="ctr"/>
            <a:r>
              <a:rPr lang="fi-FI" sz="1800"/>
              <a:t>Exchange</a:t>
            </a:r>
            <a:endParaRPr lang="fi-FI" sz="1000">
              <a:latin typeface="Times New Roman" pitchFamily="18" charset="0"/>
            </a:endParaRPr>
          </a:p>
        </p:txBody>
      </p:sp>
      <p:sp>
        <p:nvSpPr>
          <p:cNvPr id="122905" name="Text Box 1049"/>
          <p:cNvSpPr txBox="1">
            <a:spLocks noChangeArrowheads="1"/>
          </p:cNvSpPr>
          <p:nvPr/>
        </p:nvSpPr>
        <p:spPr bwMode="auto">
          <a:xfrm>
            <a:off x="1143000" y="2895600"/>
            <a:ext cx="811213" cy="450850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fi-FI" sz="1800"/>
              <a:t>STP</a:t>
            </a:r>
            <a:endParaRPr lang="fi-FI" sz="1000">
              <a:latin typeface="Times New Roman" pitchFamily="18" charset="0"/>
            </a:endParaRPr>
          </a:p>
        </p:txBody>
      </p:sp>
      <p:sp>
        <p:nvSpPr>
          <p:cNvPr id="122906" name="Text Box 1050"/>
          <p:cNvSpPr txBox="1">
            <a:spLocks noChangeArrowheads="1"/>
          </p:cNvSpPr>
          <p:nvPr/>
        </p:nvSpPr>
        <p:spPr bwMode="auto">
          <a:xfrm>
            <a:off x="3581400" y="2895600"/>
            <a:ext cx="812800" cy="450850"/>
          </a:xfrm>
          <a:prstGeom prst="rect">
            <a:avLst/>
          </a:prstGeom>
          <a:solidFill>
            <a:srgbClr val="00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fi-FI" sz="1800"/>
              <a:t>SCP</a:t>
            </a:r>
            <a:endParaRPr lang="fi-FI" sz="1000">
              <a:latin typeface="Times New Roman" pitchFamily="18" charset="0"/>
            </a:endParaRPr>
          </a:p>
        </p:txBody>
      </p:sp>
      <p:sp>
        <p:nvSpPr>
          <p:cNvPr id="122907" name="Text Box 1051"/>
          <p:cNvSpPr txBox="1">
            <a:spLocks noChangeArrowheads="1"/>
          </p:cNvSpPr>
          <p:nvPr/>
        </p:nvSpPr>
        <p:spPr bwMode="auto">
          <a:xfrm>
            <a:off x="2209800" y="4495800"/>
            <a:ext cx="811213" cy="450850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fi-FI" sz="1800"/>
              <a:t>SSP</a:t>
            </a:r>
            <a:endParaRPr lang="fi-FI" sz="1000">
              <a:latin typeface="Times New Roman" pitchFamily="18" charset="0"/>
            </a:endParaRPr>
          </a:p>
        </p:txBody>
      </p:sp>
      <p:sp>
        <p:nvSpPr>
          <p:cNvPr id="122908" name="Line 1052"/>
          <p:cNvSpPr>
            <a:spLocks noChangeShapeType="1"/>
          </p:cNvSpPr>
          <p:nvPr/>
        </p:nvSpPr>
        <p:spPr bwMode="auto">
          <a:xfrm flipV="1">
            <a:off x="1517650" y="5486400"/>
            <a:ext cx="692150" cy="17780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22909" name="Line 1053"/>
          <p:cNvSpPr>
            <a:spLocks noChangeShapeType="1"/>
          </p:cNvSpPr>
          <p:nvPr/>
        </p:nvSpPr>
        <p:spPr bwMode="auto">
          <a:xfrm>
            <a:off x="4192588" y="5486400"/>
            <a:ext cx="709612" cy="269875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22910" name="Line 1054"/>
          <p:cNvSpPr>
            <a:spLocks noChangeShapeType="1"/>
          </p:cNvSpPr>
          <p:nvPr/>
        </p:nvSpPr>
        <p:spPr bwMode="auto">
          <a:xfrm>
            <a:off x="1676400" y="3352800"/>
            <a:ext cx="762000" cy="1143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22911" name="Line 1055"/>
          <p:cNvSpPr>
            <a:spLocks noChangeShapeType="1"/>
          </p:cNvSpPr>
          <p:nvPr/>
        </p:nvSpPr>
        <p:spPr bwMode="auto">
          <a:xfrm>
            <a:off x="1981200" y="3048000"/>
            <a:ext cx="1600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22914" name="Text Box 1058"/>
          <p:cNvSpPr txBox="1">
            <a:spLocks noChangeArrowheads="1"/>
          </p:cNvSpPr>
          <p:nvPr/>
        </p:nvSpPr>
        <p:spPr bwMode="auto">
          <a:xfrm>
            <a:off x="4724400" y="2895600"/>
            <a:ext cx="3581400" cy="1143000"/>
          </a:xfrm>
          <a:prstGeom prst="rect">
            <a:avLst/>
          </a:prstGeom>
          <a:solidFill>
            <a:srgbClr val="00FF99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fi-FI" sz="1600" dirty="0">
                <a:solidFill>
                  <a:srgbClr val="0000FF"/>
                </a:solidFill>
              </a:rPr>
              <a:t>Service Control Point </a:t>
            </a:r>
          </a:p>
          <a:p>
            <a:r>
              <a:rPr lang="fi-FI" sz="1600" dirty="0" smtClean="0"/>
              <a:t>(</a:t>
            </a:r>
            <a:r>
              <a:rPr lang="el-GR" sz="1600" dirty="0" smtClean="0"/>
              <a:t>στοιχείο δικτύου - </a:t>
            </a:r>
            <a:r>
              <a:rPr lang="en-US" sz="1600" dirty="0" smtClean="0"/>
              <a:t>N</a:t>
            </a:r>
            <a:r>
              <a:rPr lang="fi-FI" sz="1600" dirty="0" smtClean="0"/>
              <a:t>etwork </a:t>
            </a:r>
            <a:r>
              <a:rPr lang="fi-FI" sz="1600" dirty="0"/>
              <a:t>E</a:t>
            </a:r>
            <a:r>
              <a:rPr lang="fi-FI" sz="1600" dirty="0" smtClean="0"/>
              <a:t>lement </a:t>
            </a:r>
            <a:r>
              <a:rPr lang="el-GR" sz="1600" dirty="0" smtClean="0"/>
              <a:t>ΝΕ</a:t>
            </a:r>
            <a:r>
              <a:rPr lang="en-US" sz="1600" dirty="0" smtClean="0"/>
              <a:t> -</a:t>
            </a:r>
            <a:r>
              <a:rPr lang="el-GR" sz="1600" dirty="0" smtClean="0"/>
              <a:t> που περιέχει κάποια ειδική υπηρεσία </a:t>
            </a:r>
            <a:r>
              <a:rPr lang="fi-FI" sz="1600" dirty="0" smtClean="0"/>
              <a:t>database </a:t>
            </a:r>
            <a:r>
              <a:rPr lang="el-GR" sz="1600" dirty="0"/>
              <a:t>ή</a:t>
            </a:r>
            <a:r>
              <a:rPr lang="fi-FI" sz="1600" dirty="0" smtClean="0"/>
              <a:t> regis</a:t>
            </a:r>
            <a:r>
              <a:rPr lang="en-US" sz="1600" dirty="0" smtClean="0"/>
              <a:t>try</a:t>
            </a:r>
            <a:r>
              <a:rPr lang="fi-FI" sz="1600" dirty="0" smtClean="0"/>
              <a:t>)</a:t>
            </a:r>
            <a:endParaRPr lang="fi-FI" sz="1600" dirty="0"/>
          </a:p>
        </p:txBody>
      </p:sp>
      <p:sp>
        <p:nvSpPr>
          <p:cNvPr id="122916" name="Text Box 1060"/>
          <p:cNvSpPr txBox="1">
            <a:spLocks noChangeArrowheads="1"/>
          </p:cNvSpPr>
          <p:nvPr/>
        </p:nvSpPr>
        <p:spPr bwMode="auto">
          <a:xfrm>
            <a:off x="4724400" y="4495800"/>
            <a:ext cx="3581400" cy="1079500"/>
          </a:xfrm>
          <a:prstGeom prst="rect">
            <a:avLst/>
          </a:prstGeom>
          <a:solidFill>
            <a:srgbClr val="FFCC99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fi-FI" sz="1600" dirty="0">
                <a:solidFill>
                  <a:srgbClr val="0000FF"/>
                </a:solidFill>
              </a:rPr>
              <a:t>Service Switching Point</a:t>
            </a:r>
            <a:r>
              <a:rPr lang="fi-FI" sz="1600" dirty="0"/>
              <a:t> </a:t>
            </a:r>
          </a:p>
          <a:p>
            <a:r>
              <a:rPr lang="fi-FI" sz="1600" dirty="0" smtClean="0"/>
              <a:t>(</a:t>
            </a:r>
            <a:r>
              <a:rPr lang="el-GR" sz="1600" dirty="0" smtClean="0"/>
              <a:t>επιτρέπει την υλοποίηση</a:t>
            </a:r>
            <a:r>
              <a:rPr lang="fi-FI" sz="1600" dirty="0" smtClean="0"/>
              <a:t> </a:t>
            </a:r>
            <a:r>
              <a:rPr lang="fi-FI" sz="1600" dirty="0"/>
              <a:t>service triggering </a:t>
            </a:r>
            <a:r>
              <a:rPr lang="el-GR" sz="1600" dirty="0" smtClean="0"/>
              <a:t>σε ένα ψηφιακό τηλεφωνικό κέντρο του δικτύου κορμού</a:t>
            </a:r>
            <a:r>
              <a:rPr lang="fi-FI" sz="1600" dirty="0" smtClean="0"/>
              <a:t>)</a:t>
            </a:r>
            <a:endParaRPr lang="fi-FI" sz="1600" dirty="0"/>
          </a:p>
        </p:txBody>
      </p:sp>
      <p:sp>
        <p:nvSpPr>
          <p:cNvPr id="122921" name="Text Box 1065"/>
          <p:cNvSpPr txBox="1">
            <a:spLocks noChangeArrowheads="1"/>
          </p:cNvSpPr>
          <p:nvPr/>
        </p:nvSpPr>
        <p:spPr bwMode="auto">
          <a:xfrm>
            <a:off x="2590800" y="3200400"/>
            <a:ext cx="746125" cy="8382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i-FI" sz="1600">
                <a:solidFill>
                  <a:srgbClr val="0000FF"/>
                </a:solidFill>
              </a:rPr>
              <a:t>MAP INAP CAP</a:t>
            </a:r>
          </a:p>
        </p:txBody>
      </p:sp>
      <p:sp>
        <p:nvSpPr>
          <p:cNvPr id="122924" name="Text Box 1068"/>
          <p:cNvSpPr txBox="1">
            <a:spLocks noChangeArrowheads="1"/>
          </p:cNvSpPr>
          <p:nvPr/>
        </p:nvSpPr>
        <p:spPr bwMode="auto">
          <a:xfrm>
            <a:off x="1143000" y="1371600"/>
            <a:ext cx="7010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dirty="0">
                <a:solidFill>
                  <a:srgbClr val="000000"/>
                </a:solidFill>
              </a:rPr>
              <a:t>Intelligence =&gt; </a:t>
            </a:r>
            <a:r>
              <a:rPr lang="el-GR" dirty="0" smtClean="0">
                <a:solidFill>
                  <a:srgbClr val="000000"/>
                </a:solidFill>
              </a:rPr>
              <a:t>Πρόσβαση σε διάφορες </a:t>
            </a:r>
            <a:r>
              <a:rPr lang="fi-FI" dirty="0" smtClean="0">
                <a:solidFill>
                  <a:srgbClr val="000000"/>
                </a:solidFill>
              </a:rPr>
              <a:t>databases</a:t>
            </a:r>
            <a:r>
              <a:rPr lang="el-GR" dirty="0" smtClean="0">
                <a:solidFill>
                  <a:srgbClr val="000000"/>
                </a:solidFill>
              </a:rPr>
              <a:t> =(εφαρμογές)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22925" name="Text Box 1069"/>
          <p:cNvSpPr txBox="1">
            <a:spLocks noChangeArrowheads="1"/>
          </p:cNvSpPr>
          <p:nvPr/>
        </p:nvSpPr>
        <p:spPr bwMode="auto">
          <a:xfrm>
            <a:off x="1249362" y="4134224"/>
            <a:ext cx="854075" cy="366713"/>
          </a:xfrm>
          <a:prstGeom prst="rect">
            <a:avLst/>
          </a:prstGeom>
          <a:solidFill>
            <a:srgbClr val="FFFF00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i-FI" sz="1600">
                <a:solidFill>
                  <a:srgbClr val="0000FF"/>
                </a:solidFill>
              </a:rPr>
              <a:t>ISUP</a:t>
            </a:r>
            <a:r>
              <a:rPr lang="fi-FI" sz="1800">
                <a:solidFill>
                  <a:srgbClr val="0000FF"/>
                </a:solidFill>
                <a:latin typeface="Times New Roman" pitchFamily="18" charset="0"/>
              </a:rPr>
              <a:t> </a:t>
            </a:r>
            <a:endParaRPr lang="fi-FI" sz="1800">
              <a:latin typeface="Times New Roman" pitchFamily="18" charset="0"/>
            </a:endParaRPr>
          </a:p>
        </p:txBody>
      </p:sp>
      <p:sp>
        <p:nvSpPr>
          <p:cNvPr id="122926" name="Text Box 1070"/>
          <p:cNvSpPr txBox="1">
            <a:spLocks noChangeArrowheads="1"/>
          </p:cNvSpPr>
          <p:nvPr/>
        </p:nvSpPr>
        <p:spPr bwMode="auto">
          <a:xfrm>
            <a:off x="3124200" y="2133600"/>
            <a:ext cx="5181600" cy="457200"/>
          </a:xfrm>
          <a:prstGeom prst="rect">
            <a:avLst/>
          </a:prstGeom>
          <a:solidFill>
            <a:srgbClr val="00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fi-FI" sz="1600" dirty="0"/>
              <a:t>Operator implements service logic (IN Service</a:t>
            </a:r>
            <a:r>
              <a:rPr lang="fi-FI" dirty="0">
                <a:latin typeface="Times New Roman" pitchFamily="18" charset="0"/>
              </a:rPr>
              <a:t>)</a:t>
            </a:r>
          </a:p>
        </p:txBody>
      </p:sp>
      <p:sp>
        <p:nvSpPr>
          <p:cNvPr id="122927" name="Line 1071"/>
          <p:cNvSpPr>
            <a:spLocks noChangeShapeType="1"/>
          </p:cNvSpPr>
          <p:nvPr/>
        </p:nvSpPr>
        <p:spPr bwMode="auto">
          <a:xfrm>
            <a:off x="4038600" y="2590800"/>
            <a:ext cx="0" cy="3048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088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848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ΤΥΠΙΚΗ ΚΛΗΣΗ ΜΕ ΔΙΑΔΙΚΑΣΙΑ ΙΝ</a:t>
            </a:r>
            <a:endParaRPr lang="en-GB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3352800" y="2362200"/>
            <a:ext cx="838200" cy="457200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fi-FI"/>
              <a:t>SSP</a:t>
            </a:r>
          </a:p>
        </p:txBody>
      </p:sp>
      <p:sp>
        <p:nvSpPr>
          <p:cNvPr id="125956" name="Text Box 4"/>
          <p:cNvSpPr txBox="1">
            <a:spLocks noChangeArrowheads="1"/>
          </p:cNvSpPr>
          <p:nvPr/>
        </p:nvSpPr>
        <p:spPr bwMode="auto">
          <a:xfrm>
            <a:off x="2743200" y="2819400"/>
            <a:ext cx="1447800" cy="4572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fi-FI"/>
              <a:t>Exchange</a:t>
            </a:r>
            <a:endParaRPr lang="fi-FI" sz="1800"/>
          </a:p>
        </p:txBody>
      </p:sp>
      <p:sp>
        <p:nvSpPr>
          <p:cNvPr id="125957" name="Line 5"/>
          <p:cNvSpPr>
            <a:spLocks noChangeShapeType="1"/>
          </p:cNvSpPr>
          <p:nvPr/>
        </p:nvSpPr>
        <p:spPr bwMode="auto">
          <a:xfrm>
            <a:off x="990600" y="2971800"/>
            <a:ext cx="1676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25958" name="Text Box 6"/>
          <p:cNvSpPr txBox="1">
            <a:spLocks noChangeArrowheads="1"/>
          </p:cNvSpPr>
          <p:nvPr/>
        </p:nvSpPr>
        <p:spPr bwMode="auto">
          <a:xfrm>
            <a:off x="7010400" y="1676400"/>
            <a:ext cx="838200" cy="457200"/>
          </a:xfrm>
          <a:prstGeom prst="rect">
            <a:avLst/>
          </a:prstGeom>
          <a:solidFill>
            <a:srgbClr val="00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fi-FI"/>
              <a:t>SCP</a:t>
            </a:r>
          </a:p>
        </p:txBody>
      </p:sp>
      <p:sp>
        <p:nvSpPr>
          <p:cNvPr id="125959" name="Line 7"/>
          <p:cNvSpPr>
            <a:spLocks noChangeShapeType="1"/>
          </p:cNvSpPr>
          <p:nvPr/>
        </p:nvSpPr>
        <p:spPr bwMode="auto">
          <a:xfrm flipV="1">
            <a:off x="4419600" y="1752600"/>
            <a:ext cx="2438400" cy="533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25960" name="Line 8"/>
          <p:cNvSpPr>
            <a:spLocks noChangeShapeType="1"/>
          </p:cNvSpPr>
          <p:nvPr/>
        </p:nvSpPr>
        <p:spPr bwMode="auto">
          <a:xfrm flipH="1">
            <a:off x="4419600" y="1981200"/>
            <a:ext cx="2438400" cy="533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25961" name="Line 9"/>
          <p:cNvSpPr>
            <a:spLocks noChangeShapeType="1"/>
          </p:cNvSpPr>
          <p:nvPr/>
        </p:nvSpPr>
        <p:spPr bwMode="auto">
          <a:xfrm>
            <a:off x="4343400" y="2971800"/>
            <a:ext cx="2057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25962" name="Text Box 10"/>
          <p:cNvSpPr txBox="1">
            <a:spLocks noChangeArrowheads="1"/>
          </p:cNvSpPr>
          <p:nvPr/>
        </p:nvSpPr>
        <p:spPr bwMode="auto">
          <a:xfrm>
            <a:off x="1600200" y="2606675"/>
            <a:ext cx="457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i-FI" b="1" i="1">
                <a:solidFill>
                  <a:srgbClr val="0000FF"/>
                </a:solidFill>
              </a:rPr>
              <a:t>1.</a:t>
            </a:r>
            <a:endParaRPr lang="fi-FI" b="1" i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25963" name="Text Box 11"/>
          <p:cNvSpPr txBox="1">
            <a:spLocks noChangeArrowheads="1"/>
          </p:cNvSpPr>
          <p:nvPr/>
        </p:nvSpPr>
        <p:spPr bwMode="auto">
          <a:xfrm>
            <a:off x="3657600" y="19812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i-FI" b="1" i="1">
                <a:solidFill>
                  <a:srgbClr val="0000FF"/>
                </a:solidFill>
              </a:rPr>
              <a:t>2.</a:t>
            </a:r>
          </a:p>
        </p:txBody>
      </p:sp>
      <p:sp>
        <p:nvSpPr>
          <p:cNvPr id="125964" name="Text Box 12"/>
          <p:cNvSpPr txBox="1">
            <a:spLocks noChangeArrowheads="1"/>
          </p:cNvSpPr>
          <p:nvPr/>
        </p:nvSpPr>
        <p:spPr bwMode="auto">
          <a:xfrm>
            <a:off x="5181600" y="16764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i-FI" b="1" i="1">
                <a:solidFill>
                  <a:srgbClr val="0000FF"/>
                </a:solidFill>
              </a:rPr>
              <a:t>3.</a:t>
            </a:r>
          </a:p>
        </p:txBody>
      </p:sp>
      <p:sp>
        <p:nvSpPr>
          <p:cNvPr id="125965" name="Text Box 13"/>
          <p:cNvSpPr txBox="1">
            <a:spLocks noChangeArrowheads="1"/>
          </p:cNvSpPr>
          <p:nvPr/>
        </p:nvSpPr>
        <p:spPr bwMode="auto">
          <a:xfrm>
            <a:off x="6096000" y="2133600"/>
            <a:ext cx="457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i-FI" b="1" i="1">
                <a:solidFill>
                  <a:srgbClr val="0000FF"/>
                </a:solidFill>
              </a:rPr>
              <a:t>4.</a:t>
            </a:r>
          </a:p>
        </p:txBody>
      </p:sp>
      <p:sp>
        <p:nvSpPr>
          <p:cNvPr id="125966" name="Text Box 14"/>
          <p:cNvSpPr txBox="1">
            <a:spLocks noChangeArrowheads="1"/>
          </p:cNvSpPr>
          <p:nvPr/>
        </p:nvSpPr>
        <p:spPr bwMode="auto">
          <a:xfrm>
            <a:off x="5486400" y="2590800"/>
            <a:ext cx="457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i-FI" b="1" i="1">
                <a:solidFill>
                  <a:srgbClr val="0000FF"/>
                </a:solidFill>
              </a:rPr>
              <a:t>5.</a:t>
            </a:r>
            <a:endParaRPr lang="fi-FI" b="1" i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25967" name="Text Box 15"/>
          <p:cNvSpPr txBox="1">
            <a:spLocks noChangeArrowheads="1"/>
          </p:cNvSpPr>
          <p:nvPr/>
        </p:nvSpPr>
        <p:spPr bwMode="auto">
          <a:xfrm>
            <a:off x="6477000" y="2819400"/>
            <a:ext cx="1447800" cy="4572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fi-FI"/>
              <a:t>Exchange</a:t>
            </a:r>
          </a:p>
        </p:txBody>
      </p:sp>
      <p:sp>
        <p:nvSpPr>
          <p:cNvPr id="125968" name="Text Box 16"/>
          <p:cNvSpPr txBox="1">
            <a:spLocks noChangeArrowheads="1"/>
          </p:cNvSpPr>
          <p:nvPr/>
        </p:nvSpPr>
        <p:spPr bwMode="auto">
          <a:xfrm>
            <a:off x="299663" y="3657599"/>
            <a:ext cx="541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i-FI" b="1" i="1" dirty="0">
                <a:solidFill>
                  <a:srgbClr val="0000FF"/>
                </a:solidFill>
              </a:rPr>
              <a:t>1.</a:t>
            </a:r>
            <a:r>
              <a:rPr lang="fi-FI" i="1" dirty="0"/>
              <a:t> </a:t>
            </a:r>
            <a:r>
              <a:rPr lang="el-GR" i="1" dirty="0" smtClean="0"/>
              <a:t>Υποδοχή κλήσης στο (Τ/Κ)</a:t>
            </a:r>
            <a:r>
              <a:rPr lang="fi-FI" i="1" dirty="0" smtClean="0"/>
              <a:t> </a:t>
            </a:r>
            <a:r>
              <a:rPr lang="fi-FI" i="1" dirty="0"/>
              <a:t>Exchange</a:t>
            </a:r>
          </a:p>
        </p:txBody>
      </p:sp>
      <p:sp>
        <p:nvSpPr>
          <p:cNvPr id="125969" name="Text Box 17"/>
          <p:cNvSpPr txBox="1">
            <a:spLocks noChangeArrowheads="1"/>
          </p:cNvSpPr>
          <p:nvPr/>
        </p:nvSpPr>
        <p:spPr bwMode="auto">
          <a:xfrm>
            <a:off x="291957" y="4109663"/>
            <a:ext cx="7315200" cy="644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i-FI" b="1" i="1" dirty="0">
                <a:solidFill>
                  <a:srgbClr val="0000FF"/>
                </a:solidFill>
              </a:rPr>
              <a:t>2.</a:t>
            </a:r>
            <a:r>
              <a:rPr lang="fi-FI" i="1" dirty="0"/>
              <a:t> </a:t>
            </a:r>
            <a:r>
              <a:rPr lang="el-GR" i="1" dirty="0" smtClean="0"/>
              <a:t>Ενεργοποίηση </a:t>
            </a:r>
            <a:r>
              <a:rPr lang="fi-FI" i="1" dirty="0" smtClean="0"/>
              <a:t>Trigger </a:t>
            </a:r>
            <a:r>
              <a:rPr lang="el-GR" i="1" dirty="0" smtClean="0"/>
              <a:t>στη κλήση Βασικού</a:t>
            </a:r>
            <a:r>
              <a:rPr lang="fi-FI" i="1" dirty="0" smtClean="0"/>
              <a:t> </a:t>
            </a:r>
            <a:endParaRPr lang="el-GR" i="1" dirty="0" smtClean="0"/>
          </a:p>
          <a:p>
            <a:r>
              <a:rPr lang="el-GR" i="1" dirty="0" smtClean="0"/>
              <a:t>    τύπου στο </a:t>
            </a:r>
            <a:r>
              <a:rPr lang="fi-FI" i="1" dirty="0" smtClean="0"/>
              <a:t>SSP</a:t>
            </a:r>
            <a:endParaRPr lang="fi-FI" i="1" dirty="0"/>
          </a:p>
        </p:txBody>
      </p:sp>
      <p:sp>
        <p:nvSpPr>
          <p:cNvPr id="125970" name="Text Box 18"/>
          <p:cNvSpPr txBox="1">
            <a:spLocks noChangeArrowheads="1"/>
          </p:cNvSpPr>
          <p:nvPr/>
        </p:nvSpPr>
        <p:spPr bwMode="auto">
          <a:xfrm>
            <a:off x="242299" y="4754561"/>
            <a:ext cx="6934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i-FI" b="1" i="1" dirty="0">
                <a:solidFill>
                  <a:srgbClr val="0000FF"/>
                </a:solidFill>
              </a:rPr>
              <a:t>3.</a:t>
            </a:r>
            <a:r>
              <a:rPr lang="fi-FI" i="1" dirty="0"/>
              <a:t> SSP </a:t>
            </a:r>
            <a:r>
              <a:rPr lang="el-GR" i="1" dirty="0" smtClean="0"/>
              <a:t>ζητά πληροφορία από </a:t>
            </a:r>
            <a:r>
              <a:rPr lang="fi-FI" i="1" dirty="0" smtClean="0"/>
              <a:t>SCP </a:t>
            </a:r>
            <a:r>
              <a:rPr lang="fi-FI" i="1" dirty="0"/>
              <a:t>(database)</a:t>
            </a:r>
          </a:p>
        </p:txBody>
      </p:sp>
      <p:sp>
        <p:nvSpPr>
          <p:cNvPr id="125971" name="Text Box 19"/>
          <p:cNvSpPr txBox="1">
            <a:spLocks noChangeArrowheads="1"/>
          </p:cNvSpPr>
          <p:nvPr/>
        </p:nvSpPr>
        <p:spPr bwMode="auto">
          <a:xfrm>
            <a:off x="317643" y="5155645"/>
            <a:ext cx="39322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i-FI" b="1" i="1" dirty="0">
                <a:solidFill>
                  <a:srgbClr val="0000FF"/>
                </a:solidFill>
              </a:rPr>
              <a:t>4.</a:t>
            </a:r>
            <a:r>
              <a:rPr lang="fi-FI" i="1" dirty="0"/>
              <a:t> SCP </a:t>
            </a:r>
            <a:r>
              <a:rPr lang="el-GR" i="1" dirty="0" smtClean="0"/>
              <a:t>επιστρέφει πληροφορία</a:t>
            </a:r>
            <a:endParaRPr lang="fi-FI" i="1" dirty="0"/>
          </a:p>
        </p:txBody>
      </p:sp>
      <p:sp>
        <p:nvSpPr>
          <p:cNvPr id="125972" name="Text Box 20"/>
          <p:cNvSpPr txBox="1">
            <a:spLocks noChangeArrowheads="1"/>
          </p:cNvSpPr>
          <p:nvPr/>
        </p:nvSpPr>
        <p:spPr bwMode="auto">
          <a:xfrm>
            <a:off x="342900" y="5668961"/>
            <a:ext cx="7086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i-FI" b="1" i="1" dirty="0">
                <a:solidFill>
                  <a:srgbClr val="0000FF"/>
                </a:solidFill>
              </a:rPr>
              <a:t>5.</a:t>
            </a:r>
            <a:r>
              <a:rPr lang="fi-FI" i="1" dirty="0"/>
              <a:t> </a:t>
            </a:r>
            <a:r>
              <a:rPr lang="el-GR" i="1" dirty="0" smtClean="0"/>
              <a:t>Δρομολόγηση κλήσης στο επόμενο Τ/Κ</a:t>
            </a:r>
            <a:endParaRPr lang="fi-FI" i="1" dirty="0"/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5181600" y="3654441"/>
            <a:ext cx="3695700" cy="2136759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</a:pPr>
            <a:r>
              <a:rPr lang="fi-FI" b="1" i="1" dirty="0">
                <a:solidFill>
                  <a:srgbClr val="0000FF"/>
                </a:solidFill>
              </a:rPr>
              <a:t> </a:t>
            </a:r>
            <a:r>
              <a:rPr lang="el-GR" b="1" i="1" dirty="0" smtClean="0">
                <a:solidFill>
                  <a:srgbClr val="0000FF"/>
                </a:solidFill>
              </a:rPr>
              <a:t>Τυπικά παραδείγματα </a:t>
            </a:r>
            <a:r>
              <a:rPr lang="fi-FI" b="1" i="1" dirty="0" smtClean="0">
                <a:solidFill>
                  <a:srgbClr val="0000FF"/>
                </a:solidFill>
              </a:rPr>
              <a:t>triggers</a:t>
            </a:r>
            <a:r>
              <a:rPr lang="fi-FI" b="1" i="1" dirty="0">
                <a:solidFill>
                  <a:srgbClr val="0000FF"/>
                </a:solidFill>
              </a:rPr>
              <a:t>:</a:t>
            </a:r>
          </a:p>
          <a:p>
            <a:r>
              <a:rPr lang="fi-FI" i="1" dirty="0"/>
              <a:t> </a:t>
            </a:r>
            <a:r>
              <a:rPr lang="el-GR" i="1" dirty="0" smtClean="0"/>
              <a:t>Τμήμα ή καλούμενος αριθμός</a:t>
            </a:r>
            <a:endParaRPr lang="fi-FI" i="1" dirty="0"/>
          </a:p>
          <a:p>
            <a:r>
              <a:rPr lang="fi-FI" i="1" dirty="0"/>
              <a:t> Access code </a:t>
            </a:r>
            <a:r>
              <a:rPr lang="el-GR" i="1" dirty="0" smtClean="0"/>
              <a:t>ή ώρα κλήσης</a:t>
            </a:r>
            <a:r>
              <a:rPr lang="fi-FI" i="1" dirty="0" smtClean="0"/>
              <a:t> </a:t>
            </a:r>
            <a:endParaRPr lang="fi-FI" i="1" dirty="0"/>
          </a:p>
          <a:p>
            <a:r>
              <a:rPr lang="fi-FI" i="1" dirty="0"/>
              <a:t> Time (hour, day) </a:t>
            </a:r>
            <a:r>
              <a:rPr lang="el-GR" i="1" dirty="0" smtClean="0"/>
              <a:t>ή Τοποθεσία (άλλος </a:t>
            </a:r>
            <a:r>
              <a:rPr lang="el-GR" i="1" dirty="0" err="1" smtClean="0"/>
              <a:t>πάροχος</a:t>
            </a:r>
            <a:r>
              <a:rPr lang="el-GR" i="1" dirty="0" smtClean="0"/>
              <a:t>)</a:t>
            </a:r>
            <a:r>
              <a:rPr lang="fi-FI" i="1" dirty="0" smtClean="0"/>
              <a:t> </a:t>
            </a:r>
            <a:r>
              <a:rPr lang="fi-FI" i="1" dirty="0"/>
              <a:t>(mobile system)</a:t>
            </a:r>
          </a:p>
          <a:p>
            <a:r>
              <a:rPr lang="fi-FI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817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l-G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ΦΟΡΗΤΟΤΗΤΑ ΑΡΙΘΜΟΥ</a:t>
            </a:r>
            <a:r>
              <a:rPr lang="el-GR" sz="4000" dirty="0" smtClean="0"/>
              <a:t/>
            </a:r>
            <a:br>
              <a:rPr lang="el-GR" sz="40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DN: Directory Number</a:t>
            </a:r>
            <a:br>
              <a:rPr lang="en-US" sz="1600" dirty="0" smtClean="0"/>
            </a:br>
            <a:r>
              <a:rPr lang="en-US" sz="1600" dirty="0" smtClean="0"/>
              <a:t>STP: Signaling Transfer Point</a:t>
            </a:r>
            <a:br>
              <a:rPr lang="en-US" sz="1600" dirty="0" smtClean="0"/>
            </a:br>
            <a:r>
              <a:rPr lang="en-US" sz="1600" dirty="0" smtClean="0"/>
              <a:t> SSP: Service Switching Point</a:t>
            </a:r>
            <a:r>
              <a:rPr lang="el-GR" sz="1600" dirty="0" smtClean="0"/>
              <a:t> (</a:t>
            </a:r>
            <a:r>
              <a:rPr lang="en-US" sz="1600" dirty="0" smtClean="0"/>
              <a:t>Client</a:t>
            </a:r>
            <a:r>
              <a:rPr lang="el-GR" sz="1600" dirty="0" smtClean="0"/>
              <a:t>-Ε</a:t>
            </a:r>
            <a:r>
              <a:rPr lang="en-US" sz="1600" dirty="0" smtClean="0"/>
              <a:t>XC) </a:t>
            </a:r>
            <a:br>
              <a:rPr lang="en-US" sz="1600" dirty="0" smtClean="0"/>
            </a:br>
            <a:r>
              <a:rPr lang="en-US" sz="1600" dirty="0" smtClean="0"/>
              <a:t>SCP: Service Control Point (Data Base)</a:t>
            </a:r>
            <a:br>
              <a:rPr lang="en-US" sz="1600" dirty="0" smtClean="0"/>
            </a:br>
            <a:r>
              <a:rPr lang="en-US" sz="1600" dirty="0" smtClean="0"/>
              <a:t>LNP: Local Number Portability </a:t>
            </a:r>
            <a:r>
              <a:rPr lang="el-GR" sz="1600" dirty="0" smtClean="0"/>
              <a:t>(</a:t>
            </a:r>
            <a:r>
              <a:rPr lang="el-GR" sz="1600" dirty="0" err="1" smtClean="0"/>
              <a:t>Φορητότητα</a:t>
            </a:r>
            <a:r>
              <a:rPr lang="el-GR" sz="1600" dirty="0" smtClean="0"/>
              <a:t>)</a:t>
            </a:r>
            <a:r>
              <a:rPr lang="en-US" sz="1600" dirty="0" smtClean="0"/>
              <a:t> </a:t>
            </a:r>
            <a:endParaRPr lang="el-GR" sz="1600" dirty="0" smtClean="0"/>
          </a:p>
        </p:txBody>
      </p:sp>
      <p:pic>
        <p:nvPicPr>
          <p:cNvPr id="10243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2133600"/>
            <a:ext cx="8229600" cy="43910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>
              <a:defRPr/>
            </a:pPr>
            <a:r>
              <a:rPr lang="el-G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ΣΗΜΕΡΙΝ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</a:t>
            </a:r>
            <a:r>
              <a:rPr lang="el-G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ΚΑΤΑΣΤΑΣΗ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1800" b="1" dirty="0" smtClean="0">
                <a:solidFill>
                  <a:srgbClr val="FF0000"/>
                </a:solidFill>
              </a:rPr>
              <a:t>SS7 &amp; IN</a:t>
            </a:r>
            <a:r>
              <a:rPr lang="en-US" sz="1800" dirty="0" smtClean="0"/>
              <a:t> </a:t>
            </a:r>
            <a:r>
              <a:rPr lang="el-GR" sz="1800" dirty="0" smtClean="0"/>
              <a:t>σε περιβάλλον εναλλακτικών </a:t>
            </a:r>
            <a:r>
              <a:rPr lang="el-GR" sz="1800" dirty="0" err="1" smtClean="0"/>
              <a:t>παρόχων</a:t>
            </a:r>
            <a:r>
              <a:rPr lang="el-GR" sz="1800" dirty="0" smtClean="0"/>
              <a:t> σταθερής και κινητής τηλεφωνίας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1800" dirty="0" err="1" smtClean="0"/>
              <a:t>Περιαγωγή</a:t>
            </a:r>
            <a:r>
              <a:rPr lang="en-US" sz="1800" dirty="0" smtClean="0"/>
              <a:t> (roaming)</a:t>
            </a:r>
            <a:r>
              <a:rPr lang="el-GR" sz="1800" dirty="0" smtClean="0"/>
              <a:t>, </a:t>
            </a:r>
            <a:r>
              <a:rPr lang="el-GR" sz="1800" dirty="0" err="1" smtClean="0"/>
              <a:t>φορητότητα</a:t>
            </a:r>
            <a:r>
              <a:rPr lang="el-GR" sz="1800" dirty="0" smtClean="0"/>
              <a:t> αριθμών</a:t>
            </a:r>
            <a:r>
              <a:rPr lang="en-US" sz="1800" dirty="0" smtClean="0"/>
              <a:t>, GSM </a:t>
            </a:r>
            <a:r>
              <a:rPr lang="en-US" sz="1800" dirty="0" smtClean="0">
                <a:sym typeface="Wingdings" pitchFamily="2" charset="2"/>
              </a:rPr>
              <a:t> 3G</a:t>
            </a:r>
            <a:endParaRPr lang="el-GR" sz="1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/>
              <a:t>ISDN Signaling </a:t>
            </a:r>
            <a:r>
              <a:rPr lang="en-US" sz="1800" dirty="0" smtClean="0">
                <a:sym typeface="Wingdings" pitchFamily="2" charset="2"/>
              </a:rPr>
              <a:t> VoIP </a:t>
            </a:r>
            <a:r>
              <a:rPr lang="en-US" sz="1800" b="1" dirty="0" smtClean="0">
                <a:solidFill>
                  <a:srgbClr val="FF0000"/>
                </a:solidFill>
                <a:sym typeface="Wingdings" pitchFamily="2" charset="2"/>
              </a:rPr>
              <a:t>SIP </a:t>
            </a:r>
            <a:r>
              <a:rPr lang="en-US" sz="1800" dirty="0" smtClean="0">
                <a:sym typeface="Wingdings" pitchFamily="2" charset="2"/>
              </a:rPr>
              <a:t>(Session Initiation Protocol, IETF)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/>
              <a:t>IP Telephony</a:t>
            </a:r>
            <a:r>
              <a:rPr lang="el-GR" sz="1800" dirty="0" smtClean="0"/>
              <a:t> </a:t>
            </a:r>
            <a:r>
              <a:rPr lang="en-US" sz="1800" dirty="0" smtClean="0"/>
              <a:t>(Real-time Transport Protocol - </a:t>
            </a:r>
            <a:r>
              <a:rPr lang="en-US" sz="1800" b="1" dirty="0" smtClean="0"/>
              <a:t>RTP</a:t>
            </a:r>
            <a:r>
              <a:rPr lang="en-US" sz="1800" dirty="0" smtClean="0"/>
              <a:t> over UPD, RTP Control Protocol – </a:t>
            </a:r>
            <a:r>
              <a:rPr lang="en-US" sz="1800" b="1" dirty="0" smtClean="0"/>
              <a:t>RTCP </a:t>
            </a:r>
            <a:r>
              <a:rPr lang="en-US" sz="1800" dirty="0" smtClean="0"/>
              <a:t>over TCP)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l-GR" sz="1600" dirty="0" smtClean="0"/>
              <a:t>Σαν υπηρεσία των </a:t>
            </a:r>
            <a:r>
              <a:rPr lang="en-US" sz="1600" dirty="0" smtClean="0"/>
              <a:t>ISPs </a:t>
            </a:r>
            <a:r>
              <a:rPr lang="el-GR" sz="1600" dirty="0" smtClean="0"/>
              <a:t>ή</a:t>
            </a:r>
            <a:endParaRPr lang="en-US" sz="16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l-GR" sz="1600" dirty="0" smtClean="0"/>
              <a:t>Σαν «ελεύθερη» υπηρεσία στο </a:t>
            </a:r>
            <a:r>
              <a:rPr lang="en-US" sz="1600" dirty="0" smtClean="0"/>
              <a:t>Internet, </a:t>
            </a:r>
            <a:r>
              <a:rPr lang="el-GR" sz="1600" dirty="0" smtClean="0"/>
              <a:t>π.χ. </a:t>
            </a:r>
            <a:r>
              <a:rPr lang="en-US" sz="1600" b="1" dirty="0" smtClean="0">
                <a:solidFill>
                  <a:srgbClr val="FF0000"/>
                </a:solidFill>
              </a:rPr>
              <a:t>Skype: </a:t>
            </a:r>
            <a:r>
              <a:rPr lang="en-US" sz="1600" dirty="0" smtClean="0"/>
              <a:t> </a:t>
            </a:r>
            <a:r>
              <a:rPr lang="el-GR" sz="1600" dirty="0" smtClean="0"/>
              <a:t>Αρχιτεκτονική </a:t>
            </a:r>
            <a:r>
              <a:rPr lang="en-US" sz="1600" dirty="0" smtClean="0"/>
              <a:t>peer-to-peer</a:t>
            </a:r>
            <a:r>
              <a:rPr lang="el-GR" sz="1600" dirty="0" smtClean="0"/>
              <a:t> </a:t>
            </a:r>
            <a:r>
              <a:rPr lang="en-US" sz="1600" dirty="0" smtClean="0"/>
              <a:t>(p2p) overlay (</a:t>
            </a:r>
            <a:r>
              <a:rPr lang="el-GR" sz="1600" dirty="0" smtClean="0"/>
              <a:t>εξέλιξη </a:t>
            </a:r>
            <a:r>
              <a:rPr lang="en-GB" sz="1600" b="1" i="1" dirty="0" err="1" smtClean="0"/>
              <a:t>Kazaa</a:t>
            </a:r>
            <a:r>
              <a:rPr lang="en-GB" sz="1600" dirty="0" smtClean="0"/>
              <a:t>)</a:t>
            </a:r>
            <a:r>
              <a:rPr lang="el-GR" sz="1600" dirty="0" smtClean="0"/>
              <a:t>,</a:t>
            </a:r>
            <a:r>
              <a:rPr lang="en-GB" sz="1600" dirty="0" smtClean="0"/>
              <a:t> </a:t>
            </a:r>
            <a:r>
              <a:rPr lang="en-US" sz="1600" dirty="0" smtClean="0"/>
              <a:t>proprietary voice/video coding 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l-GR" sz="1600" dirty="0" smtClean="0"/>
              <a:t>Σηματοδοσία: </a:t>
            </a:r>
            <a:r>
              <a:rPr lang="en-US" sz="1600" dirty="0" smtClean="0"/>
              <a:t>ITU </a:t>
            </a:r>
            <a:r>
              <a:rPr lang="el-GR" sz="1600" b="1" dirty="0" smtClean="0"/>
              <a:t>Η.323</a:t>
            </a:r>
            <a:r>
              <a:rPr lang="el-GR" sz="1600" dirty="0" smtClean="0"/>
              <a:t> </a:t>
            </a:r>
            <a:r>
              <a:rPr lang="el-GR" sz="1600" dirty="0" smtClean="0">
                <a:sym typeface="Wingdings" pitchFamily="2" charset="2"/>
              </a:rPr>
              <a:t> </a:t>
            </a:r>
            <a:r>
              <a:rPr lang="en-US" sz="1600" dirty="0" smtClean="0">
                <a:sym typeface="Wingdings" pitchFamily="2" charset="2"/>
              </a:rPr>
              <a:t>IETF </a:t>
            </a:r>
            <a:r>
              <a:rPr lang="en-US" sz="1600" b="1" dirty="0" smtClean="0">
                <a:sym typeface="Wingdings" pitchFamily="2" charset="2"/>
              </a:rPr>
              <a:t>SIP </a:t>
            </a:r>
            <a:r>
              <a:rPr lang="en-US" sz="1600" dirty="0" smtClean="0">
                <a:sym typeface="Wingdings" pitchFamily="2" charset="2"/>
              </a:rPr>
              <a:t>(TCP/UDP port 5060), </a:t>
            </a:r>
            <a:r>
              <a:rPr lang="el-GR" sz="1600" dirty="0" err="1" smtClean="0">
                <a:sym typeface="Wingdings" pitchFamily="2" charset="2"/>
              </a:rPr>
              <a:t>διαλειτουργικότητα</a:t>
            </a:r>
            <a:r>
              <a:rPr lang="el-GR" sz="1600" dirty="0" smtClean="0">
                <a:sym typeface="Wingdings" pitchFamily="2" charset="2"/>
              </a:rPr>
              <a:t> με </a:t>
            </a:r>
            <a:r>
              <a:rPr lang="en-US" sz="1600" dirty="0" smtClean="0">
                <a:sym typeface="Wingdings" pitchFamily="2" charset="2"/>
              </a:rPr>
              <a:t>SS7</a:t>
            </a:r>
            <a:r>
              <a:rPr lang="el-GR" sz="1600" dirty="0" smtClean="0">
                <a:sym typeface="Wingdings" pitchFamily="2" charset="2"/>
              </a:rPr>
              <a:t>, μεταφορά υπηρεσιών </a:t>
            </a:r>
            <a:r>
              <a:rPr lang="en-US" sz="1600" dirty="0" smtClean="0">
                <a:sym typeface="Wingdings" pitchFamily="2" charset="2"/>
              </a:rPr>
              <a:t>IN</a:t>
            </a:r>
            <a:r>
              <a:rPr lang="el-GR" sz="1600" dirty="0" smtClean="0">
                <a:sym typeface="Wingdings" pitchFamily="2" charset="2"/>
              </a:rPr>
              <a:t> σε περιβάλλον </a:t>
            </a:r>
            <a:r>
              <a:rPr lang="en-US" sz="1600" dirty="0" smtClean="0">
                <a:sym typeface="Wingdings" pitchFamily="2" charset="2"/>
              </a:rPr>
              <a:t>IP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l-GR" sz="1600" dirty="0" smtClean="0">
                <a:sym typeface="Wingdings" pitchFamily="2" charset="2"/>
              </a:rPr>
              <a:t>Υποστήριξη </a:t>
            </a:r>
            <a:r>
              <a:rPr lang="en-US" sz="1600" dirty="0" smtClean="0">
                <a:sym typeface="Wingdings" pitchFamily="2" charset="2"/>
              </a:rPr>
              <a:t>VoIP </a:t>
            </a:r>
            <a:r>
              <a:rPr lang="el-GR" sz="1600" dirty="0" smtClean="0">
                <a:sym typeface="Wingdings" pitchFamily="2" charset="2"/>
              </a:rPr>
              <a:t>μέσω ευφυών κινητών τηλεφώνων (</a:t>
            </a:r>
            <a:r>
              <a:rPr lang="en-US" sz="1600" dirty="0" err="1" smtClean="0">
                <a:sym typeface="Wingdings" pitchFamily="2" charset="2"/>
              </a:rPr>
              <a:t>iPhone</a:t>
            </a:r>
            <a:r>
              <a:rPr lang="en-US" sz="1600" dirty="0" smtClean="0">
                <a:sym typeface="Wingdings" pitchFamily="2" charset="2"/>
              </a:rPr>
              <a:t>, Android): </a:t>
            </a:r>
            <a:r>
              <a:rPr lang="en-US" sz="1600" b="1" dirty="0" err="1" smtClean="0">
                <a:solidFill>
                  <a:srgbClr val="FF0000"/>
                </a:solidFill>
                <a:sym typeface="Wingdings" pitchFamily="2" charset="2"/>
              </a:rPr>
              <a:t>Viber</a:t>
            </a:r>
            <a:r>
              <a:rPr lang="en-US" sz="1600" dirty="0" smtClean="0">
                <a:sym typeface="Wingdings" pitchFamily="2" charset="2"/>
              </a:rPr>
              <a:t> (</a:t>
            </a:r>
            <a:r>
              <a:rPr lang="el-GR" sz="1600" dirty="0" smtClean="0">
                <a:sym typeface="Wingdings" pitchFamily="2" charset="2"/>
              </a:rPr>
              <a:t>σύνδεση </a:t>
            </a:r>
            <a:r>
              <a:rPr lang="en-US" sz="1600" dirty="0" smtClean="0">
                <a:sym typeface="Wingdings" pitchFamily="2" charset="2"/>
              </a:rPr>
              <a:t>TCP </a:t>
            </a:r>
            <a:r>
              <a:rPr lang="el-GR" sz="1600" dirty="0" smtClean="0">
                <a:sym typeface="Wingdings" pitchFamily="2" charset="2"/>
              </a:rPr>
              <a:t>τηλέφωνου με </a:t>
            </a:r>
            <a:r>
              <a:rPr lang="en-US" sz="1600" dirty="0" err="1" smtClean="0">
                <a:sym typeface="Wingdings" pitchFamily="2" charset="2"/>
              </a:rPr>
              <a:t>Viber</a:t>
            </a:r>
            <a:r>
              <a:rPr lang="en-US" sz="1600" dirty="0" smtClean="0">
                <a:sym typeface="Wingdings" pitchFamily="2" charset="2"/>
              </a:rPr>
              <a:t> servers </a:t>
            </a:r>
            <a:r>
              <a:rPr lang="el-GR" sz="1600" dirty="0" smtClean="0">
                <a:sym typeface="Wingdings" pitchFamily="2" charset="2"/>
              </a:rPr>
              <a:t>για </a:t>
            </a:r>
            <a:r>
              <a:rPr lang="en-US" sz="1600" dirty="0" smtClean="0">
                <a:sym typeface="Wingdings" pitchFamily="2" charset="2"/>
              </a:rPr>
              <a:t>SIP-like signaling, TCP Port 5242 </a:t>
            </a:r>
            <a:r>
              <a:rPr lang="el-GR" sz="1600" dirty="0" smtClean="0">
                <a:sym typeface="Wingdings" pitchFamily="2" charset="2"/>
              </a:rPr>
              <a:t>ή</a:t>
            </a:r>
            <a:r>
              <a:rPr lang="en-US" sz="1600" dirty="0" smtClean="0">
                <a:sym typeface="Wingdings" pitchFamily="2" charset="2"/>
              </a:rPr>
              <a:t> 4244</a:t>
            </a:r>
            <a:r>
              <a:rPr lang="el-GR" sz="1600" dirty="0" smtClean="0">
                <a:sym typeface="Wingdings" pitchFamily="2" charset="2"/>
              </a:rPr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sym typeface="Wingdings" pitchFamily="2" charset="2"/>
              </a:rPr>
              <a:t>Video Conferencing </a:t>
            </a:r>
            <a:r>
              <a:rPr lang="el-GR" sz="1800" dirty="0" smtClean="0">
                <a:sym typeface="Wingdings" pitchFamily="2" charset="2"/>
              </a:rPr>
              <a:t>σε</a:t>
            </a:r>
            <a:r>
              <a:rPr lang="en-US" sz="1800" dirty="0" smtClean="0">
                <a:sym typeface="Wingdings" pitchFamily="2" charset="2"/>
              </a:rPr>
              <a:t> IP</a:t>
            </a:r>
            <a:endParaRPr lang="el-GR" sz="1800" dirty="0" smtClean="0">
              <a:sym typeface="Wingdings" pitchFamily="2" charset="2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dirty="0" smtClean="0">
                <a:sym typeface="Wingdings" pitchFamily="2" charset="2"/>
              </a:rPr>
              <a:t>H.323 Multi-Conferencing Unit (MCU) </a:t>
            </a:r>
            <a:r>
              <a:rPr lang="el-GR" sz="1600" dirty="0" smtClean="0">
                <a:sym typeface="Wingdings" pitchFamily="2" charset="2"/>
              </a:rPr>
              <a:t> </a:t>
            </a:r>
            <a:r>
              <a:rPr lang="en-US" sz="1600" dirty="0" smtClean="0">
                <a:sym typeface="Wingdings" pitchFamily="2" charset="2"/>
              </a:rPr>
              <a:t>SIP Gateway, Skype p2p</a:t>
            </a:r>
            <a:endParaRPr lang="el-GR" sz="1600" dirty="0" smtClean="0">
              <a:sym typeface="Wingdings" pitchFamily="2" charset="2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dirty="0" smtClean="0">
                <a:sym typeface="Wingdings" pitchFamily="2" charset="2"/>
              </a:rPr>
              <a:t>Real-Time Transport (RTP), </a:t>
            </a:r>
            <a:r>
              <a:rPr lang="en-US" sz="1600" dirty="0" smtClean="0">
                <a:sym typeface="Wingdings" pitchFamily="2" charset="2"/>
              </a:rPr>
              <a:t>fast </a:t>
            </a:r>
            <a:r>
              <a:rPr lang="en-US" sz="1600" dirty="0" smtClean="0">
                <a:sym typeface="Wingdings" pitchFamily="2" charset="2"/>
              </a:rPr>
              <a:t>video coding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sym typeface="Wingdings" pitchFamily="2" charset="2"/>
              </a:rPr>
              <a:t>IPTV: Set-top Box </a:t>
            </a:r>
            <a:r>
              <a:rPr lang="el-GR" sz="1800" dirty="0" smtClean="0">
                <a:sym typeface="Wingdings" pitchFamily="2" charset="2"/>
              </a:rPr>
              <a:t>σε τηλεοπτική συσκευή ή </a:t>
            </a:r>
            <a:r>
              <a:rPr lang="en-US" sz="1800" dirty="0" smtClean="0">
                <a:sym typeface="Wingdings" pitchFamily="2" charset="2"/>
              </a:rPr>
              <a:t>Multimedia PC</a:t>
            </a:r>
            <a:endParaRPr lang="el-GR" sz="1800" dirty="0" smtClean="0">
              <a:sym typeface="Wingdings" pitchFamily="2" charset="2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dirty="0" smtClean="0">
                <a:sym typeface="Wingdings" pitchFamily="2" charset="2"/>
              </a:rPr>
              <a:t>Broadcasting (</a:t>
            </a:r>
            <a:r>
              <a:rPr lang="en-US" sz="1600" dirty="0" smtClean="0">
                <a:sym typeface="Wingdings" pitchFamily="2" charset="2"/>
              </a:rPr>
              <a:t>HD/UHD)TV</a:t>
            </a:r>
            <a:r>
              <a:rPr lang="el-GR" sz="1600" dirty="0" smtClean="0">
                <a:sym typeface="Wingdings" pitchFamily="2" charset="2"/>
              </a:rPr>
              <a:t>, </a:t>
            </a:r>
            <a:r>
              <a:rPr lang="en-US" sz="1600" dirty="0" smtClean="0">
                <a:sym typeface="Wingdings" pitchFamily="2" charset="2"/>
              </a:rPr>
              <a:t>Video on Demand</a:t>
            </a:r>
            <a:r>
              <a:rPr lang="el-GR" sz="1600" dirty="0" smtClean="0">
                <a:sym typeface="Wingdings" pitchFamily="2" charset="2"/>
              </a:rPr>
              <a:t>, </a:t>
            </a:r>
            <a:r>
              <a:rPr lang="en-US" sz="1600" dirty="0" smtClean="0">
                <a:sym typeface="Wingdings" pitchFamily="2" charset="2"/>
              </a:rPr>
              <a:t>Streaming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>
                <a:sym typeface="Wingdings" pitchFamily="2" charset="2"/>
              </a:rPr>
              <a:t>Multimedia Streaming Services (YouTube…): </a:t>
            </a:r>
            <a:r>
              <a:rPr lang="en-US" sz="1800" b="1" dirty="0" smtClean="0">
                <a:sym typeface="Wingdings" pitchFamily="2" charset="2"/>
              </a:rPr>
              <a:t>HTML5</a:t>
            </a:r>
            <a:r>
              <a:rPr lang="en-US" sz="1800" dirty="0" smtClean="0">
                <a:sym typeface="Wingdings" pitchFamily="2" charset="2"/>
              </a:rPr>
              <a:t>, </a:t>
            </a:r>
            <a:r>
              <a:rPr lang="en-US" sz="1800" b="1" dirty="0" smtClean="0">
                <a:sym typeface="Wingdings" pitchFamily="2" charset="2"/>
              </a:rPr>
              <a:t>HTTP</a:t>
            </a:r>
            <a:r>
              <a:rPr lang="en-US" sz="1800" dirty="0" smtClean="0">
                <a:sym typeface="Wingdings" pitchFamily="2" charset="2"/>
              </a:rPr>
              <a:t> over TCP</a:t>
            </a:r>
            <a:endParaRPr lang="en-US" sz="1800" dirty="0" smtClean="0">
              <a:sym typeface="Wingdings" pitchFamily="2" charset="2"/>
            </a:endParaRPr>
          </a:p>
          <a:p>
            <a:pPr lvl="1" eaLnBrk="1" hangingPunct="1">
              <a:lnSpc>
                <a:spcPct val="80000"/>
              </a:lnSpc>
              <a:buNone/>
              <a:defRPr/>
            </a:pPr>
            <a:endParaRPr lang="el-GR" sz="20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ΔΙΕΥΘΥΝΣΕΙΣ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H.323 - SIP</a:t>
            </a: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114800"/>
          </a:xfrm>
        </p:spPr>
        <p:txBody>
          <a:bodyPr/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Η.323:</a:t>
            </a:r>
            <a:r>
              <a:rPr lang="el-GR" sz="2000" dirty="0" smtClean="0"/>
              <a:t> Αριθμοί τύπου Ε.164 (μέγιστο 15 αριθμοί), </a:t>
            </a:r>
            <a:r>
              <a:rPr lang="en-US" sz="2000" dirty="0" smtClean="0"/>
              <a:t>IP, email, </a:t>
            </a:r>
            <a:r>
              <a:rPr lang="en-US" sz="2000" b="1" dirty="0" smtClean="0"/>
              <a:t>URI</a:t>
            </a:r>
            <a:r>
              <a:rPr lang="en-US" sz="2000" dirty="0" smtClean="0"/>
              <a:t> (Universal Resource Identifier: </a:t>
            </a:r>
            <a:r>
              <a:rPr lang="en-US" sz="2000" b="1" dirty="0" smtClean="0"/>
              <a:t>URL</a:t>
            </a:r>
            <a:r>
              <a:rPr lang="en-US" sz="2000" dirty="0" smtClean="0"/>
              <a:t> – Universal Resource Locator </a:t>
            </a:r>
            <a:r>
              <a:rPr lang="el-GR" sz="2000" dirty="0" smtClean="0"/>
              <a:t>ή</a:t>
            </a:r>
            <a:r>
              <a:rPr lang="en-US" sz="2000" dirty="0" smtClean="0"/>
              <a:t>/</a:t>
            </a:r>
            <a:r>
              <a:rPr lang="el-GR" sz="2000" dirty="0" smtClean="0"/>
              <a:t>και </a:t>
            </a:r>
            <a:r>
              <a:rPr lang="en-US" sz="2000" b="1" dirty="0" smtClean="0"/>
              <a:t>URN</a:t>
            </a:r>
            <a:r>
              <a:rPr lang="el-GR" sz="2000" dirty="0" smtClean="0"/>
              <a:t> </a:t>
            </a:r>
            <a:r>
              <a:rPr lang="en-US" sz="2000" dirty="0" smtClean="0"/>
              <a:t>Universal Resource Name) </a:t>
            </a:r>
            <a:r>
              <a:rPr lang="en-GB" sz="1800" dirty="0" smtClean="0">
                <a:hlinkClick r:id="rId2"/>
              </a:rPr>
              <a:t>http://en.wikipedia.org/wiki/Uniform_resource_identifier</a:t>
            </a:r>
            <a:endParaRPr lang="en-US" sz="2000" dirty="0" smtClean="0"/>
          </a:p>
          <a:p>
            <a:pPr lvl="1"/>
            <a:r>
              <a:rPr lang="el-GR" sz="1800" dirty="0" smtClean="0"/>
              <a:t>Αντιστοίχιση </a:t>
            </a:r>
            <a:r>
              <a:rPr lang="en-US" sz="1800" dirty="0" smtClean="0"/>
              <a:t>IP, H.323 Name (email, </a:t>
            </a:r>
            <a:r>
              <a:rPr lang="en-US" sz="1800" b="1" dirty="0" smtClean="0"/>
              <a:t>maglaris@netmode.ntua.gr</a:t>
            </a:r>
            <a:r>
              <a:rPr lang="en-US" sz="1800" dirty="0" smtClean="0"/>
              <a:t>) </a:t>
            </a:r>
            <a:r>
              <a:rPr lang="el-GR" sz="1800" dirty="0" smtClean="0"/>
              <a:t>με </a:t>
            </a:r>
            <a:r>
              <a:rPr lang="en-US" sz="1800" dirty="0" smtClean="0"/>
              <a:t>GDS (Global Dialing Scheme, </a:t>
            </a:r>
            <a:r>
              <a:rPr lang="el-GR" sz="1800" dirty="0" smtClean="0"/>
              <a:t>π.χ. </a:t>
            </a:r>
            <a:r>
              <a:rPr lang="el-GR" sz="1800" b="1" dirty="0" smtClean="0"/>
              <a:t>0011892106544721</a:t>
            </a:r>
            <a:r>
              <a:rPr lang="en-US" sz="1800" dirty="0" smtClean="0"/>
              <a:t>) </a:t>
            </a:r>
            <a:r>
              <a:rPr lang="el-GR" sz="1800" dirty="0" smtClean="0"/>
              <a:t>μέσω εξυπηρετητών </a:t>
            </a:r>
            <a:r>
              <a:rPr lang="el-GR" sz="1800" dirty="0" err="1" smtClean="0"/>
              <a:t>αριθμοδότησης</a:t>
            </a:r>
            <a:r>
              <a:rPr lang="en-US" sz="1800" dirty="0" smtClean="0"/>
              <a:t> - </a:t>
            </a:r>
            <a:r>
              <a:rPr lang="el-GR" sz="1800" dirty="0" smtClean="0"/>
              <a:t> </a:t>
            </a:r>
            <a:r>
              <a:rPr lang="en-US" sz="1800" dirty="0" smtClean="0"/>
              <a:t>Gatekeepers </a:t>
            </a:r>
            <a:r>
              <a:rPr lang="el-GR" sz="1800" dirty="0" smtClean="0"/>
              <a:t>(π.χ. </a:t>
            </a:r>
            <a:r>
              <a:rPr lang="en-US" sz="1800" dirty="0" smtClean="0"/>
              <a:t>Public Gatekeeper </a:t>
            </a:r>
            <a:r>
              <a:rPr lang="en-US" sz="1800" b="1" dirty="0" smtClean="0"/>
              <a:t>pgk.vc.dfn.de</a:t>
            </a:r>
            <a:r>
              <a:rPr lang="en-US" sz="1800" dirty="0" smtClean="0"/>
              <a:t>)</a:t>
            </a:r>
          </a:p>
          <a:p>
            <a:pPr lvl="1">
              <a:buNone/>
            </a:pPr>
            <a:endParaRPr lang="en-US" sz="1800" dirty="0" smtClean="0"/>
          </a:p>
          <a:p>
            <a:r>
              <a:rPr lang="en-US" sz="2000" b="1" dirty="0" smtClean="0">
                <a:solidFill>
                  <a:srgbClr val="FF0000"/>
                </a:solidFill>
              </a:rPr>
              <a:t>SIP:</a:t>
            </a:r>
            <a:r>
              <a:rPr lang="en-US" sz="2000" dirty="0" smtClean="0"/>
              <a:t> </a:t>
            </a:r>
            <a:r>
              <a:rPr lang="el-GR" sz="2000" dirty="0" smtClean="0"/>
              <a:t>Μόνο </a:t>
            </a:r>
            <a:r>
              <a:rPr lang="en-US" sz="2000" dirty="0" smtClean="0"/>
              <a:t>URI </a:t>
            </a:r>
            <a:r>
              <a:rPr lang="el-GR" sz="2000" dirty="0" smtClean="0"/>
              <a:t>και χρήση </a:t>
            </a:r>
            <a:r>
              <a:rPr lang="en-US" sz="2000" b="1" dirty="0" smtClean="0"/>
              <a:t>DNS</a:t>
            </a:r>
            <a:endParaRPr lang="el-GR" sz="2000" b="1" dirty="0" smtClean="0"/>
          </a:p>
          <a:p>
            <a:pPr lvl="1"/>
            <a:r>
              <a:rPr lang="el-GR" sz="1800" dirty="0" smtClean="0"/>
              <a:t>Παράδειγμα: </a:t>
            </a:r>
            <a:r>
              <a:rPr lang="en-US" sz="1800" dirty="0" smtClean="0">
                <a:hlinkClick r:id="rId3"/>
              </a:rPr>
              <a:t>sip:username:password@host:5860</a:t>
            </a:r>
            <a:r>
              <a:rPr lang="en-US" sz="1800" dirty="0" smtClean="0"/>
              <a:t>, </a:t>
            </a:r>
            <a:r>
              <a:rPr lang="el-GR" sz="1800" dirty="0" smtClean="0"/>
              <a:t>ή </a:t>
            </a:r>
            <a:r>
              <a:rPr lang="en-US" sz="1800" dirty="0" smtClean="0"/>
              <a:t>TLS secure </a:t>
            </a:r>
            <a:r>
              <a:rPr lang="en-US" sz="1800" dirty="0" smtClean="0">
                <a:hlinkClick r:id="rId4"/>
              </a:rPr>
              <a:t>sips:username:password@host:5061</a:t>
            </a:r>
            <a:r>
              <a:rPr lang="el-GR" sz="1800" dirty="0" smtClean="0"/>
              <a:t>)</a:t>
            </a:r>
            <a:r>
              <a:rPr lang="en-US" sz="1800" dirty="0" smtClean="0"/>
              <a:t>   </a:t>
            </a: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0E4832-F2F8-4602-ADEB-C3DCBFEC6E09}" type="slidenum">
              <a:rPr lang="el-GR" smtClean="0"/>
              <a:pPr>
                <a:defRPr/>
              </a:pPr>
              <a:t>16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162800" y="3403591"/>
            <a:ext cx="1506538" cy="1397009"/>
            <a:chOff x="7332662" y="3343274"/>
            <a:chExt cx="1506538" cy="1397009"/>
          </a:xfrm>
        </p:grpSpPr>
        <p:grpSp>
          <p:nvGrpSpPr>
            <p:cNvPr id="100616" name="Group 264"/>
            <p:cNvGrpSpPr>
              <a:grpSpLocks/>
            </p:cNvGrpSpPr>
            <p:nvPr/>
          </p:nvGrpSpPr>
          <p:grpSpPr bwMode="auto">
            <a:xfrm>
              <a:off x="7332662" y="3343274"/>
              <a:ext cx="1506538" cy="847726"/>
              <a:chOff x="400" y="634"/>
              <a:chExt cx="949" cy="534"/>
            </a:xfrm>
          </p:grpSpPr>
          <p:grpSp>
            <p:nvGrpSpPr>
              <p:cNvPr id="100617" name="Group 265"/>
              <p:cNvGrpSpPr>
                <a:grpSpLocks/>
              </p:cNvGrpSpPr>
              <p:nvPr/>
            </p:nvGrpSpPr>
            <p:grpSpPr bwMode="auto">
              <a:xfrm>
                <a:off x="400" y="634"/>
                <a:ext cx="949" cy="534"/>
                <a:chOff x="2880" y="458"/>
                <a:chExt cx="1491" cy="840"/>
              </a:xfrm>
            </p:grpSpPr>
            <p:grpSp>
              <p:nvGrpSpPr>
                <p:cNvPr id="100618" name="Group 266"/>
                <p:cNvGrpSpPr>
                  <a:grpSpLocks/>
                </p:cNvGrpSpPr>
                <p:nvPr/>
              </p:nvGrpSpPr>
              <p:grpSpPr bwMode="auto">
                <a:xfrm>
                  <a:off x="3004" y="544"/>
                  <a:ext cx="320" cy="246"/>
                  <a:chOff x="998" y="593"/>
                  <a:chExt cx="316" cy="217"/>
                </a:xfrm>
              </p:grpSpPr>
              <p:sp>
                <p:nvSpPr>
                  <p:cNvPr id="100619" name="Arc 267"/>
                  <p:cNvSpPr>
                    <a:spLocks/>
                  </p:cNvSpPr>
                  <p:nvPr/>
                </p:nvSpPr>
                <p:spPr bwMode="auto">
                  <a:xfrm>
                    <a:off x="998" y="593"/>
                    <a:ext cx="316" cy="217"/>
                  </a:xfrm>
                  <a:custGeom>
                    <a:avLst/>
                    <a:gdLst>
                      <a:gd name="G0" fmla="+- 21600 0 0"/>
                      <a:gd name="G1" fmla="+- 21600 0 0"/>
                      <a:gd name="G2" fmla="+- 21600 0 0"/>
                      <a:gd name="T0" fmla="*/ 258 w 21600"/>
                      <a:gd name="T1" fmla="*/ 24929 h 24929"/>
                      <a:gd name="T2" fmla="*/ 21532 w 21600"/>
                      <a:gd name="T3" fmla="*/ 0 h 24929"/>
                      <a:gd name="T4" fmla="*/ 21600 w 21600"/>
                      <a:gd name="T5" fmla="*/ 21600 h 249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4929" fill="none" extrusionOk="0">
                        <a:moveTo>
                          <a:pt x="258" y="24928"/>
                        </a:moveTo>
                        <a:cubicBezTo>
                          <a:pt x="86" y="23827"/>
                          <a:pt x="0" y="22714"/>
                          <a:pt x="0" y="21600"/>
                        </a:cubicBezTo>
                        <a:cubicBezTo>
                          <a:pt x="-1" y="9697"/>
                          <a:pt x="9629" y="37"/>
                          <a:pt x="21532" y="0"/>
                        </a:cubicBezTo>
                      </a:path>
                      <a:path w="21600" h="24929" stroke="0" extrusionOk="0">
                        <a:moveTo>
                          <a:pt x="258" y="24928"/>
                        </a:moveTo>
                        <a:cubicBezTo>
                          <a:pt x="86" y="23827"/>
                          <a:pt x="0" y="22714"/>
                          <a:pt x="0" y="21600"/>
                        </a:cubicBezTo>
                        <a:cubicBezTo>
                          <a:pt x="-1" y="9697"/>
                          <a:pt x="9629" y="37"/>
                          <a:pt x="21532" y="0"/>
                        </a:cubicBezTo>
                        <a:lnTo>
                          <a:pt x="21600" y="21600"/>
                        </a:lnTo>
                        <a:close/>
                      </a:path>
                    </a:pathLst>
                  </a:custGeom>
                  <a:solidFill>
                    <a:srgbClr val="CCECFF"/>
                  </a:solidFill>
                  <a:ln w="9525">
                    <a:solidFill>
                      <a:srgbClr val="33CC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100620" name="Arc 268"/>
                  <p:cNvSpPr>
                    <a:spLocks/>
                  </p:cNvSpPr>
                  <p:nvPr/>
                </p:nvSpPr>
                <p:spPr bwMode="auto">
                  <a:xfrm>
                    <a:off x="1000" y="595"/>
                    <a:ext cx="314" cy="215"/>
                  </a:xfrm>
                  <a:custGeom>
                    <a:avLst/>
                    <a:gdLst>
                      <a:gd name="G0" fmla="+- 21600 0 0"/>
                      <a:gd name="G1" fmla="+- 21600 0 0"/>
                      <a:gd name="G2" fmla="+- 21600 0 0"/>
                      <a:gd name="T0" fmla="*/ 260 w 21600"/>
                      <a:gd name="T1" fmla="*/ 24943 h 24943"/>
                      <a:gd name="T2" fmla="*/ 21532 w 21600"/>
                      <a:gd name="T3" fmla="*/ 0 h 24943"/>
                      <a:gd name="T4" fmla="*/ 21600 w 21600"/>
                      <a:gd name="T5" fmla="*/ 21600 h 2494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4943" fill="none" extrusionOk="0">
                        <a:moveTo>
                          <a:pt x="260" y="24942"/>
                        </a:moveTo>
                        <a:cubicBezTo>
                          <a:pt x="87" y="23837"/>
                          <a:pt x="0" y="22719"/>
                          <a:pt x="0" y="21600"/>
                        </a:cubicBezTo>
                        <a:cubicBezTo>
                          <a:pt x="-1" y="9697"/>
                          <a:pt x="9629" y="37"/>
                          <a:pt x="21532" y="0"/>
                        </a:cubicBezTo>
                      </a:path>
                      <a:path w="21600" h="24943" stroke="0" extrusionOk="0">
                        <a:moveTo>
                          <a:pt x="260" y="24942"/>
                        </a:moveTo>
                        <a:cubicBezTo>
                          <a:pt x="87" y="23837"/>
                          <a:pt x="0" y="22719"/>
                          <a:pt x="0" y="21600"/>
                        </a:cubicBezTo>
                        <a:cubicBezTo>
                          <a:pt x="-1" y="9697"/>
                          <a:pt x="9629" y="37"/>
                          <a:pt x="21532" y="0"/>
                        </a:cubicBezTo>
                        <a:lnTo>
                          <a:pt x="21600" y="21600"/>
                        </a:lnTo>
                        <a:close/>
                      </a:path>
                    </a:pathLst>
                  </a:custGeom>
                  <a:solidFill>
                    <a:srgbClr val="CCECFF"/>
                  </a:solidFill>
                  <a:ln w="6350">
                    <a:solidFill>
                      <a:srgbClr val="33CC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  <p:grpSp>
              <p:nvGrpSpPr>
                <p:cNvPr id="100621" name="Group 269"/>
                <p:cNvGrpSpPr>
                  <a:grpSpLocks/>
                </p:cNvGrpSpPr>
                <p:nvPr/>
              </p:nvGrpSpPr>
              <p:grpSpPr bwMode="auto">
                <a:xfrm>
                  <a:off x="3056" y="1022"/>
                  <a:ext cx="478" cy="234"/>
                  <a:chOff x="1046" y="1055"/>
                  <a:chExt cx="470" cy="230"/>
                </a:xfrm>
              </p:grpSpPr>
              <p:sp>
                <p:nvSpPr>
                  <p:cNvPr id="100622" name="Arc 270"/>
                  <p:cNvSpPr>
                    <a:spLocks/>
                  </p:cNvSpPr>
                  <p:nvPr/>
                </p:nvSpPr>
                <p:spPr bwMode="auto">
                  <a:xfrm>
                    <a:off x="1046" y="1055"/>
                    <a:ext cx="470" cy="230"/>
                  </a:xfrm>
                  <a:custGeom>
                    <a:avLst/>
                    <a:gdLst>
                      <a:gd name="G0" fmla="+- 21060 0 0"/>
                      <a:gd name="G1" fmla="+- 0 0 0"/>
                      <a:gd name="G2" fmla="+- 21600 0 0"/>
                      <a:gd name="T0" fmla="*/ 29457 w 29457"/>
                      <a:gd name="T1" fmla="*/ 19901 h 21600"/>
                      <a:gd name="T2" fmla="*/ 0 w 29457"/>
                      <a:gd name="T3" fmla="*/ 4798 h 21600"/>
                      <a:gd name="T4" fmla="*/ 21060 w 29457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9457" h="21600" fill="none" extrusionOk="0">
                        <a:moveTo>
                          <a:pt x="29457" y="19901"/>
                        </a:moveTo>
                        <a:cubicBezTo>
                          <a:pt x="26799" y="21022"/>
                          <a:pt x="23944" y="21599"/>
                          <a:pt x="21060" y="21600"/>
                        </a:cubicBezTo>
                        <a:cubicBezTo>
                          <a:pt x="10979" y="21600"/>
                          <a:pt x="2238" y="14626"/>
                          <a:pt x="-1" y="4798"/>
                        </a:cubicBezTo>
                      </a:path>
                      <a:path w="29457" h="21600" stroke="0" extrusionOk="0">
                        <a:moveTo>
                          <a:pt x="29457" y="19901"/>
                        </a:moveTo>
                        <a:cubicBezTo>
                          <a:pt x="26799" y="21022"/>
                          <a:pt x="23944" y="21599"/>
                          <a:pt x="21060" y="21600"/>
                        </a:cubicBezTo>
                        <a:cubicBezTo>
                          <a:pt x="10979" y="21600"/>
                          <a:pt x="2238" y="14626"/>
                          <a:pt x="-1" y="4798"/>
                        </a:cubicBezTo>
                        <a:lnTo>
                          <a:pt x="21060" y="0"/>
                        </a:lnTo>
                        <a:close/>
                      </a:path>
                    </a:pathLst>
                  </a:custGeom>
                  <a:solidFill>
                    <a:srgbClr val="CCECFF"/>
                  </a:solidFill>
                  <a:ln w="9525">
                    <a:solidFill>
                      <a:srgbClr val="33CC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100623" name="Arc 271"/>
                  <p:cNvSpPr>
                    <a:spLocks/>
                  </p:cNvSpPr>
                  <p:nvPr/>
                </p:nvSpPr>
                <p:spPr bwMode="auto">
                  <a:xfrm>
                    <a:off x="1048" y="1055"/>
                    <a:ext cx="467" cy="228"/>
                  </a:xfrm>
                  <a:custGeom>
                    <a:avLst/>
                    <a:gdLst>
                      <a:gd name="G0" fmla="+- 21057 0 0"/>
                      <a:gd name="G1" fmla="+- 0 0 0"/>
                      <a:gd name="G2" fmla="+- 21600 0 0"/>
                      <a:gd name="T0" fmla="*/ 29433 w 29433"/>
                      <a:gd name="T1" fmla="*/ 19910 h 21600"/>
                      <a:gd name="T2" fmla="*/ 0 w 29433"/>
                      <a:gd name="T3" fmla="*/ 4812 h 21600"/>
                      <a:gd name="T4" fmla="*/ 21057 w 29433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9433" h="21600" fill="none" extrusionOk="0">
                        <a:moveTo>
                          <a:pt x="29432" y="19909"/>
                        </a:moveTo>
                        <a:cubicBezTo>
                          <a:pt x="26781" y="21025"/>
                          <a:pt x="23933" y="21599"/>
                          <a:pt x="21057" y="21600"/>
                        </a:cubicBezTo>
                        <a:cubicBezTo>
                          <a:pt x="10981" y="21600"/>
                          <a:pt x="2244" y="14634"/>
                          <a:pt x="-1" y="4812"/>
                        </a:cubicBezTo>
                      </a:path>
                      <a:path w="29433" h="21600" stroke="0" extrusionOk="0">
                        <a:moveTo>
                          <a:pt x="29432" y="19909"/>
                        </a:moveTo>
                        <a:cubicBezTo>
                          <a:pt x="26781" y="21025"/>
                          <a:pt x="23933" y="21599"/>
                          <a:pt x="21057" y="21600"/>
                        </a:cubicBezTo>
                        <a:cubicBezTo>
                          <a:pt x="10981" y="21600"/>
                          <a:pt x="2244" y="14634"/>
                          <a:pt x="-1" y="4812"/>
                        </a:cubicBezTo>
                        <a:lnTo>
                          <a:pt x="21057" y="0"/>
                        </a:lnTo>
                        <a:close/>
                      </a:path>
                    </a:pathLst>
                  </a:custGeom>
                  <a:solidFill>
                    <a:srgbClr val="CCECFF"/>
                  </a:solidFill>
                  <a:ln w="6350">
                    <a:solidFill>
                      <a:srgbClr val="33CC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  <p:sp>
              <p:nvSpPr>
                <p:cNvPr id="100625" name="Arc 273"/>
                <p:cNvSpPr>
                  <a:spLocks/>
                </p:cNvSpPr>
                <p:nvPr/>
              </p:nvSpPr>
              <p:spPr bwMode="auto">
                <a:xfrm>
                  <a:off x="2880" y="780"/>
                  <a:ext cx="252" cy="310"/>
                </a:xfrm>
                <a:custGeom>
                  <a:avLst/>
                  <a:gdLst>
                    <a:gd name="G0" fmla="+- 21600 0 0"/>
                    <a:gd name="G1" fmla="+- 20158 0 0"/>
                    <a:gd name="G2" fmla="+- 21600 0 0"/>
                    <a:gd name="T0" fmla="*/ 18924 w 21600"/>
                    <a:gd name="T1" fmla="*/ 41592 h 41592"/>
                    <a:gd name="T2" fmla="*/ 13839 w 21600"/>
                    <a:gd name="T3" fmla="*/ 0 h 41592"/>
                    <a:gd name="T4" fmla="*/ 21600 w 21600"/>
                    <a:gd name="T5" fmla="*/ 20158 h 415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1592" fill="none" extrusionOk="0">
                      <a:moveTo>
                        <a:pt x="18924" y="41591"/>
                      </a:moveTo>
                      <a:cubicBezTo>
                        <a:pt x="8113" y="40241"/>
                        <a:pt x="0" y="31052"/>
                        <a:pt x="0" y="20158"/>
                      </a:cubicBezTo>
                      <a:cubicBezTo>
                        <a:pt x="-1" y="11223"/>
                        <a:pt x="5501" y="3210"/>
                        <a:pt x="13839" y="0"/>
                      </a:cubicBezTo>
                    </a:path>
                    <a:path w="21600" h="41592" stroke="0" extrusionOk="0">
                      <a:moveTo>
                        <a:pt x="18924" y="41591"/>
                      </a:moveTo>
                      <a:cubicBezTo>
                        <a:pt x="8113" y="40241"/>
                        <a:pt x="0" y="31052"/>
                        <a:pt x="0" y="20158"/>
                      </a:cubicBezTo>
                      <a:cubicBezTo>
                        <a:pt x="-1" y="11223"/>
                        <a:pt x="5501" y="3210"/>
                        <a:pt x="13839" y="0"/>
                      </a:cubicBezTo>
                      <a:lnTo>
                        <a:pt x="21600" y="20158"/>
                      </a:lnTo>
                      <a:close/>
                    </a:path>
                  </a:pathLst>
                </a:custGeom>
                <a:solidFill>
                  <a:srgbClr val="CCECFF"/>
                </a:solidFill>
                <a:ln w="9525">
                  <a:solidFill>
                    <a:srgbClr val="33CC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l-GR"/>
                </a:p>
              </p:txBody>
            </p:sp>
            <p:grpSp>
              <p:nvGrpSpPr>
                <p:cNvPr id="100627" name="Group 275"/>
                <p:cNvGrpSpPr>
                  <a:grpSpLocks/>
                </p:cNvGrpSpPr>
                <p:nvPr/>
              </p:nvGrpSpPr>
              <p:grpSpPr bwMode="auto">
                <a:xfrm>
                  <a:off x="3501" y="1054"/>
                  <a:ext cx="702" cy="244"/>
                  <a:chOff x="1491" y="1086"/>
                  <a:chExt cx="702" cy="236"/>
                </a:xfrm>
              </p:grpSpPr>
              <p:sp>
                <p:nvSpPr>
                  <p:cNvPr id="100628" name="Arc 276"/>
                  <p:cNvSpPr>
                    <a:spLocks/>
                  </p:cNvSpPr>
                  <p:nvPr/>
                </p:nvSpPr>
                <p:spPr bwMode="auto">
                  <a:xfrm>
                    <a:off x="1491" y="1086"/>
                    <a:ext cx="702" cy="236"/>
                  </a:xfrm>
                  <a:custGeom>
                    <a:avLst/>
                    <a:gdLst>
                      <a:gd name="G0" fmla="+- 15820 0 0"/>
                      <a:gd name="G1" fmla="+- 0 0 0"/>
                      <a:gd name="G2" fmla="+- 21600 0 0"/>
                      <a:gd name="T0" fmla="*/ 37420 w 37420"/>
                      <a:gd name="T1" fmla="*/ 0 h 21600"/>
                      <a:gd name="T2" fmla="*/ 0 w 37420"/>
                      <a:gd name="T3" fmla="*/ 14706 h 21600"/>
                      <a:gd name="T4" fmla="*/ 15820 w 37420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7420" h="21600" fill="none" extrusionOk="0">
                        <a:moveTo>
                          <a:pt x="37420" y="0"/>
                        </a:moveTo>
                        <a:cubicBezTo>
                          <a:pt x="37420" y="11929"/>
                          <a:pt x="27749" y="21600"/>
                          <a:pt x="15820" y="21600"/>
                        </a:cubicBezTo>
                        <a:cubicBezTo>
                          <a:pt x="9817" y="21600"/>
                          <a:pt x="4086" y="19102"/>
                          <a:pt x="-1" y="14706"/>
                        </a:cubicBezTo>
                      </a:path>
                      <a:path w="37420" h="21600" stroke="0" extrusionOk="0">
                        <a:moveTo>
                          <a:pt x="37420" y="0"/>
                        </a:moveTo>
                        <a:cubicBezTo>
                          <a:pt x="37420" y="11929"/>
                          <a:pt x="27749" y="21600"/>
                          <a:pt x="15820" y="21600"/>
                        </a:cubicBezTo>
                        <a:cubicBezTo>
                          <a:pt x="9817" y="21600"/>
                          <a:pt x="4086" y="19102"/>
                          <a:pt x="-1" y="14706"/>
                        </a:cubicBezTo>
                        <a:lnTo>
                          <a:pt x="15820" y="0"/>
                        </a:lnTo>
                        <a:close/>
                      </a:path>
                    </a:pathLst>
                  </a:custGeom>
                  <a:solidFill>
                    <a:srgbClr val="CCECFF"/>
                  </a:solidFill>
                  <a:ln w="9525">
                    <a:solidFill>
                      <a:srgbClr val="33CC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100629" name="Arc 277"/>
                  <p:cNvSpPr>
                    <a:spLocks/>
                  </p:cNvSpPr>
                  <p:nvPr/>
                </p:nvSpPr>
                <p:spPr bwMode="auto">
                  <a:xfrm>
                    <a:off x="1493" y="1086"/>
                    <a:ext cx="698" cy="234"/>
                  </a:xfrm>
                  <a:custGeom>
                    <a:avLst/>
                    <a:gdLst>
                      <a:gd name="G0" fmla="+- 15794 0 0"/>
                      <a:gd name="G1" fmla="+- 0 0 0"/>
                      <a:gd name="G2" fmla="+- 21600 0 0"/>
                      <a:gd name="T0" fmla="*/ 37394 w 37394"/>
                      <a:gd name="T1" fmla="*/ 0 h 21600"/>
                      <a:gd name="T2" fmla="*/ 0 w 37394"/>
                      <a:gd name="T3" fmla="*/ 14735 h 21600"/>
                      <a:gd name="T4" fmla="*/ 15794 w 37394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7394" h="21600" fill="none" extrusionOk="0">
                        <a:moveTo>
                          <a:pt x="37394" y="0"/>
                        </a:moveTo>
                        <a:cubicBezTo>
                          <a:pt x="37394" y="11929"/>
                          <a:pt x="27723" y="21600"/>
                          <a:pt x="15794" y="21600"/>
                        </a:cubicBezTo>
                        <a:cubicBezTo>
                          <a:pt x="9805" y="21600"/>
                          <a:pt x="4085" y="19113"/>
                          <a:pt x="0" y="14734"/>
                        </a:cubicBezTo>
                      </a:path>
                      <a:path w="37394" h="21600" stroke="0" extrusionOk="0">
                        <a:moveTo>
                          <a:pt x="37394" y="0"/>
                        </a:moveTo>
                        <a:cubicBezTo>
                          <a:pt x="37394" y="11929"/>
                          <a:pt x="27723" y="21600"/>
                          <a:pt x="15794" y="21600"/>
                        </a:cubicBezTo>
                        <a:cubicBezTo>
                          <a:pt x="9805" y="21600"/>
                          <a:pt x="4085" y="19113"/>
                          <a:pt x="0" y="14734"/>
                        </a:cubicBezTo>
                        <a:lnTo>
                          <a:pt x="15794" y="0"/>
                        </a:lnTo>
                        <a:close/>
                      </a:path>
                    </a:pathLst>
                  </a:custGeom>
                  <a:solidFill>
                    <a:srgbClr val="CCECFF"/>
                  </a:solidFill>
                  <a:ln w="6350">
                    <a:solidFill>
                      <a:srgbClr val="33CC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  <p:grpSp>
              <p:nvGrpSpPr>
                <p:cNvPr id="100630" name="Group 278"/>
                <p:cNvGrpSpPr>
                  <a:grpSpLocks/>
                </p:cNvGrpSpPr>
                <p:nvPr/>
              </p:nvGrpSpPr>
              <p:grpSpPr bwMode="auto">
                <a:xfrm>
                  <a:off x="3991" y="770"/>
                  <a:ext cx="380" cy="317"/>
                  <a:chOff x="1981" y="812"/>
                  <a:chExt cx="380" cy="306"/>
                </a:xfrm>
              </p:grpSpPr>
              <p:sp>
                <p:nvSpPr>
                  <p:cNvPr id="100631" name="Arc 279"/>
                  <p:cNvSpPr>
                    <a:spLocks/>
                  </p:cNvSpPr>
                  <p:nvPr/>
                </p:nvSpPr>
                <p:spPr bwMode="auto">
                  <a:xfrm>
                    <a:off x="1981" y="812"/>
                    <a:ext cx="380" cy="306"/>
                  </a:xfrm>
                  <a:custGeom>
                    <a:avLst/>
                    <a:gdLst>
                      <a:gd name="G0" fmla="+- 0 0 0"/>
                      <a:gd name="G1" fmla="+- 16579 0 0"/>
                      <a:gd name="G2" fmla="+- 21600 0 0"/>
                      <a:gd name="T0" fmla="*/ 13845 w 21600"/>
                      <a:gd name="T1" fmla="*/ 0 h 35488"/>
                      <a:gd name="T2" fmla="*/ 10440 w 21600"/>
                      <a:gd name="T3" fmla="*/ 35488 h 35488"/>
                      <a:gd name="T4" fmla="*/ 0 w 21600"/>
                      <a:gd name="T5" fmla="*/ 16579 h 3548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35488" fill="none" extrusionOk="0">
                        <a:moveTo>
                          <a:pt x="13845" y="-1"/>
                        </a:moveTo>
                        <a:cubicBezTo>
                          <a:pt x="18759" y="4103"/>
                          <a:pt x="21600" y="10176"/>
                          <a:pt x="21600" y="16579"/>
                        </a:cubicBezTo>
                        <a:cubicBezTo>
                          <a:pt x="21600" y="24443"/>
                          <a:pt x="17325" y="31686"/>
                          <a:pt x="10440" y="35488"/>
                        </a:cubicBezTo>
                      </a:path>
                      <a:path w="21600" h="35488" stroke="0" extrusionOk="0">
                        <a:moveTo>
                          <a:pt x="13845" y="-1"/>
                        </a:moveTo>
                        <a:cubicBezTo>
                          <a:pt x="18759" y="4103"/>
                          <a:pt x="21600" y="10176"/>
                          <a:pt x="21600" y="16579"/>
                        </a:cubicBezTo>
                        <a:cubicBezTo>
                          <a:pt x="21600" y="24443"/>
                          <a:pt x="17325" y="31686"/>
                          <a:pt x="10440" y="35488"/>
                        </a:cubicBezTo>
                        <a:lnTo>
                          <a:pt x="0" y="16579"/>
                        </a:lnTo>
                        <a:close/>
                      </a:path>
                    </a:pathLst>
                  </a:custGeom>
                  <a:solidFill>
                    <a:srgbClr val="CCECFF"/>
                  </a:solidFill>
                  <a:ln w="9525">
                    <a:solidFill>
                      <a:srgbClr val="33CC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100632" name="Arc 280"/>
                  <p:cNvSpPr>
                    <a:spLocks/>
                  </p:cNvSpPr>
                  <p:nvPr/>
                </p:nvSpPr>
                <p:spPr bwMode="auto">
                  <a:xfrm>
                    <a:off x="1981" y="813"/>
                    <a:ext cx="378" cy="304"/>
                  </a:xfrm>
                  <a:custGeom>
                    <a:avLst/>
                    <a:gdLst>
                      <a:gd name="G0" fmla="+- 0 0 0"/>
                      <a:gd name="G1" fmla="+- 16617 0 0"/>
                      <a:gd name="G2" fmla="+- 21600 0 0"/>
                      <a:gd name="T0" fmla="*/ 13800 w 21600"/>
                      <a:gd name="T1" fmla="*/ 0 h 35551"/>
                      <a:gd name="T2" fmla="*/ 10396 w 21600"/>
                      <a:gd name="T3" fmla="*/ 35551 h 35551"/>
                      <a:gd name="T4" fmla="*/ 0 w 21600"/>
                      <a:gd name="T5" fmla="*/ 16617 h 355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35551" fill="none" extrusionOk="0">
                        <a:moveTo>
                          <a:pt x="13799" y="0"/>
                        </a:moveTo>
                        <a:cubicBezTo>
                          <a:pt x="18741" y="4103"/>
                          <a:pt x="21600" y="10193"/>
                          <a:pt x="21600" y="16617"/>
                        </a:cubicBezTo>
                        <a:cubicBezTo>
                          <a:pt x="21600" y="24499"/>
                          <a:pt x="17305" y="31756"/>
                          <a:pt x="10395" y="35550"/>
                        </a:cubicBezTo>
                      </a:path>
                      <a:path w="21600" h="35551" stroke="0" extrusionOk="0">
                        <a:moveTo>
                          <a:pt x="13799" y="0"/>
                        </a:moveTo>
                        <a:cubicBezTo>
                          <a:pt x="18741" y="4103"/>
                          <a:pt x="21600" y="10193"/>
                          <a:pt x="21600" y="16617"/>
                        </a:cubicBezTo>
                        <a:cubicBezTo>
                          <a:pt x="21600" y="24499"/>
                          <a:pt x="17305" y="31756"/>
                          <a:pt x="10395" y="35550"/>
                        </a:cubicBezTo>
                        <a:lnTo>
                          <a:pt x="0" y="16617"/>
                        </a:lnTo>
                        <a:close/>
                      </a:path>
                    </a:pathLst>
                  </a:custGeom>
                  <a:solidFill>
                    <a:srgbClr val="CCECFF"/>
                  </a:solidFill>
                  <a:ln w="6350">
                    <a:solidFill>
                      <a:srgbClr val="33CC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  <p:grpSp>
              <p:nvGrpSpPr>
                <p:cNvPr id="100633" name="Group 281"/>
                <p:cNvGrpSpPr>
                  <a:grpSpLocks/>
                </p:cNvGrpSpPr>
                <p:nvPr/>
              </p:nvGrpSpPr>
              <p:grpSpPr bwMode="auto">
                <a:xfrm>
                  <a:off x="3866" y="551"/>
                  <a:ext cx="369" cy="218"/>
                  <a:chOff x="1856" y="600"/>
                  <a:chExt cx="363" cy="191"/>
                </a:xfrm>
              </p:grpSpPr>
              <p:sp>
                <p:nvSpPr>
                  <p:cNvPr id="100634" name="Arc 282"/>
                  <p:cNvSpPr>
                    <a:spLocks/>
                  </p:cNvSpPr>
                  <p:nvPr/>
                </p:nvSpPr>
                <p:spPr bwMode="auto">
                  <a:xfrm>
                    <a:off x="1856" y="600"/>
                    <a:ext cx="363" cy="191"/>
                  </a:xfrm>
                  <a:custGeom>
                    <a:avLst/>
                    <a:gdLst>
                      <a:gd name="G0" fmla="+- 1128 0 0"/>
                      <a:gd name="G1" fmla="+- 21600 0 0"/>
                      <a:gd name="G2" fmla="+- 21600 0 0"/>
                      <a:gd name="T0" fmla="*/ 0 w 22728"/>
                      <a:gd name="T1" fmla="*/ 29 h 21600"/>
                      <a:gd name="T2" fmla="*/ 22728 w 22728"/>
                      <a:gd name="T3" fmla="*/ 21486 h 21600"/>
                      <a:gd name="T4" fmla="*/ 1128 w 22728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2728" h="21600" fill="none" extrusionOk="0">
                        <a:moveTo>
                          <a:pt x="0" y="29"/>
                        </a:moveTo>
                        <a:cubicBezTo>
                          <a:pt x="375" y="9"/>
                          <a:pt x="751" y="-1"/>
                          <a:pt x="1128" y="0"/>
                        </a:cubicBezTo>
                        <a:cubicBezTo>
                          <a:pt x="13012" y="0"/>
                          <a:pt x="22664" y="9601"/>
                          <a:pt x="22727" y="21486"/>
                        </a:cubicBezTo>
                      </a:path>
                      <a:path w="22728" h="21600" stroke="0" extrusionOk="0">
                        <a:moveTo>
                          <a:pt x="0" y="29"/>
                        </a:moveTo>
                        <a:cubicBezTo>
                          <a:pt x="375" y="9"/>
                          <a:pt x="751" y="-1"/>
                          <a:pt x="1128" y="0"/>
                        </a:cubicBezTo>
                        <a:cubicBezTo>
                          <a:pt x="13012" y="0"/>
                          <a:pt x="22664" y="9601"/>
                          <a:pt x="22727" y="21486"/>
                        </a:cubicBezTo>
                        <a:lnTo>
                          <a:pt x="1128" y="21600"/>
                        </a:lnTo>
                        <a:close/>
                      </a:path>
                    </a:pathLst>
                  </a:custGeom>
                  <a:solidFill>
                    <a:srgbClr val="CCECFF"/>
                  </a:solidFill>
                  <a:ln w="9525">
                    <a:solidFill>
                      <a:srgbClr val="33CC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100635" name="Arc 283"/>
                  <p:cNvSpPr>
                    <a:spLocks/>
                  </p:cNvSpPr>
                  <p:nvPr/>
                </p:nvSpPr>
                <p:spPr bwMode="auto">
                  <a:xfrm>
                    <a:off x="1856" y="602"/>
                    <a:ext cx="361" cy="189"/>
                  </a:xfrm>
                  <a:custGeom>
                    <a:avLst/>
                    <a:gdLst>
                      <a:gd name="G0" fmla="+- 1123 0 0"/>
                      <a:gd name="G1" fmla="+- 21600 0 0"/>
                      <a:gd name="G2" fmla="+- 21600 0 0"/>
                      <a:gd name="T0" fmla="*/ 0 w 22723"/>
                      <a:gd name="T1" fmla="*/ 29 h 21600"/>
                      <a:gd name="T2" fmla="*/ 22723 w 22723"/>
                      <a:gd name="T3" fmla="*/ 21486 h 21600"/>
                      <a:gd name="T4" fmla="*/ 1123 w 22723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2723" h="21600" fill="none" extrusionOk="0">
                        <a:moveTo>
                          <a:pt x="0" y="29"/>
                        </a:moveTo>
                        <a:cubicBezTo>
                          <a:pt x="374" y="9"/>
                          <a:pt x="748" y="-1"/>
                          <a:pt x="1123" y="0"/>
                        </a:cubicBezTo>
                        <a:cubicBezTo>
                          <a:pt x="13007" y="0"/>
                          <a:pt x="22659" y="9601"/>
                          <a:pt x="22722" y="21486"/>
                        </a:cubicBezTo>
                      </a:path>
                      <a:path w="22723" h="21600" stroke="0" extrusionOk="0">
                        <a:moveTo>
                          <a:pt x="0" y="29"/>
                        </a:moveTo>
                        <a:cubicBezTo>
                          <a:pt x="374" y="9"/>
                          <a:pt x="748" y="-1"/>
                          <a:pt x="1123" y="0"/>
                        </a:cubicBezTo>
                        <a:cubicBezTo>
                          <a:pt x="13007" y="0"/>
                          <a:pt x="22659" y="9601"/>
                          <a:pt x="22722" y="21486"/>
                        </a:cubicBezTo>
                        <a:lnTo>
                          <a:pt x="1123" y="21600"/>
                        </a:lnTo>
                        <a:close/>
                      </a:path>
                    </a:pathLst>
                  </a:custGeom>
                  <a:solidFill>
                    <a:srgbClr val="CCECFF"/>
                  </a:solidFill>
                  <a:ln w="6350">
                    <a:solidFill>
                      <a:srgbClr val="33CC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  <p:grpSp>
              <p:nvGrpSpPr>
                <p:cNvPr id="100636" name="Group 284"/>
                <p:cNvGrpSpPr>
                  <a:grpSpLocks/>
                </p:cNvGrpSpPr>
                <p:nvPr/>
              </p:nvGrpSpPr>
              <p:grpSpPr bwMode="auto">
                <a:xfrm>
                  <a:off x="3286" y="458"/>
                  <a:ext cx="611" cy="267"/>
                  <a:chOff x="1276" y="510"/>
                  <a:chExt cx="611" cy="258"/>
                </a:xfrm>
              </p:grpSpPr>
              <p:sp>
                <p:nvSpPr>
                  <p:cNvPr id="100637" name="Arc 285"/>
                  <p:cNvSpPr>
                    <a:spLocks/>
                  </p:cNvSpPr>
                  <p:nvPr/>
                </p:nvSpPr>
                <p:spPr bwMode="auto">
                  <a:xfrm>
                    <a:off x="1276" y="510"/>
                    <a:ext cx="611" cy="258"/>
                  </a:xfrm>
                  <a:custGeom>
                    <a:avLst/>
                    <a:gdLst>
                      <a:gd name="G0" fmla="+- 17689 0 0"/>
                      <a:gd name="G1" fmla="+- 21600 0 0"/>
                      <a:gd name="G2" fmla="+- 21600 0 0"/>
                      <a:gd name="T0" fmla="*/ 0 w 35966"/>
                      <a:gd name="T1" fmla="*/ 9204 h 21600"/>
                      <a:gd name="T2" fmla="*/ 35966 w 35966"/>
                      <a:gd name="T3" fmla="*/ 10088 h 21600"/>
                      <a:gd name="T4" fmla="*/ 17689 w 3596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5966" h="21600" fill="none" extrusionOk="0">
                        <a:moveTo>
                          <a:pt x="0" y="9204"/>
                        </a:moveTo>
                        <a:cubicBezTo>
                          <a:pt x="4042" y="3435"/>
                          <a:pt x="10644" y="-1"/>
                          <a:pt x="17689" y="0"/>
                        </a:cubicBezTo>
                        <a:cubicBezTo>
                          <a:pt x="25109" y="0"/>
                          <a:pt x="32010" y="3809"/>
                          <a:pt x="35965" y="10088"/>
                        </a:cubicBezTo>
                      </a:path>
                      <a:path w="35966" h="21600" stroke="0" extrusionOk="0">
                        <a:moveTo>
                          <a:pt x="0" y="9204"/>
                        </a:moveTo>
                        <a:cubicBezTo>
                          <a:pt x="4042" y="3435"/>
                          <a:pt x="10644" y="-1"/>
                          <a:pt x="17689" y="0"/>
                        </a:cubicBezTo>
                        <a:cubicBezTo>
                          <a:pt x="25109" y="0"/>
                          <a:pt x="32010" y="3809"/>
                          <a:pt x="35965" y="10088"/>
                        </a:cubicBezTo>
                        <a:lnTo>
                          <a:pt x="17689" y="21600"/>
                        </a:lnTo>
                        <a:close/>
                      </a:path>
                    </a:pathLst>
                  </a:custGeom>
                  <a:solidFill>
                    <a:srgbClr val="CCECFF"/>
                  </a:solidFill>
                  <a:ln w="9525">
                    <a:solidFill>
                      <a:srgbClr val="33CC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100638" name="Arc 286"/>
                  <p:cNvSpPr>
                    <a:spLocks/>
                  </p:cNvSpPr>
                  <p:nvPr/>
                </p:nvSpPr>
                <p:spPr bwMode="auto">
                  <a:xfrm>
                    <a:off x="1278" y="512"/>
                    <a:ext cx="607" cy="256"/>
                  </a:xfrm>
                  <a:custGeom>
                    <a:avLst/>
                    <a:gdLst>
                      <a:gd name="G0" fmla="+- 17675 0 0"/>
                      <a:gd name="G1" fmla="+- 21600 0 0"/>
                      <a:gd name="G2" fmla="+- 21600 0 0"/>
                      <a:gd name="T0" fmla="*/ 0 w 35940"/>
                      <a:gd name="T1" fmla="*/ 9185 h 21600"/>
                      <a:gd name="T2" fmla="*/ 35940 w 35940"/>
                      <a:gd name="T3" fmla="*/ 10069 h 21600"/>
                      <a:gd name="T4" fmla="*/ 17675 w 3594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5940" h="21600" fill="none" extrusionOk="0">
                        <a:moveTo>
                          <a:pt x="-1" y="9184"/>
                        </a:moveTo>
                        <a:cubicBezTo>
                          <a:pt x="4043" y="3427"/>
                          <a:pt x="10638" y="-1"/>
                          <a:pt x="17675" y="0"/>
                        </a:cubicBezTo>
                        <a:cubicBezTo>
                          <a:pt x="25087" y="0"/>
                          <a:pt x="31982" y="3801"/>
                          <a:pt x="35939" y="10069"/>
                        </a:cubicBezTo>
                      </a:path>
                      <a:path w="35940" h="21600" stroke="0" extrusionOk="0">
                        <a:moveTo>
                          <a:pt x="-1" y="9184"/>
                        </a:moveTo>
                        <a:cubicBezTo>
                          <a:pt x="4043" y="3427"/>
                          <a:pt x="10638" y="-1"/>
                          <a:pt x="17675" y="0"/>
                        </a:cubicBezTo>
                        <a:cubicBezTo>
                          <a:pt x="25087" y="0"/>
                          <a:pt x="31982" y="3801"/>
                          <a:pt x="35939" y="10069"/>
                        </a:cubicBezTo>
                        <a:lnTo>
                          <a:pt x="17675" y="21600"/>
                        </a:lnTo>
                        <a:close/>
                      </a:path>
                    </a:pathLst>
                  </a:custGeom>
                  <a:solidFill>
                    <a:srgbClr val="CCECFF"/>
                  </a:solidFill>
                  <a:ln w="6350">
                    <a:solidFill>
                      <a:srgbClr val="33CC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</p:grpSp>
          <p:sp>
            <p:nvSpPr>
              <p:cNvPr id="100639" name="Oval 287"/>
              <p:cNvSpPr>
                <a:spLocks noChangeArrowheads="1"/>
              </p:cNvSpPr>
              <p:nvPr/>
            </p:nvSpPr>
            <p:spPr bwMode="auto">
              <a:xfrm>
                <a:off x="478" y="690"/>
                <a:ext cx="808" cy="432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CCECFF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>
                    <a:solidFill>
                      <a:srgbClr val="FFC89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100640" name="Text Box 288"/>
            <p:cNvSpPr txBox="1">
              <a:spLocks noChangeArrowheads="1"/>
            </p:cNvSpPr>
            <p:nvPr/>
          </p:nvSpPr>
          <p:spPr bwMode="auto">
            <a:xfrm>
              <a:off x="7799387" y="3581400"/>
              <a:ext cx="658813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fr-FR" sz="1400" dirty="0"/>
                <a:t>PSTN</a:t>
              </a:r>
            </a:p>
          </p:txBody>
        </p:sp>
        <p:sp>
          <p:nvSpPr>
            <p:cNvPr id="100643" name="Freeform 291"/>
            <p:cNvSpPr>
              <a:spLocks/>
            </p:cNvSpPr>
            <p:nvPr/>
          </p:nvSpPr>
          <p:spPr bwMode="auto">
            <a:xfrm>
              <a:off x="8229600" y="4362685"/>
              <a:ext cx="304800" cy="119414"/>
            </a:xfrm>
            <a:custGeom>
              <a:avLst/>
              <a:gdLst>
                <a:gd name="T0" fmla="*/ 378 w 540"/>
                <a:gd name="T1" fmla="*/ 264 h 264"/>
                <a:gd name="T2" fmla="*/ 0 w 540"/>
                <a:gd name="T3" fmla="*/ 264 h 264"/>
                <a:gd name="T4" fmla="*/ 180 w 540"/>
                <a:gd name="T5" fmla="*/ 0 h 264"/>
                <a:gd name="T6" fmla="*/ 540 w 540"/>
                <a:gd name="T7" fmla="*/ 0 h 264"/>
                <a:gd name="T8" fmla="*/ 378 w 540"/>
                <a:gd name="T9" fmla="*/ 26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264">
                  <a:moveTo>
                    <a:pt x="378" y="264"/>
                  </a:moveTo>
                  <a:lnTo>
                    <a:pt x="0" y="264"/>
                  </a:lnTo>
                  <a:lnTo>
                    <a:pt x="180" y="0"/>
                  </a:lnTo>
                  <a:lnTo>
                    <a:pt x="540" y="0"/>
                  </a:lnTo>
                  <a:lnTo>
                    <a:pt x="378" y="264"/>
                  </a:lnTo>
                  <a:close/>
                </a:path>
              </a:pathLst>
            </a:cu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0652" name="Line 300"/>
            <p:cNvSpPr>
              <a:spLocks noChangeShapeType="1"/>
            </p:cNvSpPr>
            <p:nvPr/>
          </p:nvSpPr>
          <p:spPr bwMode="auto">
            <a:xfrm flipH="1">
              <a:off x="8371305" y="4454788"/>
              <a:ext cx="68179" cy="535"/>
            </a:xfrm>
            <a:prstGeom prst="line">
              <a:avLst/>
            </a:prstGeom>
            <a:noFill/>
            <a:ln w="9525">
              <a:solidFill>
                <a:srgbClr val="E5E5E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0660" name="Text Box 308"/>
            <p:cNvSpPr txBox="1">
              <a:spLocks noChangeArrowheads="1"/>
            </p:cNvSpPr>
            <p:nvPr/>
          </p:nvSpPr>
          <p:spPr bwMode="auto">
            <a:xfrm>
              <a:off x="8001000" y="4495808"/>
              <a:ext cx="8382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fr-FR" sz="1000"/>
                <a:t>CPE</a:t>
              </a:r>
              <a:endParaRPr lang="en-US" sz="1000"/>
            </a:p>
          </p:txBody>
        </p:sp>
      </p:grpSp>
      <p:sp>
        <p:nvSpPr>
          <p:cNvPr id="100354" name="Line 2"/>
          <p:cNvSpPr>
            <a:spLocks noChangeShapeType="1"/>
          </p:cNvSpPr>
          <p:nvPr/>
        </p:nvSpPr>
        <p:spPr bwMode="auto">
          <a:xfrm flipH="1" flipV="1">
            <a:off x="7391400" y="25146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524000"/>
          </a:xfrm>
        </p:spPr>
        <p:txBody>
          <a:bodyPr/>
          <a:lstStyle/>
          <a:p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ΕΝΟΠΟΙΗΜΕΝΗ ΑΡΧΙΤΕΚΤΟΝΙΚΗ 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IMS </a:t>
            </a:r>
            <a:b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(IP </a:t>
            </a:r>
            <a:r>
              <a:rPr lang="fr-F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Multimedia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Subsystem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Άποψη της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ITU-T &amp; </a:t>
            </a:r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ηλεπικοινωνιακών </a:t>
            </a:r>
            <a:r>
              <a:rPr lang="el-GR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Παρόχων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(TELCO Operators) 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onverged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etworking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0356" name="Oval 4"/>
          <p:cNvSpPr>
            <a:spLocks noChangeArrowheads="1"/>
          </p:cNvSpPr>
          <p:nvPr/>
        </p:nvSpPr>
        <p:spPr bwMode="auto">
          <a:xfrm>
            <a:off x="2209800" y="2667000"/>
            <a:ext cx="1981200" cy="990600"/>
          </a:xfrm>
          <a:prstGeom prst="ellipse">
            <a:avLst/>
          </a:prstGeom>
          <a:gradFill rotWithShape="0">
            <a:gsLst>
              <a:gs pos="0">
                <a:srgbClr val="FFFF66">
                  <a:gamma/>
                  <a:tint val="42353"/>
                  <a:invGamma/>
                </a:srgbClr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l-GR"/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2895600" y="2971800"/>
            <a:ext cx="4540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fr-FR" sz="1600">
                <a:solidFill>
                  <a:srgbClr val="5F5F5F"/>
                </a:solidFill>
              </a:rPr>
              <a:t>PS</a:t>
            </a:r>
          </a:p>
        </p:txBody>
      </p:sp>
      <p:grpSp>
        <p:nvGrpSpPr>
          <p:cNvPr id="100358" name="Group 6"/>
          <p:cNvGrpSpPr>
            <a:grpSpLocks/>
          </p:cNvGrpSpPr>
          <p:nvPr/>
        </p:nvGrpSpPr>
        <p:grpSpPr bwMode="auto">
          <a:xfrm>
            <a:off x="381000" y="2895600"/>
            <a:ext cx="152400" cy="533400"/>
            <a:chOff x="240" y="2064"/>
            <a:chExt cx="96" cy="336"/>
          </a:xfrm>
        </p:grpSpPr>
        <p:sp>
          <p:nvSpPr>
            <p:cNvPr id="100359" name="AutoShape 7"/>
            <p:cNvSpPr>
              <a:spLocks noChangeArrowheads="1"/>
            </p:cNvSpPr>
            <p:nvPr/>
          </p:nvSpPr>
          <p:spPr bwMode="auto">
            <a:xfrm>
              <a:off x="240" y="2168"/>
              <a:ext cx="96" cy="232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>
              <a:noFill/>
            </a:ln>
            <a:effectLst/>
            <a:scene3d>
              <a:camera prst="legacyObliqueTopRight"/>
              <a:lightRig rig="legacyFlat3" dir="l"/>
            </a:scene3d>
            <a:sp3d extrusionH="36500" prstMaterial="legacyMatte">
              <a:bevelT w="13500" h="13500" prst="angle"/>
              <a:bevelB w="13500" h="13500" prst="angle"/>
              <a:extrusionClr>
                <a:schemeClr val="folHlink"/>
              </a:extrusion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l-GR"/>
            </a:p>
          </p:txBody>
        </p:sp>
        <p:sp>
          <p:nvSpPr>
            <p:cNvPr id="100360" name="Rectangle 8"/>
            <p:cNvSpPr>
              <a:spLocks noChangeArrowheads="1"/>
            </p:cNvSpPr>
            <p:nvPr/>
          </p:nvSpPr>
          <p:spPr bwMode="auto">
            <a:xfrm>
              <a:off x="250" y="2191"/>
              <a:ext cx="76" cy="3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0361" name="AutoShape 9"/>
            <p:cNvSpPr>
              <a:spLocks noChangeArrowheads="1"/>
            </p:cNvSpPr>
            <p:nvPr/>
          </p:nvSpPr>
          <p:spPr bwMode="auto">
            <a:xfrm>
              <a:off x="249" y="2247"/>
              <a:ext cx="20" cy="20"/>
            </a:xfrm>
            <a:prstGeom prst="roundRect">
              <a:avLst>
                <a:gd name="adj" fmla="val 23403"/>
              </a:avLst>
            </a:prstGeom>
            <a:gradFill rotWithShape="0">
              <a:gsLst>
                <a:gs pos="0">
                  <a:srgbClr val="FFFFFF"/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0362" name="AutoShape 10"/>
            <p:cNvSpPr>
              <a:spLocks noChangeArrowheads="1"/>
            </p:cNvSpPr>
            <p:nvPr/>
          </p:nvSpPr>
          <p:spPr bwMode="auto">
            <a:xfrm>
              <a:off x="277" y="2248"/>
              <a:ext cx="20" cy="20"/>
            </a:xfrm>
            <a:prstGeom prst="roundRect">
              <a:avLst>
                <a:gd name="adj" fmla="val 23403"/>
              </a:avLst>
            </a:prstGeom>
            <a:gradFill rotWithShape="0">
              <a:gsLst>
                <a:gs pos="0">
                  <a:srgbClr val="FFFFFF"/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0363" name="AutoShape 11"/>
            <p:cNvSpPr>
              <a:spLocks noChangeArrowheads="1"/>
            </p:cNvSpPr>
            <p:nvPr/>
          </p:nvSpPr>
          <p:spPr bwMode="auto">
            <a:xfrm>
              <a:off x="305" y="2247"/>
              <a:ext cx="20" cy="20"/>
            </a:xfrm>
            <a:prstGeom prst="roundRect">
              <a:avLst>
                <a:gd name="adj" fmla="val 23403"/>
              </a:avLst>
            </a:prstGeom>
            <a:gradFill rotWithShape="0">
              <a:gsLst>
                <a:gs pos="0">
                  <a:srgbClr val="FFFFFF"/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0364" name="AutoShape 12"/>
            <p:cNvSpPr>
              <a:spLocks noChangeArrowheads="1"/>
            </p:cNvSpPr>
            <p:nvPr/>
          </p:nvSpPr>
          <p:spPr bwMode="auto">
            <a:xfrm>
              <a:off x="249" y="2273"/>
              <a:ext cx="20" cy="21"/>
            </a:xfrm>
            <a:prstGeom prst="roundRect">
              <a:avLst>
                <a:gd name="adj" fmla="val 23403"/>
              </a:avLst>
            </a:prstGeom>
            <a:gradFill rotWithShape="0">
              <a:gsLst>
                <a:gs pos="0">
                  <a:srgbClr val="FFFFFF"/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0365" name="AutoShape 13"/>
            <p:cNvSpPr>
              <a:spLocks noChangeArrowheads="1"/>
            </p:cNvSpPr>
            <p:nvPr/>
          </p:nvSpPr>
          <p:spPr bwMode="auto">
            <a:xfrm>
              <a:off x="276" y="2274"/>
              <a:ext cx="20" cy="20"/>
            </a:xfrm>
            <a:prstGeom prst="roundRect">
              <a:avLst>
                <a:gd name="adj" fmla="val 23403"/>
              </a:avLst>
            </a:prstGeom>
            <a:gradFill rotWithShape="0">
              <a:gsLst>
                <a:gs pos="0">
                  <a:srgbClr val="FFFFFF"/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0366" name="AutoShape 14"/>
            <p:cNvSpPr>
              <a:spLocks noChangeArrowheads="1"/>
            </p:cNvSpPr>
            <p:nvPr/>
          </p:nvSpPr>
          <p:spPr bwMode="auto">
            <a:xfrm>
              <a:off x="305" y="2273"/>
              <a:ext cx="20" cy="21"/>
            </a:xfrm>
            <a:prstGeom prst="roundRect">
              <a:avLst>
                <a:gd name="adj" fmla="val 23403"/>
              </a:avLst>
            </a:prstGeom>
            <a:gradFill rotWithShape="0">
              <a:gsLst>
                <a:gs pos="0">
                  <a:srgbClr val="FFFFFF"/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0367" name="AutoShape 15"/>
            <p:cNvSpPr>
              <a:spLocks noChangeArrowheads="1"/>
            </p:cNvSpPr>
            <p:nvPr/>
          </p:nvSpPr>
          <p:spPr bwMode="auto">
            <a:xfrm>
              <a:off x="249" y="2299"/>
              <a:ext cx="20" cy="20"/>
            </a:xfrm>
            <a:prstGeom prst="roundRect">
              <a:avLst>
                <a:gd name="adj" fmla="val 23403"/>
              </a:avLst>
            </a:prstGeom>
            <a:gradFill rotWithShape="0">
              <a:gsLst>
                <a:gs pos="0">
                  <a:srgbClr val="FFFFFF"/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0368" name="AutoShape 16"/>
            <p:cNvSpPr>
              <a:spLocks noChangeArrowheads="1"/>
            </p:cNvSpPr>
            <p:nvPr/>
          </p:nvSpPr>
          <p:spPr bwMode="auto">
            <a:xfrm>
              <a:off x="276" y="2299"/>
              <a:ext cx="20" cy="20"/>
            </a:xfrm>
            <a:prstGeom prst="roundRect">
              <a:avLst>
                <a:gd name="adj" fmla="val 23403"/>
              </a:avLst>
            </a:prstGeom>
            <a:gradFill rotWithShape="0">
              <a:gsLst>
                <a:gs pos="0">
                  <a:srgbClr val="FFFFFF"/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0369" name="AutoShape 17"/>
            <p:cNvSpPr>
              <a:spLocks noChangeArrowheads="1"/>
            </p:cNvSpPr>
            <p:nvPr/>
          </p:nvSpPr>
          <p:spPr bwMode="auto">
            <a:xfrm>
              <a:off x="305" y="2299"/>
              <a:ext cx="20" cy="20"/>
            </a:xfrm>
            <a:prstGeom prst="roundRect">
              <a:avLst>
                <a:gd name="adj" fmla="val 23403"/>
              </a:avLst>
            </a:prstGeom>
            <a:gradFill rotWithShape="0">
              <a:gsLst>
                <a:gs pos="0">
                  <a:srgbClr val="FFFFFF"/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0370" name="AutoShape 18"/>
            <p:cNvSpPr>
              <a:spLocks noChangeArrowheads="1"/>
            </p:cNvSpPr>
            <p:nvPr/>
          </p:nvSpPr>
          <p:spPr bwMode="auto">
            <a:xfrm>
              <a:off x="248" y="2324"/>
              <a:ext cx="20" cy="21"/>
            </a:xfrm>
            <a:prstGeom prst="roundRect">
              <a:avLst>
                <a:gd name="adj" fmla="val 23403"/>
              </a:avLst>
            </a:prstGeom>
            <a:gradFill rotWithShape="0">
              <a:gsLst>
                <a:gs pos="0">
                  <a:srgbClr val="FFFFFF"/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0371" name="AutoShape 19"/>
            <p:cNvSpPr>
              <a:spLocks noChangeArrowheads="1"/>
            </p:cNvSpPr>
            <p:nvPr/>
          </p:nvSpPr>
          <p:spPr bwMode="auto">
            <a:xfrm>
              <a:off x="276" y="2325"/>
              <a:ext cx="20" cy="20"/>
            </a:xfrm>
            <a:prstGeom prst="roundRect">
              <a:avLst>
                <a:gd name="adj" fmla="val 23403"/>
              </a:avLst>
            </a:prstGeom>
            <a:gradFill rotWithShape="0">
              <a:gsLst>
                <a:gs pos="0">
                  <a:srgbClr val="FFFFFF"/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0372" name="AutoShape 20"/>
            <p:cNvSpPr>
              <a:spLocks noChangeArrowheads="1"/>
            </p:cNvSpPr>
            <p:nvPr/>
          </p:nvSpPr>
          <p:spPr bwMode="auto">
            <a:xfrm>
              <a:off x="305" y="2324"/>
              <a:ext cx="19" cy="21"/>
            </a:xfrm>
            <a:prstGeom prst="roundRect">
              <a:avLst>
                <a:gd name="adj" fmla="val 23403"/>
              </a:avLst>
            </a:prstGeom>
            <a:gradFill rotWithShape="0">
              <a:gsLst>
                <a:gs pos="0">
                  <a:srgbClr val="FFFFFF"/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0373" name="Line 21"/>
            <p:cNvSpPr>
              <a:spLocks noChangeShapeType="1"/>
            </p:cNvSpPr>
            <p:nvPr/>
          </p:nvSpPr>
          <p:spPr bwMode="auto">
            <a:xfrm flipV="1">
              <a:off x="314" y="2064"/>
              <a:ext cx="0" cy="7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0374" name="AutoShape 22"/>
            <p:cNvSpPr>
              <a:spLocks noChangeArrowheads="1"/>
            </p:cNvSpPr>
            <p:nvPr/>
          </p:nvSpPr>
          <p:spPr bwMode="auto">
            <a:xfrm>
              <a:off x="304" y="2139"/>
              <a:ext cx="20" cy="2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0375" name="AutoShape 23" descr="80%"/>
            <p:cNvSpPr>
              <a:spLocks noChangeArrowheads="1"/>
            </p:cNvSpPr>
            <p:nvPr/>
          </p:nvSpPr>
          <p:spPr bwMode="auto">
            <a:xfrm>
              <a:off x="268" y="2360"/>
              <a:ext cx="40" cy="21"/>
            </a:xfrm>
            <a:prstGeom prst="roundRect">
              <a:avLst>
                <a:gd name="adj" fmla="val 16667"/>
              </a:avLst>
            </a:prstGeom>
            <a:pattFill prst="pct80">
              <a:fgClr>
                <a:schemeClr val="accent1"/>
              </a:fgClr>
              <a:bgClr>
                <a:srgbClr val="FFFFFF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00376" name="Text Box 24"/>
          <p:cNvSpPr txBox="1">
            <a:spLocks noChangeArrowheads="1"/>
          </p:cNvSpPr>
          <p:nvPr/>
        </p:nvSpPr>
        <p:spPr bwMode="auto">
          <a:xfrm>
            <a:off x="304800" y="3429000"/>
            <a:ext cx="3603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fr-FR" sz="1000"/>
              <a:t>UE</a:t>
            </a:r>
          </a:p>
        </p:txBody>
      </p:sp>
      <p:grpSp>
        <p:nvGrpSpPr>
          <p:cNvPr id="100377" name="Group 25"/>
          <p:cNvGrpSpPr>
            <a:grpSpLocks/>
          </p:cNvGrpSpPr>
          <p:nvPr/>
        </p:nvGrpSpPr>
        <p:grpSpPr bwMode="auto">
          <a:xfrm>
            <a:off x="838200" y="2971800"/>
            <a:ext cx="152400" cy="460375"/>
            <a:chOff x="1484" y="1054"/>
            <a:chExt cx="466" cy="1154"/>
          </a:xfrm>
        </p:grpSpPr>
        <p:sp>
          <p:nvSpPr>
            <p:cNvPr id="100378" name="Freeform 26"/>
            <p:cNvSpPr>
              <a:spLocks/>
            </p:cNvSpPr>
            <p:nvPr/>
          </p:nvSpPr>
          <p:spPr bwMode="auto">
            <a:xfrm>
              <a:off x="1484" y="1292"/>
              <a:ext cx="463" cy="916"/>
            </a:xfrm>
            <a:custGeom>
              <a:avLst/>
              <a:gdLst>
                <a:gd name="T0" fmla="*/ 368 w 740"/>
                <a:gd name="T1" fmla="*/ 0 h 1752"/>
                <a:gd name="T2" fmla="*/ 0 w 740"/>
                <a:gd name="T3" fmla="*/ 1580 h 1752"/>
                <a:gd name="T4" fmla="*/ 368 w 740"/>
                <a:gd name="T5" fmla="*/ 1752 h 1752"/>
                <a:gd name="T6" fmla="*/ 740 w 740"/>
                <a:gd name="T7" fmla="*/ 1580 h 1752"/>
                <a:gd name="T8" fmla="*/ 368 w 740"/>
                <a:gd name="T9" fmla="*/ 0 h 1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0" h="1752">
                  <a:moveTo>
                    <a:pt x="368" y="0"/>
                  </a:moveTo>
                  <a:lnTo>
                    <a:pt x="0" y="1580"/>
                  </a:lnTo>
                  <a:lnTo>
                    <a:pt x="368" y="1752"/>
                  </a:lnTo>
                  <a:lnTo>
                    <a:pt x="740" y="1580"/>
                  </a:lnTo>
                  <a:lnTo>
                    <a:pt x="368" y="0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19050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0379" name="Line 27"/>
            <p:cNvSpPr>
              <a:spLocks noChangeShapeType="1"/>
            </p:cNvSpPr>
            <p:nvPr/>
          </p:nvSpPr>
          <p:spPr bwMode="auto">
            <a:xfrm flipV="1">
              <a:off x="1714" y="1296"/>
              <a:ext cx="0" cy="912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0380" name="Freeform 28"/>
            <p:cNvSpPr>
              <a:spLocks/>
            </p:cNvSpPr>
            <p:nvPr/>
          </p:nvSpPr>
          <p:spPr bwMode="auto">
            <a:xfrm>
              <a:off x="1507" y="2034"/>
              <a:ext cx="415" cy="78"/>
            </a:xfrm>
            <a:custGeom>
              <a:avLst/>
              <a:gdLst>
                <a:gd name="T0" fmla="*/ 0 w 664"/>
                <a:gd name="T1" fmla="*/ 4 h 148"/>
                <a:gd name="T2" fmla="*/ 332 w 664"/>
                <a:gd name="T3" fmla="*/ 148 h 148"/>
                <a:gd name="T4" fmla="*/ 664 w 664"/>
                <a:gd name="T5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4" h="148">
                  <a:moveTo>
                    <a:pt x="0" y="4"/>
                  </a:moveTo>
                  <a:lnTo>
                    <a:pt x="332" y="148"/>
                  </a:lnTo>
                  <a:lnTo>
                    <a:pt x="664" y="0"/>
                  </a:lnTo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0381" name="Freeform 29"/>
            <p:cNvSpPr>
              <a:spLocks/>
            </p:cNvSpPr>
            <p:nvPr/>
          </p:nvSpPr>
          <p:spPr bwMode="auto">
            <a:xfrm>
              <a:off x="1484" y="2049"/>
              <a:ext cx="466" cy="69"/>
            </a:xfrm>
            <a:custGeom>
              <a:avLst/>
              <a:gdLst>
                <a:gd name="T0" fmla="*/ 0 w 744"/>
                <a:gd name="T1" fmla="*/ 132 h 132"/>
                <a:gd name="T2" fmla="*/ 368 w 744"/>
                <a:gd name="T3" fmla="*/ 0 h 132"/>
                <a:gd name="T4" fmla="*/ 744 w 744"/>
                <a:gd name="T5" fmla="*/ 128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44" h="132">
                  <a:moveTo>
                    <a:pt x="0" y="132"/>
                  </a:moveTo>
                  <a:lnTo>
                    <a:pt x="368" y="0"/>
                  </a:lnTo>
                  <a:lnTo>
                    <a:pt x="744" y="128"/>
                  </a:lnTo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0382" name="Freeform 30"/>
            <p:cNvSpPr>
              <a:spLocks/>
            </p:cNvSpPr>
            <p:nvPr/>
          </p:nvSpPr>
          <p:spPr bwMode="auto">
            <a:xfrm>
              <a:off x="1529" y="1944"/>
              <a:ext cx="371" cy="65"/>
            </a:xfrm>
            <a:custGeom>
              <a:avLst/>
              <a:gdLst>
                <a:gd name="T0" fmla="*/ 0 w 592"/>
                <a:gd name="T1" fmla="*/ 16 h 124"/>
                <a:gd name="T2" fmla="*/ 296 w 592"/>
                <a:gd name="T3" fmla="*/ 124 h 124"/>
                <a:gd name="T4" fmla="*/ 592 w 592"/>
                <a:gd name="T5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2" h="124">
                  <a:moveTo>
                    <a:pt x="0" y="16"/>
                  </a:moveTo>
                  <a:lnTo>
                    <a:pt x="296" y="124"/>
                  </a:lnTo>
                  <a:lnTo>
                    <a:pt x="592" y="0"/>
                  </a:lnTo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0383" name="Freeform 31"/>
            <p:cNvSpPr>
              <a:spLocks/>
            </p:cNvSpPr>
            <p:nvPr/>
          </p:nvSpPr>
          <p:spPr bwMode="auto">
            <a:xfrm>
              <a:off x="1554" y="1863"/>
              <a:ext cx="318" cy="52"/>
            </a:xfrm>
            <a:custGeom>
              <a:avLst/>
              <a:gdLst>
                <a:gd name="T0" fmla="*/ 0 w 508"/>
                <a:gd name="T1" fmla="*/ 12 h 100"/>
                <a:gd name="T2" fmla="*/ 256 w 508"/>
                <a:gd name="T3" fmla="*/ 100 h 100"/>
                <a:gd name="T4" fmla="*/ 508 w 508"/>
                <a:gd name="T5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8" h="100">
                  <a:moveTo>
                    <a:pt x="0" y="12"/>
                  </a:moveTo>
                  <a:lnTo>
                    <a:pt x="256" y="100"/>
                  </a:lnTo>
                  <a:lnTo>
                    <a:pt x="508" y="0"/>
                  </a:lnTo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0384" name="Freeform 32"/>
            <p:cNvSpPr>
              <a:spLocks/>
            </p:cNvSpPr>
            <p:nvPr/>
          </p:nvSpPr>
          <p:spPr bwMode="auto">
            <a:xfrm>
              <a:off x="1577" y="1781"/>
              <a:ext cx="273" cy="42"/>
            </a:xfrm>
            <a:custGeom>
              <a:avLst/>
              <a:gdLst>
                <a:gd name="T0" fmla="*/ 0 w 436"/>
                <a:gd name="T1" fmla="*/ 12 h 80"/>
                <a:gd name="T2" fmla="*/ 220 w 436"/>
                <a:gd name="T3" fmla="*/ 80 h 80"/>
                <a:gd name="T4" fmla="*/ 436 w 436"/>
                <a:gd name="T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6" h="80">
                  <a:moveTo>
                    <a:pt x="0" y="12"/>
                  </a:moveTo>
                  <a:lnTo>
                    <a:pt x="220" y="80"/>
                  </a:lnTo>
                  <a:lnTo>
                    <a:pt x="436" y="0"/>
                  </a:lnTo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0385" name="Freeform 33"/>
            <p:cNvSpPr>
              <a:spLocks/>
            </p:cNvSpPr>
            <p:nvPr/>
          </p:nvSpPr>
          <p:spPr bwMode="auto">
            <a:xfrm>
              <a:off x="1597" y="1702"/>
              <a:ext cx="233" cy="33"/>
            </a:xfrm>
            <a:custGeom>
              <a:avLst/>
              <a:gdLst>
                <a:gd name="T0" fmla="*/ 0 w 372"/>
                <a:gd name="T1" fmla="*/ 12 h 64"/>
                <a:gd name="T2" fmla="*/ 188 w 372"/>
                <a:gd name="T3" fmla="*/ 64 h 64"/>
                <a:gd name="T4" fmla="*/ 372 w 372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2" h="64">
                  <a:moveTo>
                    <a:pt x="0" y="12"/>
                  </a:moveTo>
                  <a:lnTo>
                    <a:pt x="188" y="64"/>
                  </a:lnTo>
                  <a:lnTo>
                    <a:pt x="372" y="0"/>
                  </a:lnTo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0386" name="Freeform 34"/>
            <p:cNvSpPr>
              <a:spLocks/>
            </p:cNvSpPr>
            <p:nvPr/>
          </p:nvSpPr>
          <p:spPr bwMode="auto">
            <a:xfrm>
              <a:off x="1622" y="1622"/>
              <a:ext cx="185" cy="26"/>
            </a:xfrm>
            <a:custGeom>
              <a:avLst/>
              <a:gdLst>
                <a:gd name="T0" fmla="*/ 0 w 296"/>
                <a:gd name="T1" fmla="*/ 16 h 48"/>
                <a:gd name="T2" fmla="*/ 148 w 296"/>
                <a:gd name="T3" fmla="*/ 48 h 48"/>
                <a:gd name="T4" fmla="*/ 296 w 296"/>
                <a:gd name="T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6" h="48">
                  <a:moveTo>
                    <a:pt x="0" y="16"/>
                  </a:moveTo>
                  <a:lnTo>
                    <a:pt x="148" y="48"/>
                  </a:lnTo>
                  <a:lnTo>
                    <a:pt x="296" y="0"/>
                  </a:lnTo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0387" name="Freeform 35"/>
            <p:cNvSpPr>
              <a:spLocks/>
            </p:cNvSpPr>
            <p:nvPr/>
          </p:nvSpPr>
          <p:spPr bwMode="auto">
            <a:xfrm>
              <a:off x="1639" y="1556"/>
              <a:ext cx="151" cy="16"/>
            </a:xfrm>
            <a:custGeom>
              <a:avLst/>
              <a:gdLst>
                <a:gd name="T0" fmla="*/ 0 w 240"/>
                <a:gd name="T1" fmla="*/ 8 h 32"/>
                <a:gd name="T2" fmla="*/ 124 w 240"/>
                <a:gd name="T3" fmla="*/ 32 h 32"/>
                <a:gd name="T4" fmla="*/ 240 w 2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0" h="32">
                  <a:moveTo>
                    <a:pt x="0" y="8"/>
                  </a:moveTo>
                  <a:lnTo>
                    <a:pt x="124" y="32"/>
                  </a:lnTo>
                  <a:lnTo>
                    <a:pt x="240" y="0"/>
                  </a:lnTo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0388" name="Freeform 36"/>
            <p:cNvSpPr>
              <a:spLocks/>
            </p:cNvSpPr>
            <p:nvPr/>
          </p:nvSpPr>
          <p:spPr bwMode="auto">
            <a:xfrm>
              <a:off x="1659" y="1484"/>
              <a:ext cx="108" cy="11"/>
            </a:xfrm>
            <a:custGeom>
              <a:avLst/>
              <a:gdLst>
                <a:gd name="T0" fmla="*/ 0 w 172"/>
                <a:gd name="T1" fmla="*/ 4 h 20"/>
                <a:gd name="T2" fmla="*/ 92 w 172"/>
                <a:gd name="T3" fmla="*/ 20 h 20"/>
                <a:gd name="T4" fmla="*/ 172 w 172"/>
                <a:gd name="T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2" h="20">
                  <a:moveTo>
                    <a:pt x="0" y="4"/>
                  </a:moveTo>
                  <a:lnTo>
                    <a:pt x="92" y="20"/>
                  </a:lnTo>
                  <a:lnTo>
                    <a:pt x="172" y="0"/>
                  </a:lnTo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0389" name="Freeform 37"/>
            <p:cNvSpPr>
              <a:spLocks/>
            </p:cNvSpPr>
            <p:nvPr/>
          </p:nvSpPr>
          <p:spPr bwMode="auto">
            <a:xfrm>
              <a:off x="1679" y="1415"/>
              <a:ext cx="73" cy="7"/>
            </a:xfrm>
            <a:custGeom>
              <a:avLst/>
              <a:gdLst>
                <a:gd name="T0" fmla="*/ 0 w 116"/>
                <a:gd name="T1" fmla="*/ 4 h 12"/>
                <a:gd name="T2" fmla="*/ 56 w 116"/>
                <a:gd name="T3" fmla="*/ 12 h 12"/>
                <a:gd name="T4" fmla="*/ 116 w 116"/>
                <a:gd name="T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2">
                  <a:moveTo>
                    <a:pt x="0" y="4"/>
                  </a:moveTo>
                  <a:lnTo>
                    <a:pt x="56" y="12"/>
                  </a:lnTo>
                  <a:lnTo>
                    <a:pt x="116" y="0"/>
                  </a:lnTo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0390" name="Freeform 38"/>
            <p:cNvSpPr>
              <a:spLocks/>
            </p:cNvSpPr>
            <p:nvPr/>
          </p:nvSpPr>
          <p:spPr bwMode="auto">
            <a:xfrm>
              <a:off x="1733" y="1130"/>
              <a:ext cx="190" cy="164"/>
            </a:xfrm>
            <a:custGeom>
              <a:avLst/>
              <a:gdLst>
                <a:gd name="T0" fmla="*/ 248 w 248"/>
                <a:gd name="T1" fmla="*/ 0 h 214"/>
                <a:gd name="T2" fmla="*/ 105 w 248"/>
                <a:gd name="T3" fmla="*/ 93 h 214"/>
                <a:gd name="T4" fmla="*/ 129 w 248"/>
                <a:gd name="T5" fmla="*/ 40 h 214"/>
                <a:gd name="T6" fmla="*/ 41 w 248"/>
                <a:gd name="T7" fmla="*/ 147 h 214"/>
                <a:gd name="T8" fmla="*/ 49 w 248"/>
                <a:gd name="T9" fmla="*/ 93 h 214"/>
                <a:gd name="T10" fmla="*/ 0 w 248"/>
                <a:gd name="T11" fmla="*/ 214 h 214"/>
                <a:gd name="T12" fmla="*/ 87 w 248"/>
                <a:gd name="T13" fmla="*/ 135 h 214"/>
                <a:gd name="T14" fmla="*/ 70 w 248"/>
                <a:gd name="T15" fmla="*/ 180 h 214"/>
                <a:gd name="T16" fmla="*/ 159 w 248"/>
                <a:gd name="T17" fmla="*/ 85 h 214"/>
                <a:gd name="T18" fmla="*/ 144 w 248"/>
                <a:gd name="T19" fmla="*/ 129 h 214"/>
                <a:gd name="T20" fmla="*/ 248 w 248"/>
                <a:gd name="T21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8" h="214">
                  <a:moveTo>
                    <a:pt x="248" y="0"/>
                  </a:moveTo>
                  <a:lnTo>
                    <a:pt x="105" y="93"/>
                  </a:lnTo>
                  <a:lnTo>
                    <a:pt x="129" y="40"/>
                  </a:lnTo>
                  <a:lnTo>
                    <a:pt x="41" y="147"/>
                  </a:lnTo>
                  <a:lnTo>
                    <a:pt x="49" y="93"/>
                  </a:lnTo>
                  <a:lnTo>
                    <a:pt x="0" y="214"/>
                  </a:lnTo>
                  <a:lnTo>
                    <a:pt x="87" y="135"/>
                  </a:lnTo>
                  <a:lnTo>
                    <a:pt x="70" y="180"/>
                  </a:lnTo>
                  <a:lnTo>
                    <a:pt x="159" y="85"/>
                  </a:lnTo>
                  <a:lnTo>
                    <a:pt x="144" y="129"/>
                  </a:lnTo>
                  <a:lnTo>
                    <a:pt x="248" y="0"/>
                  </a:lnTo>
                  <a:close/>
                </a:path>
              </a:pathLst>
            </a:custGeom>
            <a:gradFill rotWithShape="0">
              <a:gsLst>
                <a:gs pos="0">
                  <a:srgbClr val="F6F000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0391" name="Freeform 39"/>
            <p:cNvSpPr>
              <a:spLocks/>
            </p:cNvSpPr>
            <p:nvPr/>
          </p:nvSpPr>
          <p:spPr bwMode="auto">
            <a:xfrm rot="-5964040">
              <a:off x="1509" y="1127"/>
              <a:ext cx="190" cy="164"/>
            </a:xfrm>
            <a:custGeom>
              <a:avLst/>
              <a:gdLst>
                <a:gd name="T0" fmla="*/ 248 w 248"/>
                <a:gd name="T1" fmla="*/ 0 h 214"/>
                <a:gd name="T2" fmla="*/ 105 w 248"/>
                <a:gd name="T3" fmla="*/ 93 h 214"/>
                <a:gd name="T4" fmla="*/ 129 w 248"/>
                <a:gd name="T5" fmla="*/ 40 h 214"/>
                <a:gd name="T6" fmla="*/ 41 w 248"/>
                <a:gd name="T7" fmla="*/ 147 h 214"/>
                <a:gd name="T8" fmla="*/ 49 w 248"/>
                <a:gd name="T9" fmla="*/ 93 h 214"/>
                <a:gd name="T10" fmla="*/ 0 w 248"/>
                <a:gd name="T11" fmla="*/ 214 h 214"/>
                <a:gd name="T12" fmla="*/ 87 w 248"/>
                <a:gd name="T13" fmla="*/ 135 h 214"/>
                <a:gd name="T14" fmla="*/ 70 w 248"/>
                <a:gd name="T15" fmla="*/ 180 h 214"/>
                <a:gd name="T16" fmla="*/ 159 w 248"/>
                <a:gd name="T17" fmla="*/ 85 h 214"/>
                <a:gd name="T18" fmla="*/ 144 w 248"/>
                <a:gd name="T19" fmla="*/ 129 h 214"/>
                <a:gd name="T20" fmla="*/ 248 w 248"/>
                <a:gd name="T21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8" h="214">
                  <a:moveTo>
                    <a:pt x="248" y="0"/>
                  </a:moveTo>
                  <a:lnTo>
                    <a:pt x="105" y="93"/>
                  </a:lnTo>
                  <a:lnTo>
                    <a:pt x="129" y="40"/>
                  </a:lnTo>
                  <a:lnTo>
                    <a:pt x="41" y="147"/>
                  </a:lnTo>
                  <a:lnTo>
                    <a:pt x="49" y="93"/>
                  </a:lnTo>
                  <a:lnTo>
                    <a:pt x="0" y="214"/>
                  </a:lnTo>
                  <a:lnTo>
                    <a:pt x="87" y="135"/>
                  </a:lnTo>
                  <a:lnTo>
                    <a:pt x="70" y="180"/>
                  </a:lnTo>
                  <a:lnTo>
                    <a:pt x="159" y="85"/>
                  </a:lnTo>
                  <a:lnTo>
                    <a:pt x="144" y="129"/>
                  </a:lnTo>
                  <a:lnTo>
                    <a:pt x="248" y="0"/>
                  </a:lnTo>
                  <a:close/>
                </a:path>
              </a:pathLst>
            </a:custGeom>
            <a:gradFill rotWithShape="0">
              <a:gsLst>
                <a:gs pos="0">
                  <a:srgbClr val="F6F000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0392" name="Freeform 40"/>
            <p:cNvSpPr>
              <a:spLocks/>
            </p:cNvSpPr>
            <p:nvPr/>
          </p:nvSpPr>
          <p:spPr bwMode="auto">
            <a:xfrm rot="-2960888">
              <a:off x="1620" y="1067"/>
              <a:ext cx="190" cy="164"/>
            </a:xfrm>
            <a:custGeom>
              <a:avLst/>
              <a:gdLst>
                <a:gd name="T0" fmla="*/ 248 w 248"/>
                <a:gd name="T1" fmla="*/ 0 h 214"/>
                <a:gd name="T2" fmla="*/ 105 w 248"/>
                <a:gd name="T3" fmla="*/ 93 h 214"/>
                <a:gd name="T4" fmla="*/ 129 w 248"/>
                <a:gd name="T5" fmla="*/ 40 h 214"/>
                <a:gd name="T6" fmla="*/ 41 w 248"/>
                <a:gd name="T7" fmla="*/ 147 h 214"/>
                <a:gd name="T8" fmla="*/ 49 w 248"/>
                <a:gd name="T9" fmla="*/ 93 h 214"/>
                <a:gd name="T10" fmla="*/ 0 w 248"/>
                <a:gd name="T11" fmla="*/ 214 h 214"/>
                <a:gd name="T12" fmla="*/ 87 w 248"/>
                <a:gd name="T13" fmla="*/ 135 h 214"/>
                <a:gd name="T14" fmla="*/ 70 w 248"/>
                <a:gd name="T15" fmla="*/ 180 h 214"/>
                <a:gd name="T16" fmla="*/ 159 w 248"/>
                <a:gd name="T17" fmla="*/ 85 h 214"/>
                <a:gd name="T18" fmla="*/ 144 w 248"/>
                <a:gd name="T19" fmla="*/ 129 h 214"/>
                <a:gd name="T20" fmla="*/ 248 w 248"/>
                <a:gd name="T21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8" h="214">
                  <a:moveTo>
                    <a:pt x="248" y="0"/>
                  </a:moveTo>
                  <a:lnTo>
                    <a:pt x="105" y="93"/>
                  </a:lnTo>
                  <a:lnTo>
                    <a:pt x="129" y="40"/>
                  </a:lnTo>
                  <a:lnTo>
                    <a:pt x="41" y="147"/>
                  </a:lnTo>
                  <a:lnTo>
                    <a:pt x="49" y="93"/>
                  </a:lnTo>
                  <a:lnTo>
                    <a:pt x="0" y="214"/>
                  </a:lnTo>
                  <a:lnTo>
                    <a:pt x="87" y="135"/>
                  </a:lnTo>
                  <a:lnTo>
                    <a:pt x="70" y="180"/>
                  </a:lnTo>
                  <a:lnTo>
                    <a:pt x="159" y="85"/>
                  </a:lnTo>
                  <a:lnTo>
                    <a:pt x="144" y="129"/>
                  </a:lnTo>
                  <a:lnTo>
                    <a:pt x="248" y="0"/>
                  </a:lnTo>
                  <a:close/>
                </a:path>
              </a:pathLst>
            </a:custGeom>
            <a:gradFill rotWithShape="0">
              <a:gsLst>
                <a:gs pos="0">
                  <a:srgbClr val="F6F000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100393" name="Group 41"/>
          <p:cNvGrpSpPr>
            <a:grpSpLocks/>
          </p:cNvGrpSpPr>
          <p:nvPr/>
        </p:nvGrpSpPr>
        <p:grpSpPr bwMode="auto">
          <a:xfrm>
            <a:off x="2133600" y="3124200"/>
            <a:ext cx="304800" cy="463550"/>
            <a:chOff x="1920" y="2400"/>
            <a:chExt cx="336" cy="532"/>
          </a:xfrm>
        </p:grpSpPr>
        <p:grpSp>
          <p:nvGrpSpPr>
            <p:cNvPr id="100394" name="Group 42"/>
            <p:cNvGrpSpPr>
              <a:grpSpLocks/>
            </p:cNvGrpSpPr>
            <p:nvPr/>
          </p:nvGrpSpPr>
          <p:grpSpPr bwMode="auto">
            <a:xfrm>
              <a:off x="1920" y="2400"/>
              <a:ext cx="336" cy="532"/>
              <a:chOff x="4944" y="1824"/>
              <a:chExt cx="336" cy="532"/>
            </a:xfrm>
          </p:grpSpPr>
          <p:sp>
            <p:nvSpPr>
              <p:cNvPr id="100395" name="Rectangle 43"/>
              <p:cNvSpPr>
                <a:spLocks noChangeArrowheads="1"/>
              </p:cNvSpPr>
              <p:nvPr/>
            </p:nvSpPr>
            <p:spPr bwMode="auto">
              <a:xfrm>
                <a:off x="4944" y="1824"/>
                <a:ext cx="335" cy="529"/>
              </a:xfrm>
              <a:prstGeom prst="rect">
                <a:avLst/>
              </a:prstGeom>
              <a:gradFill rotWithShape="0">
                <a:gsLst>
                  <a:gs pos="0">
                    <a:srgbClr val="1EBDCE"/>
                  </a:gs>
                  <a:gs pos="100000">
                    <a:schemeClr val="tx2"/>
                  </a:gs>
                </a:gsLst>
                <a:lin ang="18900000" scaled="1"/>
              </a:gradFill>
              <a:ln>
                <a:noFill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tx2"/>
                </a:extrusionClr>
              </a:sp3d>
              <a:extLst>
                <a:ext uri="{91240B29-F687-4F45-9708-019B960494DF}">
                  <a14:hiddenLine xmlns:a14="http://schemas.microsoft.com/office/drawing/2010/main" w="12700">
                    <a:noFill/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l-GR"/>
              </a:p>
            </p:txBody>
          </p:sp>
          <p:sp>
            <p:nvSpPr>
              <p:cNvPr id="100396" name="Line 44"/>
              <p:cNvSpPr>
                <a:spLocks noChangeShapeType="1"/>
              </p:cNvSpPr>
              <p:nvPr/>
            </p:nvSpPr>
            <p:spPr bwMode="auto">
              <a:xfrm>
                <a:off x="4949" y="1826"/>
                <a:ext cx="331" cy="53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7961" dir="8100000" algn="ctr" rotWithShape="0">
                        <a:schemeClr val="tx1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00397" name="Line 45"/>
              <p:cNvSpPr>
                <a:spLocks noChangeShapeType="1"/>
              </p:cNvSpPr>
              <p:nvPr/>
            </p:nvSpPr>
            <p:spPr bwMode="auto">
              <a:xfrm flipH="1">
                <a:off x="4944" y="1824"/>
                <a:ext cx="336" cy="532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tx1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100398" name="Group 46"/>
            <p:cNvGrpSpPr>
              <a:grpSpLocks/>
            </p:cNvGrpSpPr>
            <p:nvPr/>
          </p:nvGrpSpPr>
          <p:grpSpPr bwMode="auto">
            <a:xfrm>
              <a:off x="1920" y="2400"/>
              <a:ext cx="336" cy="532"/>
              <a:chOff x="1920" y="2400"/>
              <a:chExt cx="336" cy="532"/>
            </a:xfrm>
          </p:grpSpPr>
          <p:sp>
            <p:nvSpPr>
              <p:cNvPr id="100399" name="Rectangle 47"/>
              <p:cNvSpPr>
                <a:spLocks noChangeArrowheads="1"/>
              </p:cNvSpPr>
              <p:nvPr/>
            </p:nvSpPr>
            <p:spPr bwMode="auto">
              <a:xfrm>
                <a:off x="1920" y="2400"/>
                <a:ext cx="335" cy="529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tx2"/>
                  </a:gs>
                </a:gsLst>
                <a:lin ang="18900000" scaled="1"/>
              </a:gradFill>
              <a:ln>
                <a:noFill/>
              </a:ln>
              <a:effectLst/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tx2"/>
                </a:extrusionClr>
              </a:sp3d>
              <a:extLst>
                <a:ext uri="{91240B29-F687-4F45-9708-019B960494DF}">
                  <a14:hiddenLine xmlns:a14="http://schemas.microsoft.com/office/drawing/2010/main" w="12700">
                    <a:noFill/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l-GR"/>
              </a:p>
            </p:txBody>
          </p:sp>
          <p:sp>
            <p:nvSpPr>
              <p:cNvPr id="100400" name="Line 48"/>
              <p:cNvSpPr>
                <a:spLocks noChangeShapeType="1"/>
              </p:cNvSpPr>
              <p:nvPr/>
            </p:nvSpPr>
            <p:spPr bwMode="auto">
              <a:xfrm>
                <a:off x="1925" y="2402"/>
                <a:ext cx="331" cy="53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7961" dir="8100000" algn="ctr" rotWithShape="0">
                        <a:schemeClr val="tx1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00401" name="Line 49"/>
              <p:cNvSpPr>
                <a:spLocks noChangeShapeType="1"/>
              </p:cNvSpPr>
              <p:nvPr/>
            </p:nvSpPr>
            <p:spPr bwMode="auto">
              <a:xfrm flipH="1">
                <a:off x="1920" y="2400"/>
                <a:ext cx="336" cy="532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tx1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100402" name="Line 50"/>
          <p:cNvSpPr>
            <a:spLocks noChangeShapeType="1"/>
          </p:cNvSpPr>
          <p:nvPr/>
        </p:nvSpPr>
        <p:spPr bwMode="auto">
          <a:xfrm>
            <a:off x="990600" y="3352800"/>
            <a:ext cx="1143000" cy="0"/>
          </a:xfrm>
          <a:prstGeom prst="line">
            <a:avLst/>
          </a:prstGeom>
          <a:noFill/>
          <a:ln w="19050">
            <a:solidFill>
              <a:srgbClr val="8A00D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l-GR"/>
          </a:p>
        </p:txBody>
      </p:sp>
      <p:sp>
        <p:nvSpPr>
          <p:cNvPr id="100403" name="Text Box 51"/>
          <p:cNvSpPr txBox="1">
            <a:spLocks noChangeArrowheads="1"/>
          </p:cNvSpPr>
          <p:nvPr/>
        </p:nvSpPr>
        <p:spPr bwMode="auto">
          <a:xfrm>
            <a:off x="2047875" y="3581400"/>
            <a:ext cx="5429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fr-FR" sz="1000"/>
              <a:t>SGSN</a:t>
            </a:r>
          </a:p>
        </p:txBody>
      </p:sp>
      <p:sp>
        <p:nvSpPr>
          <p:cNvPr id="100404" name="Line 52"/>
          <p:cNvSpPr>
            <a:spLocks noChangeShapeType="1"/>
          </p:cNvSpPr>
          <p:nvPr/>
        </p:nvSpPr>
        <p:spPr bwMode="auto">
          <a:xfrm flipH="1">
            <a:off x="2590800" y="3352800"/>
            <a:ext cx="1066800" cy="0"/>
          </a:xfrm>
          <a:prstGeom prst="line">
            <a:avLst/>
          </a:prstGeom>
          <a:noFill/>
          <a:ln w="38100">
            <a:solidFill>
              <a:srgbClr val="1EBDC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l-GR"/>
          </a:p>
        </p:txBody>
      </p:sp>
      <p:grpSp>
        <p:nvGrpSpPr>
          <p:cNvPr id="100405" name="Group 53"/>
          <p:cNvGrpSpPr>
            <a:grpSpLocks/>
          </p:cNvGrpSpPr>
          <p:nvPr/>
        </p:nvGrpSpPr>
        <p:grpSpPr bwMode="auto">
          <a:xfrm>
            <a:off x="5410200" y="1905000"/>
            <a:ext cx="2057400" cy="990600"/>
            <a:chOff x="4704" y="1680"/>
            <a:chExt cx="949" cy="534"/>
          </a:xfrm>
        </p:grpSpPr>
        <p:grpSp>
          <p:nvGrpSpPr>
            <p:cNvPr id="100406" name="Group 54"/>
            <p:cNvGrpSpPr>
              <a:grpSpLocks/>
            </p:cNvGrpSpPr>
            <p:nvPr/>
          </p:nvGrpSpPr>
          <p:grpSpPr bwMode="auto">
            <a:xfrm>
              <a:off x="4704" y="1680"/>
              <a:ext cx="949" cy="534"/>
              <a:chOff x="400" y="634"/>
              <a:chExt cx="949" cy="534"/>
            </a:xfrm>
          </p:grpSpPr>
          <p:grpSp>
            <p:nvGrpSpPr>
              <p:cNvPr id="100407" name="Group 55"/>
              <p:cNvGrpSpPr>
                <a:grpSpLocks/>
              </p:cNvGrpSpPr>
              <p:nvPr/>
            </p:nvGrpSpPr>
            <p:grpSpPr bwMode="auto">
              <a:xfrm>
                <a:off x="400" y="634"/>
                <a:ext cx="949" cy="534"/>
                <a:chOff x="2880" y="458"/>
                <a:chExt cx="1491" cy="840"/>
              </a:xfrm>
            </p:grpSpPr>
            <p:grpSp>
              <p:nvGrpSpPr>
                <p:cNvPr id="100408" name="Group 56"/>
                <p:cNvGrpSpPr>
                  <a:grpSpLocks/>
                </p:cNvGrpSpPr>
                <p:nvPr/>
              </p:nvGrpSpPr>
              <p:grpSpPr bwMode="auto">
                <a:xfrm>
                  <a:off x="3004" y="544"/>
                  <a:ext cx="320" cy="246"/>
                  <a:chOff x="998" y="593"/>
                  <a:chExt cx="316" cy="217"/>
                </a:xfrm>
              </p:grpSpPr>
              <p:sp>
                <p:nvSpPr>
                  <p:cNvPr id="100409" name="Arc 57"/>
                  <p:cNvSpPr>
                    <a:spLocks/>
                  </p:cNvSpPr>
                  <p:nvPr/>
                </p:nvSpPr>
                <p:spPr bwMode="auto">
                  <a:xfrm>
                    <a:off x="998" y="593"/>
                    <a:ext cx="316" cy="217"/>
                  </a:xfrm>
                  <a:custGeom>
                    <a:avLst/>
                    <a:gdLst>
                      <a:gd name="G0" fmla="+- 21600 0 0"/>
                      <a:gd name="G1" fmla="+- 21600 0 0"/>
                      <a:gd name="G2" fmla="+- 21600 0 0"/>
                      <a:gd name="T0" fmla="*/ 258 w 21600"/>
                      <a:gd name="T1" fmla="*/ 24929 h 24929"/>
                      <a:gd name="T2" fmla="*/ 21532 w 21600"/>
                      <a:gd name="T3" fmla="*/ 0 h 24929"/>
                      <a:gd name="T4" fmla="*/ 21600 w 21600"/>
                      <a:gd name="T5" fmla="*/ 21600 h 249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4929" fill="none" extrusionOk="0">
                        <a:moveTo>
                          <a:pt x="258" y="24928"/>
                        </a:moveTo>
                        <a:cubicBezTo>
                          <a:pt x="86" y="23827"/>
                          <a:pt x="0" y="22714"/>
                          <a:pt x="0" y="21600"/>
                        </a:cubicBezTo>
                        <a:cubicBezTo>
                          <a:pt x="-1" y="9697"/>
                          <a:pt x="9629" y="37"/>
                          <a:pt x="21532" y="0"/>
                        </a:cubicBezTo>
                      </a:path>
                      <a:path w="21600" h="24929" stroke="0" extrusionOk="0">
                        <a:moveTo>
                          <a:pt x="258" y="24928"/>
                        </a:moveTo>
                        <a:cubicBezTo>
                          <a:pt x="86" y="23827"/>
                          <a:pt x="0" y="22714"/>
                          <a:pt x="0" y="21600"/>
                        </a:cubicBezTo>
                        <a:cubicBezTo>
                          <a:pt x="-1" y="9697"/>
                          <a:pt x="9629" y="37"/>
                          <a:pt x="21532" y="0"/>
                        </a:cubicBezTo>
                        <a:lnTo>
                          <a:pt x="21600" y="21600"/>
                        </a:lnTo>
                        <a:close/>
                      </a:path>
                    </a:pathLst>
                  </a:custGeom>
                  <a:solidFill>
                    <a:srgbClr val="CCECFF"/>
                  </a:solidFill>
                  <a:ln w="9525">
                    <a:solidFill>
                      <a:srgbClr val="33CC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100410" name="Arc 58"/>
                  <p:cNvSpPr>
                    <a:spLocks/>
                  </p:cNvSpPr>
                  <p:nvPr/>
                </p:nvSpPr>
                <p:spPr bwMode="auto">
                  <a:xfrm>
                    <a:off x="1000" y="595"/>
                    <a:ext cx="314" cy="215"/>
                  </a:xfrm>
                  <a:custGeom>
                    <a:avLst/>
                    <a:gdLst>
                      <a:gd name="G0" fmla="+- 21600 0 0"/>
                      <a:gd name="G1" fmla="+- 21600 0 0"/>
                      <a:gd name="G2" fmla="+- 21600 0 0"/>
                      <a:gd name="T0" fmla="*/ 260 w 21600"/>
                      <a:gd name="T1" fmla="*/ 24943 h 24943"/>
                      <a:gd name="T2" fmla="*/ 21532 w 21600"/>
                      <a:gd name="T3" fmla="*/ 0 h 24943"/>
                      <a:gd name="T4" fmla="*/ 21600 w 21600"/>
                      <a:gd name="T5" fmla="*/ 21600 h 2494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4943" fill="none" extrusionOk="0">
                        <a:moveTo>
                          <a:pt x="260" y="24942"/>
                        </a:moveTo>
                        <a:cubicBezTo>
                          <a:pt x="87" y="23837"/>
                          <a:pt x="0" y="22719"/>
                          <a:pt x="0" y="21600"/>
                        </a:cubicBezTo>
                        <a:cubicBezTo>
                          <a:pt x="-1" y="9697"/>
                          <a:pt x="9629" y="37"/>
                          <a:pt x="21532" y="0"/>
                        </a:cubicBezTo>
                      </a:path>
                      <a:path w="21600" h="24943" stroke="0" extrusionOk="0">
                        <a:moveTo>
                          <a:pt x="260" y="24942"/>
                        </a:moveTo>
                        <a:cubicBezTo>
                          <a:pt x="87" y="23837"/>
                          <a:pt x="0" y="22719"/>
                          <a:pt x="0" y="21600"/>
                        </a:cubicBezTo>
                        <a:cubicBezTo>
                          <a:pt x="-1" y="9697"/>
                          <a:pt x="9629" y="37"/>
                          <a:pt x="21532" y="0"/>
                        </a:cubicBezTo>
                        <a:lnTo>
                          <a:pt x="21600" y="21600"/>
                        </a:lnTo>
                        <a:close/>
                      </a:path>
                    </a:pathLst>
                  </a:custGeom>
                  <a:solidFill>
                    <a:srgbClr val="CCECFF"/>
                  </a:solidFill>
                  <a:ln w="6350">
                    <a:solidFill>
                      <a:srgbClr val="33CC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  <p:grpSp>
              <p:nvGrpSpPr>
                <p:cNvPr id="100411" name="Group 59"/>
                <p:cNvGrpSpPr>
                  <a:grpSpLocks/>
                </p:cNvGrpSpPr>
                <p:nvPr/>
              </p:nvGrpSpPr>
              <p:grpSpPr bwMode="auto">
                <a:xfrm>
                  <a:off x="3056" y="1022"/>
                  <a:ext cx="478" cy="234"/>
                  <a:chOff x="1046" y="1055"/>
                  <a:chExt cx="470" cy="230"/>
                </a:xfrm>
              </p:grpSpPr>
              <p:sp>
                <p:nvSpPr>
                  <p:cNvPr id="100412" name="Arc 60"/>
                  <p:cNvSpPr>
                    <a:spLocks/>
                  </p:cNvSpPr>
                  <p:nvPr/>
                </p:nvSpPr>
                <p:spPr bwMode="auto">
                  <a:xfrm>
                    <a:off x="1046" y="1055"/>
                    <a:ext cx="470" cy="230"/>
                  </a:xfrm>
                  <a:custGeom>
                    <a:avLst/>
                    <a:gdLst>
                      <a:gd name="G0" fmla="+- 21060 0 0"/>
                      <a:gd name="G1" fmla="+- 0 0 0"/>
                      <a:gd name="G2" fmla="+- 21600 0 0"/>
                      <a:gd name="T0" fmla="*/ 29457 w 29457"/>
                      <a:gd name="T1" fmla="*/ 19901 h 21600"/>
                      <a:gd name="T2" fmla="*/ 0 w 29457"/>
                      <a:gd name="T3" fmla="*/ 4798 h 21600"/>
                      <a:gd name="T4" fmla="*/ 21060 w 29457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9457" h="21600" fill="none" extrusionOk="0">
                        <a:moveTo>
                          <a:pt x="29457" y="19901"/>
                        </a:moveTo>
                        <a:cubicBezTo>
                          <a:pt x="26799" y="21022"/>
                          <a:pt x="23944" y="21599"/>
                          <a:pt x="21060" y="21600"/>
                        </a:cubicBezTo>
                        <a:cubicBezTo>
                          <a:pt x="10979" y="21600"/>
                          <a:pt x="2238" y="14626"/>
                          <a:pt x="-1" y="4798"/>
                        </a:cubicBezTo>
                      </a:path>
                      <a:path w="29457" h="21600" stroke="0" extrusionOk="0">
                        <a:moveTo>
                          <a:pt x="29457" y="19901"/>
                        </a:moveTo>
                        <a:cubicBezTo>
                          <a:pt x="26799" y="21022"/>
                          <a:pt x="23944" y="21599"/>
                          <a:pt x="21060" y="21600"/>
                        </a:cubicBezTo>
                        <a:cubicBezTo>
                          <a:pt x="10979" y="21600"/>
                          <a:pt x="2238" y="14626"/>
                          <a:pt x="-1" y="4798"/>
                        </a:cubicBezTo>
                        <a:lnTo>
                          <a:pt x="21060" y="0"/>
                        </a:lnTo>
                        <a:close/>
                      </a:path>
                    </a:pathLst>
                  </a:custGeom>
                  <a:solidFill>
                    <a:srgbClr val="CCECFF"/>
                  </a:solidFill>
                  <a:ln w="9525">
                    <a:solidFill>
                      <a:srgbClr val="33CC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100413" name="Arc 61"/>
                  <p:cNvSpPr>
                    <a:spLocks/>
                  </p:cNvSpPr>
                  <p:nvPr/>
                </p:nvSpPr>
                <p:spPr bwMode="auto">
                  <a:xfrm>
                    <a:off x="1048" y="1055"/>
                    <a:ext cx="467" cy="228"/>
                  </a:xfrm>
                  <a:custGeom>
                    <a:avLst/>
                    <a:gdLst>
                      <a:gd name="G0" fmla="+- 21057 0 0"/>
                      <a:gd name="G1" fmla="+- 0 0 0"/>
                      <a:gd name="G2" fmla="+- 21600 0 0"/>
                      <a:gd name="T0" fmla="*/ 29433 w 29433"/>
                      <a:gd name="T1" fmla="*/ 19910 h 21600"/>
                      <a:gd name="T2" fmla="*/ 0 w 29433"/>
                      <a:gd name="T3" fmla="*/ 4812 h 21600"/>
                      <a:gd name="T4" fmla="*/ 21057 w 29433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9433" h="21600" fill="none" extrusionOk="0">
                        <a:moveTo>
                          <a:pt x="29432" y="19909"/>
                        </a:moveTo>
                        <a:cubicBezTo>
                          <a:pt x="26781" y="21025"/>
                          <a:pt x="23933" y="21599"/>
                          <a:pt x="21057" y="21600"/>
                        </a:cubicBezTo>
                        <a:cubicBezTo>
                          <a:pt x="10981" y="21600"/>
                          <a:pt x="2244" y="14634"/>
                          <a:pt x="-1" y="4812"/>
                        </a:cubicBezTo>
                      </a:path>
                      <a:path w="29433" h="21600" stroke="0" extrusionOk="0">
                        <a:moveTo>
                          <a:pt x="29432" y="19909"/>
                        </a:moveTo>
                        <a:cubicBezTo>
                          <a:pt x="26781" y="21025"/>
                          <a:pt x="23933" y="21599"/>
                          <a:pt x="21057" y="21600"/>
                        </a:cubicBezTo>
                        <a:cubicBezTo>
                          <a:pt x="10981" y="21600"/>
                          <a:pt x="2244" y="14634"/>
                          <a:pt x="-1" y="4812"/>
                        </a:cubicBezTo>
                        <a:lnTo>
                          <a:pt x="21057" y="0"/>
                        </a:lnTo>
                        <a:close/>
                      </a:path>
                    </a:pathLst>
                  </a:custGeom>
                  <a:solidFill>
                    <a:srgbClr val="CCECFF"/>
                  </a:solidFill>
                  <a:ln w="6350">
                    <a:solidFill>
                      <a:srgbClr val="33CC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  <p:grpSp>
              <p:nvGrpSpPr>
                <p:cNvPr id="100414" name="Group 62"/>
                <p:cNvGrpSpPr>
                  <a:grpSpLocks/>
                </p:cNvGrpSpPr>
                <p:nvPr/>
              </p:nvGrpSpPr>
              <p:grpSpPr bwMode="auto">
                <a:xfrm>
                  <a:off x="2880" y="780"/>
                  <a:ext cx="252" cy="310"/>
                  <a:chOff x="870" y="821"/>
                  <a:chExt cx="252" cy="300"/>
                </a:xfrm>
              </p:grpSpPr>
              <p:sp>
                <p:nvSpPr>
                  <p:cNvPr id="100415" name="Arc 63"/>
                  <p:cNvSpPr>
                    <a:spLocks/>
                  </p:cNvSpPr>
                  <p:nvPr/>
                </p:nvSpPr>
                <p:spPr bwMode="auto">
                  <a:xfrm>
                    <a:off x="870" y="821"/>
                    <a:ext cx="252" cy="300"/>
                  </a:xfrm>
                  <a:custGeom>
                    <a:avLst/>
                    <a:gdLst>
                      <a:gd name="G0" fmla="+- 21600 0 0"/>
                      <a:gd name="G1" fmla="+- 20158 0 0"/>
                      <a:gd name="G2" fmla="+- 21600 0 0"/>
                      <a:gd name="T0" fmla="*/ 18924 w 21600"/>
                      <a:gd name="T1" fmla="*/ 41592 h 41592"/>
                      <a:gd name="T2" fmla="*/ 13839 w 21600"/>
                      <a:gd name="T3" fmla="*/ 0 h 41592"/>
                      <a:gd name="T4" fmla="*/ 21600 w 21600"/>
                      <a:gd name="T5" fmla="*/ 20158 h 415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1592" fill="none" extrusionOk="0">
                        <a:moveTo>
                          <a:pt x="18924" y="41591"/>
                        </a:moveTo>
                        <a:cubicBezTo>
                          <a:pt x="8113" y="40241"/>
                          <a:pt x="0" y="31052"/>
                          <a:pt x="0" y="20158"/>
                        </a:cubicBezTo>
                        <a:cubicBezTo>
                          <a:pt x="-1" y="11223"/>
                          <a:pt x="5501" y="3210"/>
                          <a:pt x="13839" y="0"/>
                        </a:cubicBezTo>
                      </a:path>
                      <a:path w="21600" h="41592" stroke="0" extrusionOk="0">
                        <a:moveTo>
                          <a:pt x="18924" y="41591"/>
                        </a:moveTo>
                        <a:cubicBezTo>
                          <a:pt x="8113" y="40241"/>
                          <a:pt x="0" y="31052"/>
                          <a:pt x="0" y="20158"/>
                        </a:cubicBezTo>
                        <a:cubicBezTo>
                          <a:pt x="-1" y="11223"/>
                          <a:pt x="5501" y="3210"/>
                          <a:pt x="13839" y="0"/>
                        </a:cubicBezTo>
                        <a:lnTo>
                          <a:pt x="21600" y="20158"/>
                        </a:lnTo>
                        <a:close/>
                      </a:path>
                    </a:pathLst>
                  </a:custGeom>
                  <a:solidFill>
                    <a:srgbClr val="CCECFF"/>
                  </a:solidFill>
                  <a:ln w="9525">
                    <a:solidFill>
                      <a:srgbClr val="33CC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100416" name="Arc 64"/>
                  <p:cNvSpPr>
                    <a:spLocks/>
                  </p:cNvSpPr>
                  <p:nvPr/>
                </p:nvSpPr>
                <p:spPr bwMode="auto">
                  <a:xfrm>
                    <a:off x="872" y="823"/>
                    <a:ext cx="250" cy="297"/>
                  </a:xfrm>
                  <a:custGeom>
                    <a:avLst/>
                    <a:gdLst>
                      <a:gd name="G0" fmla="+- 21600 0 0"/>
                      <a:gd name="G1" fmla="+- 20170 0 0"/>
                      <a:gd name="G2" fmla="+- 21600 0 0"/>
                      <a:gd name="T0" fmla="*/ 18937 w 21600"/>
                      <a:gd name="T1" fmla="*/ 41605 h 41605"/>
                      <a:gd name="T2" fmla="*/ 13872 w 21600"/>
                      <a:gd name="T3" fmla="*/ 0 h 41605"/>
                      <a:gd name="T4" fmla="*/ 21600 w 21600"/>
                      <a:gd name="T5" fmla="*/ 20170 h 416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1605" fill="none" extrusionOk="0">
                        <a:moveTo>
                          <a:pt x="18936" y="41605"/>
                        </a:moveTo>
                        <a:cubicBezTo>
                          <a:pt x="8120" y="40261"/>
                          <a:pt x="0" y="31069"/>
                          <a:pt x="0" y="20170"/>
                        </a:cubicBezTo>
                        <a:cubicBezTo>
                          <a:pt x="-1" y="11222"/>
                          <a:pt x="5516" y="3201"/>
                          <a:pt x="13871" y="-1"/>
                        </a:cubicBezTo>
                      </a:path>
                      <a:path w="21600" h="41605" stroke="0" extrusionOk="0">
                        <a:moveTo>
                          <a:pt x="18936" y="41605"/>
                        </a:moveTo>
                        <a:cubicBezTo>
                          <a:pt x="8120" y="40261"/>
                          <a:pt x="0" y="31069"/>
                          <a:pt x="0" y="20170"/>
                        </a:cubicBezTo>
                        <a:cubicBezTo>
                          <a:pt x="-1" y="11222"/>
                          <a:pt x="5516" y="3201"/>
                          <a:pt x="13871" y="-1"/>
                        </a:cubicBezTo>
                        <a:lnTo>
                          <a:pt x="21600" y="20170"/>
                        </a:lnTo>
                        <a:close/>
                      </a:path>
                    </a:pathLst>
                  </a:custGeom>
                  <a:solidFill>
                    <a:srgbClr val="CCECFF"/>
                  </a:solidFill>
                  <a:ln w="6350">
                    <a:solidFill>
                      <a:srgbClr val="33CC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  <p:grpSp>
              <p:nvGrpSpPr>
                <p:cNvPr id="100417" name="Group 65"/>
                <p:cNvGrpSpPr>
                  <a:grpSpLocks/>
                </p:cNvGrpSpPr>
                <p:nvPr/>
              </p:nvGrpSpPr>
              <p:grpSpPr bwMode="auto">
                <a:xfrm>
                  <a:off x="3501" y="1054"/>
                  <a:ext cx="702" cy="244"/>
                  <a:chOff x="1491" y="1086"/>
                  <a:chExt cx="702" cy="236"/>
                </a:xfrm>
              </p:grpSpPr>
              <p:sp>
                <p:nvSpPr>
                  <p:cNvPr id="100418" name="Arc 66"/>
                  <p:cNvSpPr>
                    <a:spLocks/>
                  </p:cNvSpPr>
                  <p:nvPr/>
                </p:nvSpPr>
                <p:spPr bwMode="auto">
                  <a:xfrm>
                    <a:off x="1491" y="1086"/>
                    <a:ext cx="702" cy="236"/>
                  </a:xfrm>
                  <a:custGeom>
                    <a:avLst/>
                    <a:gdLst>
                      <a:gd name="G0" fmla="+- 15820 0 0"/>
                      <a:gd name="G1" fmla="+- 0 0 0"/>
                      <a:gd name="G2" fmla="+- 21600 0 0"/>
                      <a:gd name="T0" fmla="*/ 37420 w 37420"/>
                      <a:gd name="T1" fmla="*/ 0 h 21600"/>
                      <a:gd name="T2" fmla="*/ 0 w 37420"/>
                      <a:gd name="T3" fmla="*/ 14706 h 21600"/>
                      <a:gd name="T4" fmla="*/ 15820 w 37420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7420" h="21600" fill="none" extrusionOk="0">
                        <a:moveTo>
                          <a:pt x="37420" y="0"/>
                        </a:moveTo>
                        <a:cubicBezTo>
                          <a:pt x="37420" y="11929"/>
                          <a:pt x="27749" y="21600"/>
                          <a:pt x="15820" y="21600"/>
                        </a:cubicBezTo>
                        <a:cubicBezTo>
                          <a:pt x="9817" y="21600"/>
                          <a:pt x="4086" y="19102"/>
                          <a:pt x="-1" y="14706"/>
                        </a:cubicBezTo>
                      </a:path>
                      <a:path w="37420" h="21600" stroke="0" extrusionOk="0">
                        <a:moveTo>
                          <a:pt x="37420" y="0"/>
                        </a:moveTo>
                        <a:cubicBezTo>
                          <a:pt x="37420" y="11929"/>
                          <a:pt x="27749" y="21600"/>
                          <a:pt x="15820" y="21600"/>
                        </a:cubicBezTo>
                        <a:cubicBezTo>
                          <a:pt x="9817" y="21600"/>
                          <a:pt x="4086" y="19102"/>
                          <a:pt x="-1" y="14706"/>
                        </a:cubicBezTo>
                        <a:lnTo>
                          <a:pt x="15820" y="0"/>
                        </a:lnTo>
                        <a:close/>
                      </a:path>
                    </a:pathLst>
                  </a:custGeom>
                  <a:solidFill>
                    <a:srgbClr val="CCECFF"/>
                  </a:solidFill>
                  <a:ln w="9525">
                    <a:solidFill>
                      <a:srgbClr val="33CC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100419" name="Arc 67"/>
                  <p:cNvSpPr>
                    <a:spLocks/>
                  </p:cNvSpPr>
                  <p:nvPr/>
                </p:nvSpPr>
                <p:spPr bwMode="auto">
                  <a:xfrm>
                    <a:off x="1493" y="1086"/>
                    <a:ext cx="698" cy="234"/>
                  </a:xfrm>
                  <a:custGeom>
                    <a:avLst/>
                    <a:gdLst>
                      <a:gd name="G0" fmla="+- 15794 0 0"/>
                      <a:gd name="G1" fmla="+- 0 0 0"/>
                      <a:gd name="G2" fmla="+- 21600 0 0"/>
                      <a:gd name="T0" fmla="*/ 37394 w 37394"/>
                      <a:gd name="T1" fmla="*/ 0 h 21600"/>
                      <a:gd name="T2" fmla="*/ 0 w 37394"/>
                      <a:gd name="T3" fmla="*/ 14735 h 21600"/>
                      <a:gd name="T4" fmla="*/ 15794 w 37394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7394" h="21600" fill="none" extrusionOk="0">
                        <a:moveTo>
                          <a:pt x="37394" y="0"/>
                        </a:moveTo>
                        <a:cubicBezTo>
                          <a:pt x="37394" y="11929"/>
                          <a:pt x="27723" y="21600"/>
                          <a:pt x="15794" y="21600"/>
                        </a:cubicBezTo>
                        <a:cubicBezTo>
                          <a:pt x="9805" y="21600"/>
                          <a:pt x="4085" y="19113"/>
                          <a:pt x="0" y="14734"/>
                        </a:cubicBezTo>
                      </a:path>
                      <a:path w="37394" h="21600" stroke="0" extrusionOk="0">
                        <a:moveTo>
                          <a:pt x="37394" y="0"/>
                        </a:moveTo>
                        <a:cubicBezTo>
                          <a:pt x="37394" y="11929"/>
                          <a:pt x="27723" y="21600"/>
                          <a:pt x="15794" y="21600"/>
                        </a:cubicBezTo>
                        <a:cubicBezTo>
                          <a:pt x="9805" y="21600"/>
                          <a:pt x="4085" y="19113"/>
                          <a:pt x="0" y="14734"/>
                        </a:cubicBezTo>
                        <a:lnTo>
                          <a:pt x="15794" y="0"/>
                        </a:lnTo>
                        <a:close/>
                      </a:path>
                    </a:pathLst>
                  </a:custGeom>
                  <a:solidFill>
                    <a:srgbClr val="CCECFF"/>
                  </a:solidFill>
                  <a:ln w="6350">
                    <a:solidFill>
                      <a:srgbClr val="33CC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  <p:grpSp>
              <p:nvGrpSpPr>
                <p:cNvPr id="100420" name="Group 68"/>
                <p:cNvGrpSpPr>
                  <a:grpSpLocks/>
                </p:cNvGrpSpPr>
                <p:nvPr/>
              </p:nvGrpSpPr>
              <p:grpSpPr bwMode="auto">
                <a:xfrm>
                  <a:off x="3991" y="770"/>
                  <a:ext cx="380" cy="317"/>
                  <a:chOff x="1981" y="812"/>
                  <a:chExt cx="380" cy="306"/>
                </a:xfrm>
              </p:grpSpPr>
              <p:sp>
                <p:nvSpPr>
                  <p:cNvPr id="100421" name="Arc 69"/>
                  <p:cNvSpPr>
                    <a:spLocks/>
                  </p:cNvSpPr>
                  <p:nvPr/>
                </p:nvSpPr>
                <p:spPr bwMode="auto">
                  <a:xfrm>
                    <a:off x="1981" y="812"/>
                    <a:ext cx="380" cy="306"/>
                  </a:xfrm>
                  <a:custGeom>
                    <a:avLst/>
                    <a:gdLst>
                      <a:gd name="G0" fmla="+- 0 0 0"/>
                      <a:gd name="G1" fmla="+- 16579 0 0"/>
                      <a:gd name="G2" fmla="+- 21600 0 0"/>
                      <a:gd name="T0" fmla="*/ 13845 w 21600"/>
                      <a:gd name="T1" fmla="*/ 0 h 35488"/>
                      <a:gd name="T2" fmla="*/ 10440 w 21600"/>
                      <a:gd name="T3" fmla="*/ 35488 h 35488"/>
                      <a:gd name="T4" fmla="*/ 0 w 21600"/>
                      <a:gd name="T5" fmla="*/ 16579 h 3548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35488" fill="none" extrusionOk="0">
                        <a:moveTo>
                          <a:pt x="13845" y="-1"/>
                        </a:moveTo>
                        <a:cubicBezTo>
                          <a:pt x="18759" y="4103"/>
                          <a:pt x="21600" y="10176"/>
                          <a:pt x="21600" y="16579"/>
                        </a:cubicBezTo>
                        <a:cubicBezTo>
                          <a:pt x="21600" y="24443"/>
                          <a:pt x="17325" y="31686"/>
                          <a:pt x="10440" y="35488"/>
                        </a:cubicBezTo>
                      </a:path>
                      <a:path w="21600" h="35488" stroke="0" extrusionOk="0">
                        <a:moveTo>
                          <a:pt x="13845" y="-1"/>
                        </a:moveTo>
                        <a:cubicBezTo>
                          <a:pt x="18759" y="4103"/>
                          <a:pt x="21600" y="10176"/>
                          <a:pt x="21600" y="16579"/>
                        </a:cubicBezTo>
                        <a:cubicBezTo>
                          <a:pt x="21600" y="24443"/>
                          <a:pt x="17325" y="31686"/>
                          <a:pt x="10440" y="35488"/>
                        </a:cubicBezTo>
                        <a:lnTo>
                          <a:pt x="0" y="16579"/>
                        </a:lnTo>
                        <a:close/>
                      </a:path>
                    </a:pathLst>
                  </a:custGeom>
                  <a:solidFill>
                    <a:srgbClr val="CCECFF"/>
                  </a:solidFill>
                  <a:ln w="9525">
                    <a:solidFill>
                      <a:srgbClr val="33CC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100422" name="Arc 70"/>
                  <p:cNvSpPr>
                    <a:spLocks/>
                  </p:cNvSpPr>
                  <p:nvPr/>
                </p:nvSpPr>
                <p:spPr bwMode="auto">
                  <a:xfrm>
                    <a:off x="1981" y="813"/>
                    <a:ext cx="378" cy="304"/>
                  </a:xfrm>
                  <a:custGeom>
                    <a:avLst/>
                    <a:gdLst>
                      <a:gd name="G0" fmla="+- 0 0 0"/>
                      <a:gd name="G1" fmla="+- 16617 0 0"/>
                      <a:gd name="G2" fmla="+- 21600 0 0"/>
                      <a:gd name="T0" fmla="*/ 13800 w 21600"/>
                      <a:gd name="T1" fmla="*/ 0 h 35551"/>
                      <a:gd name="T2" fmla="*/ 10396 w 21600"/>
                      <a:gd name="T3" fmla="*/ 35551 h 35551"/>
                      <a:gd name="T4" fmla="*/ 0 w 21600"/>
                      <a:gd name="T5" fmla="*/ 16617 h 355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35551" fill="none" extrusionOk="0">
                        <a:moveTo>
                          <a:pt x="13799" y="0"/>
                        </a:moveTo>
                        <a:cubicBezTo>
                          <a:pt x="18741" y="4103"/>
                          <a:pt x="21600" y="10193"/>
                          <a:pt x="21600" y="16617"/>
                        </a:cubicBezTo>
                        <a:cubicBezTo>
                          <a:pt x="21600" y="24499"/>
                          <a:pt x="17305" y="31756"/>
                          <a:pt x="10395" y="35550"/>
                        </a:cubicBezTo>
                      </a:path>
                      <a:path w="21600" h="35551" stroke="0" extrusionOk="0">
                        <a:moveTo>
                          <a:pt x="13799" y="0"/>
                        </a:moveTo>
                        <a:cubicBezTo>
                          <a:pt x="18741" y="4103"/>
                          <a:pt x="21600" y="10193"/>
                          <a:pt x="21600" y="16617"/>
                        </a:cubicBezTo>
                        <a:cubicBezTo>
                          <a:pt x="21600" y="24499"/>
                          <a:pt x="17305" y="31756"/>
                          <a:pt x="10395" y="35550"/>
                        </a:cubicBezTo>
                        <a:lnTo>
                          <a:pt x="0" y="16617"/>
                        </a:lnTo>
                        <a:close/>
                      </a:path>
                    </a:pathLst>
                  </a:custGeom>
                  <a:solidFill>
                    <a:srgbClr val="CCECFF"/>
                  </a:solidFill>
                  <a:ln w="6350">
                    <a:solidFill>
                      <a:srgbClr val="33CC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  <p:grpSp>
              <p:nvGrpSpPr>
                <p:cNvPr id="100423" name="Group 71"/>
                <p:cNvGrpSpPr>
                  <a:grpSpLocks/>
                </p:cNvGrpSpPr>
                <p:nvPr/>
              </p:nvGrpSpPr>
              <p:grpSpPr bwMode="auto">
                <a:xfrm>
                  <a:off x="3866" y="551"/>
                  <a:ext cx="369" cy="218"/>
                  <a:chOff x="1856" y="600"/>
                  <a:chExt cx="363" cy="191"/>
                </a:xfrm>
              </p:grpSpPr>
              <p:sp>
                <p:nvSpPr>
                  <p:cNvPr id="100424" name="Arc 72"/>
                  <p:cNvSpPr>
                    <a:spLocks/>
                  </p:cNvSpPr>
                  <p:nvPr/>
                </p:nvSpPr>
                <p:spPr bwMode="auto">
                  <a:xfrm>
                    <a:off x="1856" y="600"/>
                    <a:ext cx="363" cy="191"/>
                  </a:xfrm>
                  <a:custGeom>
                    <a:avLst/>
                    <a:gdLst>
                      <a:gd name="G0" fmla="+- 1128 0 0"/>
                      <a:gd name="G1" fmla="+- 21600 0 0"/>
                      <a:gd name="G2" fmla="+- 21600 0 0"/>
                      <a:gd name="T0" fmla="*/ 0 w 22728"/>
                      <a:gd name="T1" fmla="*/ 29 h 21600"/>
                      <a:gd name="T2" fmla="*/ 22728 w 22728"/>
                      <a:gd name="T3" fmla="*/ 21486 h 21600"/>
                      <a:gd name="T4" fmla="*/ 1128 w 22728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2728" h="21600" fill="none" extrusionOk="0">
                        <a:moveTo>
                          <a:pt x="0" y="29"/>
                        </a:moveTo>
                        <a:cubicBezTo>
                          <a:pt x="375" y="9"/>
                          <a:pt x="751" y="-1"/>
                          <a:pt x="1128" y="0"/>
                        </a:cubicBezTo>
                        <a:cubicBezTo>
                          <a:pt x="13012" y="0"/>
                          <a:pt x="22664" y="9601"/>
                          <a:pt x="22727" y="21486"/>
                        </a:cubicBezTo>
                      </a:path>
                      <a:path w="22728" h="21600" stroke="0" extrusionOk="0">
                        <a:moveTo>
                          <a:pt x="0" y="29"/>
                        </a:moveTo>
                        <a:cubicBezTo>
                          <a:pt x="375" y="9"/>
                          <a:pt x="751" y="-1"/>
                          <a:pt x="1128" y="0"/>
                        </a:cubicBezTo>
                        <a:cubicBezTo>
                          <a:pt x="13012" y="0"/>
                          <a:pt x="22664" y="9601"/>
                          <a:pt x="22727" y="21486"/>
                        </a:cubicBezTo>
                        <a:lnTo>
                          <a:pt x="1128" y="21600"/>
                        </a:lnTo>
                        <a:close/>
                      </a:path>
                    </a:pathLst>
                  </a:custGeom>
                  <a:solidFill>
                    <a:srgbClr val="CCECFF"/>
                  </a:solidFill>
                  <a:ln w="9525">
                    <a:solidFill>
                      <a:srgbClr val="33CC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100425" name="Arc 73"/>
                  <p:cNvSpPr>
                    <a:spLocks/>
                  </p:cNvSpPr>
                  <p:nvPr/>
                </p:nvSpPr>
                <p:spPr bwMode="auto">
                  <a:xfrm>
                    <a:off x="1856" y="602"/>
                    <a:ext cx="361" cy="189"/>
                  </a:xfrm>
                  <a:custGeom>
                    <a:avLst/>
                    <a:gdLst>
                      <a:gd name="G0" fmla="+- 1123 0 0"/>
                      <a:gd name="G1" fmla="+- 21600 0 0"/>
                      <a:gd name="G2" fmla="+- 21600 0 0"/>
                      <a:gd name="T0" fmla="*/ 0 w 22723"/>
                      <a:gd name="T1" fmla="*/ 29 h 21600"/>
                      <a:gd name="T2" fmla="*/ 22723 w 22723"/>
                      <a:gd name="T3" fmla="*/ 21486 h 21600"/>
                      <a:gd name="T4" fmla="*/ 1123 w 22723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2723" h="21600" fill="none" extrusionOk="0">
                        <a:moveTo>
                          <a:pt x="0" y="29"/>
                        </a:moveTo>
                        <a:cubicBezTo>
                          <a:pt x="374" y="9"/>
                          <a:pt x="748" y="-1"/>
                          <a:pt x="1123" y="0"/>
                        </a:cubicBezTo>
                        <a:cubicBezTo>
                          <a:pt x="13007" y="0"/>
                          <a:pt x="22659" y="9601"/>
                          <a:pt x="22722" y="21486"/>
                        </a:cubicBezTo>
                      </a:path>
                      <a:path w="22723" h="21600" stroke="0" extrusionOk="0">
                        <a:moveTo>
                          <a:pt x="0" y="29"/>
                        </a:moveTo>
                        <a:cubicBezTo>
                          <a:pt x="374" y="9"/>
                          <a:pt x="748" y="-1"/>
                          <a:pt x="1123" y="0"/>
                        </a:cubicBezTo>
                        <a:cubicBezTo>
                          <a:pt x="13007" y="0"/>
                          <a:pt x="22659" y="9601"/>
                          <a:pt x="22722" y="21486"/>
                        </a:cubicBezTo>
                        <a:lnTo>
                          <a:pt x="1123" y="21600"/>
                        </a:lnTo>
                        <a:close/>
                      </a:path>
                    </a:pathLst>
                  </a:custGeom>
                  <a:solidFill>
                    <a:srgbClr val="CCECFF"/>
                  </a:solidFill>
                  <a:ln w="6350">
                    <a:solidFill>
                      <a:srgbClr val="33CC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  <p:grpSp>
              <p:nvGrpSpPr>
                <p:cNvPr id="100426" name="Group 74"/>
                <p:cNvGrpSpPr>
                  <a:grpSpLocks/>
                </p:cNvGrpSpPr>
                <p:nvPr/>
              </p:nvGrpSpPr>
              <p:grpSpPr bwMode="auto">
                <a:xfrm>
                  <a:off x="3286" y="458"/>
                  <a:ext cx="611" cy="267"/>
                  <a:chOff x="1276" y="510"/>
                  <a:chExt cx="611" cy="258"/>
                </a:xfrm>
              </p:grpSpPr>
              <p:sp>
                <p:nvSpPr>
                  <p:cNvPr id="100427" name="Arc 75"/>
                  <p:cNvSpPr>
                    <a:spLocks/>
                  </p:cNvSpPr>
                  <p:nvPr/>
                </p:nvSpPr>
                <p:spPr bwMode="auto">
                  <a:xfrm>
                    <a:off x="1276" y="510"/>
                    <a:ext cx="611" cy="258"/>
                  </a:xfrm>
                  <a:custGeom>
                    <a:avLst/>
                    <a:gdLst>
                      <a:gd name="G0" fmla="+- 17689 0 0"/>
                      <a:gd name="G1" fmla="+- 21600 0 0"/>
                      <a:gd name="G2" fmla="+- 21600 0 0"/>
                      <a:gd name="T0" fmla="*/ 0 w 35966"/>
                      <a:gd name="T1" fmla="*/ 9204 h 21600"/>
                      <a:gd name="T2" fmla="*/ 35966 w 35966"/>
                      <a:gd name="T3" fmla="*/ 10088 h 21600"/>
                      <a:gd name="T4" fmla="*/ 17689 w 3596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5966" h="21600" fill="none" extrusionOk="0">
                        <a:moveTo>
                          <a:pt x="0" y="9204"/>
                        </a:moveTo>
                        <a:cubicBezTo>
                          <a:pt x="4042" y="3435"/>
                          <a:pt x="10644" y="-1"/>
                          <a:pt x="17689" y="0"/>
                        </a:cubicBezTo>
                        <a:cubicBezTo>
                          <a:pt x="25109" y="0"/>
                          <a:pt x="32010" y="3809"/>
                          <a:pt x="35965" y="10088"/>
                        </a:cubicBezTo>
                      </a:path>
                      <a:path w="35966" h="21600" stroke="0" extrusionOk="0">
                        <a:moveTo>
                          <a:pt x="0" y="9204"/>
                        </a:moveTo>
                        <a:cubicBezTo>
                          <a:pt x="4042" y="3435"/>
                          <a:pt x="10644" y="-1"/>
                          <a:pt x="17689" y="0"/>
                        </a:cubicBezTo>
                        <a:cubicBezTo>
                          <a:pt x="25109" y="0"/>
                          <a:pt x="32010" y="3809"/>
                          <a:pt x="35965" y="10088"/>
                        </a:cubicBezTo>
                        <a:lnTo>
                          <a:pt x="17689" y="21600"/>
                        </a:lnTo>
                        <a:close/>
                      </a:path>
                    </a:pathLst>
                  </a:custGeom>
                  <a:solidFill>
                    <a:srgbClr val="CCECFF"/>
                  </a:solidFill>
                  <a:ln w="9525">
                    <a:solidFill>
                      <a:srgbClr val="33CC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100428" name="Arc 76"/>
                  <p:cNvSpPr>
                    <a:spLocks/>
                  </p:cNvSpPr>
                  <p:nvPr/>
                </p:nvSpPr>
                <p:spPr bwMode="auto">
                  <a:xfrm>
                    <a:off x="1278" y="512"/>
                    <a:ext cx="607" cy="256"/>
                  </a:xfrm>
                  <a:custGeom>
                    <a:avLst/>
                    <a:gdLst>
                      <a:gd name="G0" fmla="+- 17675 0 0"/>
                      <a:gd name="G1" fmla="+- 21600 0 0"/>
                      <a:gd name="G2" fmla="+- 21600 0 0"/>
                      <a:gd name="T0" fmla="*/ 0 w 35940"/>
                      <a:gd name="T1" fmla="*/ 9185 h 21600"/>
                      <a:gd name="T2" fmla="*/ 35940 w 35940"/>
                      <a:gd name="T3" fmla="*/ 10069 h 21600"/>
                      <a:gd name="T4" fmla="*/ 17675 w 3594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5940" h="21600" fill="none" extrusionOk="0">
                        <a:moveTo>
                          <a:pt x="-1" y="9184"/>
                        </a:moveTo>
                        <a:cubicBezTo>
                          <a:pt x="4043" y="3427"/>
                          <a:pt x="10638" y="-1"/>
                          <a:pt x="17675" y="0"/>
                        </a:cubicBezTo>
                        <a:cubicBezTo>
                          <a:pt x="25087" y="0"/>
                          <a:pt x="31982" y="3801"/>
                          <a:pt x="35939" y="10069"/>
                        </a:cubicBezTo>
                      </a:path>
                      <a:path w="35940" h="21600" stroke="0" extrusionOk="0">
                        <a:moveTo>
                          <a:pt x="-1" y="9184"/>
                        </a:moveTo>
                        <a:cubicBezTo>
                          <a:pt x="4043" y="3427"/>
                          <a:pt x="10638" y="-1"/>
                          <a:pt x="17675" y="0"/>
                        </a:cubicBezTo>
                        <a:cubicBezTo>
                          <a:pt x="25087" y="0"/>
                          <a:pt x="31982" y="3801"/>
                          <a:pt x="35939" y="10069"/>
                        </a:cubicBezTo>
                        <a:lnTo>
                          <a:pt x="17675" y="21600"/>
                        </a:lnTo>
                        <a:close/>
                      </a:path>
                    </a:pathLst>
                  </a:custGeom>
                  <a:solidFill>
                    <a:srgbClr val="CCECFF"/>
                  </a:solidFill>
                  <a:ln w="6350">
                    <a:solidFill>
                      <a:srgbClr val="33CC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</p:grpSp>
          <p:sp>
            <p:nvSpPr>
              <p:cNvPr id="100429" name="Oval 77"/>
              <p:cNvSpPr>
                <a:spLocks noChangeArrowheads="1"/>
              </p:cNvSpPr>
              <p:nvPr/>
            </p:nvSpPr>
            <p:spPr bwMode="auto">
              <a:xfrm>
                <a:off x="478" y="690"/>
                <a:ext cx="808" cy="432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CCECFF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>
                    <a:solidFill>
                      <a:srgbClr val="FFC89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100430" name="Text Box 78"/>
            <p:cNvSpPr txBox="1">
              <a:spLocks noChangeArrowheads="1"/>
            </p:cNvSpPr>
            <p:nvPr/>
          </p:nvSpPr>
          <p:spPr bwMode="auto">
            <a:xfrm>
              <a:off x="5028" y="1872"/>
              <a:ext cx="385" cy="1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fr-FR" sz="1400"/>
                <a:t>Internet</a:t>
              </a:r>
            </a:p>
          </p:txBody>
        </p:sp>
      </p:grpSp>
      <p:grpSp>
        <p:nvGrpSpPr>
          <p:cNvPr id="100431" name="Group 79"/>
          <p:cNvGrpSpPr>
            <a:grpSpLocks/>
          </p:cNvGrpSpPr>
          <p:nvPr/>
        </p:nvGrpSpPr>
        <p:grpSpPr bwMode="auto">
          <a:xfrm>
            <a:off x="3657600" y="3200400"/>
            <a:ext cx="533400" cy="360363"/>
            <a:chOff x="3716" y="3560"/>
            <a:chExt cx="544" cy="461"/>
          </a:xfrm>
        </p:grpSpPr>
        <p:sp>
          <p:nvSpPr>
            <p:cNvPr id="100432" name="AutoShape 80"/>
            <p:cNvSpPr>
              <a:spLocks noChangeArrowheads="1"/>
            </p:cNvSpPr>
            <p:nvPr/>
          </p:nvSpPr>
          <p:spPr bwMode="auto">
            <a:xfrm>
              <a:off x="3716" y="3560"/>
              <a:ext cx="544" cy="376"/>
            </a:xfrm>
            <a:prstGeom prst="can">
              <a:avLst>
                <a:gd name="adj" fmla="val 46542"/>
              </a:avLst>
            </a:prstGeom>
            <a:gradFill rotWithShape="0">
              <a:gsLst>
                <a:gs pos="0">
                  <a:schemeClr val="tx2"/>
                </a:gs>
                <a:gs pos="50000">
                  <a:srgbClr val="1EBDCE"/>
                </a:gs>
                <a:gs pos="100000">
                  <a:schemeClr val="tx2"/>
                </a:gs>
              </a:gsLst>
              <a:lin ang="0" scaled="1"/>
            </a:gradFill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0433" name="Freeform 81"/>
            <p:cNvSpPr>
              <a:spLocks/>
            </p:cNvSpPr>
            <p:nvPr/>
          </p:nvSpPr>
          <p:spPr bwMode="auto">
            <a:xfrm>
              <a:off x="3790" y="3597"/>
              <a:ext cx="245" cy="103"/>
            </a:xfrm>
            <a:custGeom>
              <a:avLst/>
              <a:gdLst>
                <a:gd name="T0" fmla="*/ 10 w 322"/>
                <a:gd name="T1" fmla="*/ 0 h 402"/>
                <a:gd name="T2" fmla="*/ 320 w 322"/>
                <a:gd name="T3" fmla="*/ 172 h 402"/>
                <a:gd name="T4" fmla="*/ 0 w 322"/>
                <a:gd name="T5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2" h="402">
                  <a:moveTo>
                    <a:pt x="10" y="0"/>
                  </a:moveTo>
                  <a:cubicBezTo>
                    <a:pt x="166" y="52"/>
                    <a:pt x="322" y="105"/>
                    <a:pt x="320" y="172"/>
                  </a:cubicBezTo>
                  <a:cubicBezTo>
                    <a:pt x="318" y="239"/>
                    <a:pt x="53" y="364"/>
                    <a:pt x="0" y="402"/>
                  </a:cubicBezTo>
                </a:path>
              </a:pathLst>
            </a:custGeom>
            <a:noFill/>
            <a:ln w="19050" cap="flat" cmpd="sng">
              <a:solidFill>
                <a:schemeClr val="bg1"/>
              </a:solidFill>
              <a:prstDash val="solid"/>
              <a:round/>
              <a:headEnd type="triangle" w="sm" len="sm"/>
              <a:tailEnd type="triangle" w="sm" len="sm"/>
            </a:ln>
            <a:effectLst>
              <a:outerShdw dist="17961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0434" name="Freeform 82"/>
            <p:cNvSpPr>
              <a:spLocks/>
            </p:cNvSpPr>
            <p:nvPr/>
          </p:nvSpPr>
          <p:spPr bwMode="auto">
            <a:xfrm flipH="1">
              <a:off x="3970" y="3593"/>
              <a:ext cx="218" cy="104"/>
            </a:xfrm>
            <a:custGeom>
              <a:avLst/>
              <a:gdLst>
                <a:gd name="T0" fmla="*/ 10 w 322"/>
                <a:gd name="T1" fmla="*/ 0 h 402"/>
                <a:gd name="T2" fmla="*/ 320 w 322"/>
                <a:gd name="T3" fmla="*/ 172 h 402"/>
                <a:gd name="T4" fmla="*/ 0 w 322"/>
                <a:gd name="T5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2" h="402">
                  <a:moveTo>
                    <a:pt x="10" y="0"/>
                  </a:moveTo>
                  <a:cubicBezTo>
                    <a:pt x="166" y="52"/>
                    <a:pt x="322" y="105"/>
                    <a:pt x="320" y="172"/>
                  </a:cubicBezTo>
                  <a:cubicBezTo>
                    <a:pt x="318" y="239"/>
                    <a:pt x="53" y="364"/>
                    <a:pt x="0" y="402"/>
                  </a:cubicBezTo>
                </a:path>
              </a:pathLst>
            </a:custGeom>
            <a:noFill/>
            <a:ln w="19050" cap="flat" cmpd="sng">
              <a:solidFill>
                <a:schemeClr val="bg1"/>
              </a:solidFill>
              <a:prstDash val="solid"/>
              <a:round/>
              <a:headEnd type="triangle" w="sm" len="sm"/>
              <a:tailEnd type="triangle" w="sm" len="sm"/>
            </a:ln>
            <a:effectLst>
              <a:outerShdw dist="17961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0435" name="Text Box 83" descr="Large grid"/>
            <p:cNvSpPr txBox="1">
              <a:spLocks noChangeArrowheads="1"/>
            </p:cNvSpPr>
            <p:nvPr/>
          </p:nvSpPr>
          <p:spPr bwMode="auto">
            <a:xfrm>
              <a:off x="3883" y="3631"/>
              <a:ext cx="188" cy="390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pattFill prst="lgGrid">
                    <a:fgClr>
                      <a:schemeClr val="bg2"/>
                    </a:fgClr>
                    <a:bgClr>
                      <a:schemeClr val="tx1"/>
                    </a:bgClr>
                  </a:patt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0"/>
                </a:spcBef>
              </a:pPr>
              <a:endParaRPr lang="fr-FR" sz="1400">
                <a:solidFill>
                  <a:schemeClr val="bg1"/>
                </a:solidFill>
              </a:endParaRPr>
            </a:p>
          </p:txBody>
        </p:sp>
      </p:grpSp>
      <p:grpSp>
        <p:nvGrpSpPr>
          <p:cNvPr id="100436" name="Group 84"/>
          <p:cNvGrpSpPr>
            <a:grpSpLocks/>
          </p:cNvGrpSpPr>
          <p:nvPr/>
        </p:nvGrpSpPr>
        <p:grpSpPr bwMode="auto">
          <a:xfrm>
            <a:off x="1219200" y="3276600"/>
            <a:ext cx="381000" cy="228600"/>
            <a:chOff x="1705" y="1892"/>
            <a:chExt cx="417" cy="676"/>
          </a:xfrm>
        </p:grpSpPr>
        <p:sp>
          <p:nvSpPr>
            <p:cNvPr id="100437" name="Rectangle 85"/>
            <p:cNvSpPr>
              <a:spLocks noChangeArrowheads="1"/>
            </p:cNvSpPr>
            <p:nvPr/>
          </p:nvSpPr>
          <p:spPr bwMode="auto">
            <a:xfrm>
              <a:off x="1705" y="1892"/>
              <a:ext cx="416" cy="672"/>
            </a:xfrm>
            <a:prstGeom prst="rect">
              <a:avLst/>
            </a:prstGeom>
            <a:gradFill rotWithShape="0">
              <a:gsLst>
                <a:gs pos="0">
                  <a:srgbClr val="8200CA"/>
                </a:gs>
                <a:gs pos="100000">
                  <a:schemeClr val="accent1"/>
                </a:gs>
              </a:gsLst>
              <a:lin ang="18900000" scaled="1"/>
            </a:gradFill>
            <a:ln>
              <a:noFill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91240B29-F687-4F45-9708-019B960494DF}">
                <a14:hiddenLine xmlns:a14="http://schemas.microsoft.com/office/drawing/2010/main" w="12700">
                  <a:noFill/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l-GR"/>
            </a:p>
          </p:txBody>
        </p:sp>
        <p:sp>
          <p:nvSpPr>
            <p:cNvPr id="100438" name="Line 86"/>
            <p:cNvSpPr>
              <a:spLocks noChangeShapeType="1"/>
            </p:cNvSpPr>
            <p:nvPr/>
          </p:nvSpPr>
          <p:spPr bwMode="auto">
            <a:xfrm>
              <a:off x="1711" y="1895"/>
              <a:ext cx="411" cy="673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81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0439" name="Line 87"/>
            <p:cNvSpPr>
              <a:spLocks noChangeShapeType="1"/>
            </p:cNvSpPr>
            <p:nvPr/>
          </p:nvSpPr>
          <p:spPr bwMode="auto">
            <a:xfrm flipH="1">
              <a:off x="1705" y="1892"/>
              <a:ext cx="417" cy="676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00440" name="Text Box 88"/>
          <p:cNvSpPr txBox="1">
            <a:spLocks noChangeArrowheads="1"/>
          </p:cNvSpPr>
          <p:nvPr/>
        </p:nvSpPr>
        <p:spPr bwMode="auto">
          <a:xfrm>
            <a:off x="3251200" y="2895600"/>
            <a:ext cx="4445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fr-FR" sz="1000"/>
              <a:t>HSS</a:t>
            </a:r>
          </a:p>
        </p:txBody>
      </p:sp>
      <p:grpSp>
        <p:nvGrpSpPr>
          <p:cNvPr id="100441" name="Group 89"/>
          <p:cNvGrpSpPr>
            <a:grpSpLocks/>
          </p:cNvGrpSpPr>
          <p:nvPr/>
        </p:nvGrpSpPr>
        <p:grpSpPr bwMode="auto">
          <a:xfrm>
            <a:off x="3810000" y="3276600"/>
            <a:ext cx="2895600" cy="1295400"/>
            <a:chOff x="2400" y="2160"/>
            <a:chExt cx="1824" cy="816"/>
          </a:xfrm>
        </p:grpSpPr>
        <p:sp>
          <p:nvSpPr>
            <p:cNvPr id="100442" name="Oval 90"/>
            <p:cNvSpPr>
              <a:spLocks noChangeArrowheads="1"/>
            </p:cNvSpPr>
            <p:nvPr/>
          </p:nvSpPr>
          <p:spPr bwMode="auto">
            <a:xfrm>
              <a:off x="2400" y="2160"/>
              <a:ext cx="1824" cy="816"/>
            </a:xfrm>
            <a:prstGeom prst="ellipse">
              <a:avLst/>
            </a:prstGeom>
            <a:gradFill rotWithShape="0">
              <a:gsLst>
                <a:gs pos="0">
                  <a:srgbClr val="6699FF">
                    <a:gamma/>
                    <a:tint val="15294"/>
                    <a:invGamma/>
                  </a:srgbClr>
                </a:gs>
                <a:gs pos="100000">
                  <a:srgbClr val="6699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/>
            <a:p>
              <a:endParaRPr lang="el-GR"/>
            </a:p>
          </p:txBody>
        </p:sp>
        <p:sp>
          <p:nvSpPr>
            <p:cNvPr id="100443" name="Text Box 91"/>
            <p:cNvSpPr txBox="1">
              <a:spLocks noChangeArrowheads="1"/>
            </p:cNvSpPr>
            <p:nvPr/>
          </p:nvSpPr>
          <p:spPr bwMode="auto">
            <a:xfrm>
              <a:off x="2646" y="2448"/>
              <a:ext cx="3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fr-FR" sz="1600">
                  <a:solidFill>
                    <a:srgbClr val="5F5F5F"/>
                  </a:solidFill>
                </a:rPr>
                <a:t>IMS</a:t>
              </a:r>
            </a:p>
          </p:txBody>
        </p:sp>
      </p:grpSp>
      <p:grpSp>
        <p:nvGrpSpPr>
          <p:cNvPr id="100444" name="Group 92"/>
          <p:cNvGrpSpPr>
            <a:grpSpLocks/>
          </p:cNvGrpSpPr>
          <p:nvPr/>
        </p:nvGrpSpPr>
        <p:grpSpPr bwMode="auto">
          <a:xfrm>
            <a:off x="3581400" y="3962400"/>
            <a:ext cx="657225" cy="701675"/>
            <a:chOff x="2256" y="2592"/>
            <a:chExt cx="414" cy="442"/>
          </a:xfrm>
        </p:grpSpPr>
        <p:grpSp>
          <p:nvGrpSpPr>
            <p:cNvPr id="100445" name="Group 93"/>
            <p:cNvGrpSpPr>
              <a:grpSpLocks/>
            </p:cNvGrpSpPr>
            <p:nvPr/>
          </p:nvGrpSpPr>
          <p:grpSpPr bwMode="auto">
            <a:xfrm>
              <a:off x="2400" y="2592"/>
              <a:ext cx="144" cy="288"/>
              <a:chOff x="3120" y="2352"/>
              <a:chExt cx="144" cy="325"/>
            </a:xfrm>
          </p:grpSpPr>
          <p:sp>
            <p:nvSpPr>
              <p:cNvPr id="100446" name="AutoShape 94"/>
              <p:cNvSpPr>
                <a:spLocks noChangeArrowheads="1"/>
              </p:cNvSpPr>
              <p:nvPr/>
            </p:nvSpPr>
            <p:spPr bwMode="auto">
              <a:xfrm>
                <a:off x="3120" y="2352"/>
                <a:ext cx="144" cy="325"/>
              </a:xfrm>
              <a:prstGeom prst="cube">
                <a:avLst>
                  <a:gd name="adj" fmla="val 25000"/>
                </a:avLst>
              </a:prstGeom>
              <a:gradFill rotWithShape="0">
                <a:gsLst>
                  <a:gs pos="0">
                    <a:schemeClr val="folHlink"/>
                  </a:gs>
                  <a:gs pos="100000">
                    <a:srgbClr val="FFA01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 anchor="ctr">
                <a:spAutoFit/>
              </a:bodyPr>
              <a:lstStyle/>
              <a:p>
                <a:endParaRPr lang="el-GR"/>
              </a:p>
            </p:txBody>
          </p:sp>
          <p:grpSp>
            <p:nvGrpSpPr>
              <p:cNvPr id="100447" name="Group 95"/>
              <p:cNvGrpSpPr>
                <a:grpSpLocks/>
              </p:cNvGrpSpPr>
              <p:nvPr/>
            </p:nvGrpSpPr>
            <p:grpSpPr bwMode="auto">
              <a:xfrm>
                <a:off x="3139" y="2404"/>
                <a:ext cx="75" cy="242"/>
                <a:chOff x="1032" y="2672"/>
                <a:chExt cx="216" cy="724"/>
              </a:xfrm>
            </p:grpSpPr>
            <p:sp>
              <p:nvSpPr>
                <p:cNvPr id="100448" name="Rectangle 96"/>
                <p:cNvSpPr>
                  <a:spLocks noChangeArrowheads="1"/>
                </p:cNvSpPr>
                <p:nvPr/>
              </p:nvSpPr>
              <p:spPr bwMode="auto">
                <a:xfrm>
                  <a:off x="1032" y="2672"/>
                  <a:ext cx="216" cy="6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00449" name="Rectangle 97"/>
                <p:cNvSpPr>
                  <a:spLocks noChangeArrowheads="1"/>
                </p:cNvSpPr>
                <p:nvPr/>
              </p:nvSpPr>
              <p:spPr bwMode="auto">
                <a:xfrm>
                  <a:off x="1032" y="2772"/>
                  <a:ext cx="216" cy="6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00450" name="Line 98"/>
                <p:cNvSpPr>
                  <a:spLocks noChangeShapeType="1"/>
                </p:cNvSpPr>
                <p:nvPr/>
              </p:nvSpPr>
              <p:spPr bwMode="auto">
                <a:xfrm>
                  <a:off x="1032" y="3216"/>
                  <a:ext cx="216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00451" name="Line 99"/>
                <p:cNvSpPr>
                  <a:spLocks noChangeShapeType="1"/>
                </p:cNvSpPr>
                <p:nvPr/>
              </p:nvSpPr>
              <p:spPr bwMode="auto">
                <a:xfrm>
                  <a:off x="1032" y="3252"/>
                  <a:ext cx="216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00452" name="Line 100"/>
                <p:cNvSpPr>
                  <a:spLocks noChangeShapeType="1"/>
                </p:cNvSpPr>
                <p:nvPr/>
              </p:nvSpPr>
              <p:spPr bwMode="auto">
                <a:xfrm>
                  <a:off x="1032" y="3288"/>
                  <a:ext cx="216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00453" name="Line 101"/>
                <p:cNvSpPr>
                  <a:spLocks noChangeShapeType="1"/>
                </p:cNvSpPr>
                <p:nvPr/>
              </p:nvSpPr>
              <p:spPr bwMode="auto">
                <a:xfrm>
                  <a:off x="1032" y="3324"/>
                  <a:ext cx="216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00454" name="Line 102"/>
                <p:cNvSpPr>
                  <a:spLocks noChangeShapeType="1"/>
                </p:cNvSpPr>
                <p:nvPr/>
              </p:nvSpPr>
              <p:spPr bwMode="auto">
                <a:xfrm>
                  <a:off x="1032" y="3360"/>
                  <a:ext cx="216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00455" name="Line 103"/>
                <p:cNvSpPr>
                  <a:spLocks noChangeShapeType="1"/>
                </p:cNvSpPr>
                <p:nvPr/>
              </p:nvSpPr>
              <p:spPr bwMode="auto">
                <a:xfrm>
                  <a:off x="1032" y="3396"/>
                  <a:ext cx="216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</p:grpSp>
        <p:sp>
          <p:nvSpPr>
            <p:cNvPr id="100456" name="Text Box 104"/>
            <p:cNvSpPr txBox="1">
              <a:spLocks noChangeArrowheads="1"/>
            </p:cNvSpPr>
            <p:nvPr/>
          </p:nvSpPr>
          <p:spPr bwMode="auto">
            <a:xfrm>
              <a:off x="2256" y="2880"/>
              <a:ext cx="41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fr-FR" sz="1000"/>
                <a:t>P-CSCF</a:t>
              </a:r>
            </a:p>
          </p:txBody>
        </p:sp>
      </p:grpSp>
      <p:grpSp>
        <p:nvGrpSpPr>
          <p:cNvPr id="100457" name="Group 105"/>
          <p:cNvGrpSpPr>
            <a:grpSpLocks/>
          </p:cNvGrpSpPr>
          <p:nvPr/>
        </p:nvGrpSpPr>
        <p:grpSpPr bwMode="auto">
          <a:xfrm>
            <a:off x="6858000" y="1828800"/>
            <a:ext cx="228600" cy="457200"/>
            <a:chOff x="5328" y="3264"/>
            <a:chExt cx="144" cy="325"/>
          </a:xfrm>
        </p:grpSpPr>
        <p:sp>
          <p:nvSpPr>
            <p:cNvPr id="100458" name="AutoShape 106"/>
            <p:cNvSpPr>
              <a:spLocks noChangeArrowheads="1"/>
            </p:cNvSpPr>
            <p:nvPr/>
          </p:nvSpPr>
          <p:spPr bwMode="auto">
            <a:xfrm>
              <a:off x="5328" y="3264"/>
              <a:ext cx="144" cy="325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6600CC"/>
                </a:gs>
                <a:gs pos="100000">
                  <a:srgbClr val="6699F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/>
            <a:p>
              <a:endParaRPr lang="el-GR"/>
            </a:p>
          </p:txBody>
        </p:sp>
        <p:sp>
          <p:nvSpPr>
            <p:cNvPr id="100459" name="Rectangle 107"/>
            <p:cNvSpPr>
              <a:spLocks noChangeArrowheads="1"/>
            </p:cNvSpPr>
            <p:nvPr/>
          </p:nvSpPr>
          <p:spPr bwMode="auto">
            <a:xfrm>
              <a:off x="5347" y="3316"/>
              <a:ext cx="75" cy="2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0460" name="Rectangle 108"/>
            <p:cNvSpPr>
              <a:spLocks noChangeArrowheads="1"/>
            </p:cNvSpPr>
            <p:nvPr/>
          </p:nvSpPr>
          <p:spPr bwMode="auto">
            <a:xfrm>
              <a:off x="5347" y="3349"/>
              <a:ext cx="75" cy="2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0461" name="Line 109"/>
            <p:cNvSpPr>
              <a:spLocks noChangeShapeType="1"/>
            </p:cNvSpPr>
            <p:nvPr/>
          </p:nvSpPr>
          <p:spPr bwMode="auto">
            <a:xfrm>
              <a:off x="5347" y="3498"/>
              <a:ext cx="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0462" name="Line 110"/>
            <p:cNvSpPr>
              <a:spLocks noChangeShapeType="1"/>
            </p:cNvSpPr>
            <p:nvPr/>
          </p:nvSpPr>
          <p:spPr bwMode="auto">
            <a:xfrm>
              <a:off x="5347" y="3510"/>
              <a:ext cx="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0463" name="Line 111"/>
            <p:cNvSpPr>
              <a:spLocks noChangeShapeType="1"/>
            </p:cNvSpPr>
            <p:nvPr/>
          </p:nvSpPr>
          <p:spPr bwMode="auto">
            <a:xfrm>
              <a:off x="5347" y="3522"/>
              <a:ext cx="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0464" name="Line 112"/>
            <p:cNvSpPr>
              <a:spLocks noChangeShapeType="1"/>
            </p:cNvSpPr>
            <p:nvPr/>
          </p:nvSpPr>
          <p:spPr bwMode="auto">
            <a:xfrm>
              <a:off x="5347" y="3534"/>
              <a:ext cx="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0465" name="Line 113"/>
            <p:cNvSpPr>
              <a:spLocks noChangeShapeType="1"/>
            </p:cNvSpPr>
            <p:nvPr/>
          </p:nvSpPr>
          <p:spPr bwMode="auto">
            <a:xfrm>
              <a:off x="5347" y="3546"/>
              <a:ext cx="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0466" name="Line 114"/>
            <p:cNvSpPr>
              <a:spLocks noChangeShapeType="1"/>
            </p:cNvSpPr>
            <p:nvPr/>
          </p:nvSpPr>
          <p:spPr bwMode="auto">
            <a:xfrm>
              <a:off x="5347" y="3558"/>
              <a:ext cx="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00467" name="Line 115"/>
          <p:cNvSpPr>
            <a:spLocks noChangeShapeType="1"/>
          </p:cNvSpPr>
          <p:nvPr/>
        </p:nvSpPr>
        <p:spPr bwMode="auto">
          <a:xfrm flipV="1">
            <a:off x="2590800" y="2819400"/>
            <a:ext cx="990600" cy="304800"/>
          </a:xfrm>
          <a:prstGeom prst="line">
            <a:avLst/>
          </a:prstGeom>
          <a:noFill/>
          <a:ln w="19050">
            <a:solidFill>
              <a:srgbClr val="1EBDCE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l-GR"/>
          </a:p>
        </p:txBody>
      </p:sp>
      <p:sp>
        <p:nvSpPr>
          <p:cNvPr id="100468" name="Line 116"/>
          <p:cNvSpPr>
            <a:spLocks noChangeShapeType="1"/>
          </p:cNvSpPr>
          <p:nvPr/>
        </p:nvSpPr>
        <p:spPr bwMode="auto">
          <a:xfrm>
            <a:off x="3733800" y="2819400"/>
            <a:ext cx="76200" cy="381000"/>
          </a:xfrm>
          <a:prstGeom prst="line">
            <a:avLst/>
          </a:prstGeom>
          <a:noFill/>
          <a:ln w="19050">
            <a:solidFill>
              <a:srgbClr val="1EBDCE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>
            <a:spAutoFit/>
          </a:bodyPr>
          <a:lstStyle/>
          <a:p>
            <a:endParaRPr lang="el-GR"/>
          </a:p>
        </p:txBody>
      </p:sp>
      <p:sp>
        <p:nvSpPr>
          <p:cNvPr id="100469" name="AutoShape 117"/>
          <p:cNvSpPr>
            <a:spLocks noChangeArrowheads="1"/>
          </p:cNvSpPr>
          <p:nvPr/>
        </p:nvSpPr>
        <p:spPr bwMode="auto">
          <a:xfrm>
            <a:off x="3581400" y="2590800"/>
            <a:ext cx="304800" cy="290513"/>
          </a:xfrm>
          <a:prstGeom prst="can">
            <a:avLst>
              <a:gd name="adj" fmla="val 13662"/>
            </a:avLst>
          </a:prstGeom>
          <a:gradFill rotWithShape="0">
            <a:gsLst>
              <a:gs pos="0">
                <a:schemeClr val="hlink"/>
              </a:gs>
              <a:gs pos="50000">
                <a:srgbClr val="F2EC00"/>
              </a:gs>
              <a:gs pos="100000">
                <a:schemeClr val="hlink"/>
              </a:gs>
            </a:gsLst>
            <a:lin ang="0" scaled="1"/>
          </a:gradFill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0470" name="Text Box 118"/>
          <p:cNvSpPr txBox="1">
            <a:spLocks noChangeArrowheads="1"/>
          </p:cNvSpPr>
          <p:nvPr/>
        </p:nvSpPr>
        <p:spPr bwMode="auto">
          <a:xfrm>
            <a:off x="3352800" y="3429000"/>
            <a:ext cx="5572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fr-FR" sz="1000"/>
              <a:t>GGSN</a:t>
            </a:r>
          </a:p>
        </p:txBody>
      </p:sp>
      <p:sp>
        <p:nvSpPr>
          <p:cNvPr id="100471" name="Text Box 119"/>
          <p:cNvSpPr txBox="1">
            <a:spLocks noChangeArrowheads="1"/>
          </p:cNvSpPr>
          <p:nvPr/>
        </p:nvSpPr>
        <p:spPr bwMode="auto">
          <a:xfrm>
            <a:off x="7010400" y="1981200"/>
            <a:ext cx="13017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fr-FR" sz="1000"/>
              <a:t>Application Server</a:t>
            </a:r>
          </a:p>
        </p:txBody>
      </p:sp>
      <p:grpSp>
        <p:nvGrpSpPr>
          <p:cNvPr id="100472" name="Group 120"/>
          <p:cNvGrpSpPr>
            <a:grpSpLocks/>
          </p:cNvGrpSpPr>
          <p:nvPr/>
        </p:nvGrpSpPr>
        <p:grpSpPr bwMode="auto">
          <a:xfrm>
            <a:off x="7543800" y="2590800"/>
            <a:ext cx="304800" cy="179388"/>
            <a:chOff x="1452" y="2589"/>
            <a:chExt cx="456" cy="335"/>
          </a:xfrm>
        </p:grpSpPr>
        <p:sp>
          <p:nvSpPr>
            <p:cNvPr id="100473" name="Rectangle 121"/>
            <p:cNvSpPr>
              <a:spLocks noChangeArrowheads="1"/>
            </p:cNvSpPr>
            <p:nvPr/>
          </p:nvSpPr>
          <p:spPr bwMode="auto">
            <a:xfrm>
              <a:off x="1452" y="2848"/>
              <a:ext cx="319" cy="76"/>
            </a:xfrm>
            <a:prstGeom prst="rect">
              <a:avLst/>
            </a:prstGeom>
            <a:gradFill rotWithShape="0">
              <a:gsLst>
                <a:gs pos="0">
                  <a:srgbClr val="443200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0474" name="Freeform 122"/>
            <p:cNvSpPr>
              <a:spLocks/>
            </p:cNvSpPr>
            <p:nvPr/>
          </p:nvSpPr>
          <p:spPr bwMode="auto">
            <a:xfrm>
              <a:off x="1452" y="2625"/>
              <a:ext cx="456" cy="223"/>
            </a:xfrm>
            <a:custGeom>
              <a:avLst/>
              <a:gdLst>
                <a:gd name="T0" fmla="*/ 378 w 540"/>
                <a:gd name="T1" fmla="*/ 264 h 264"/>
                <a:gd name="T2" fmla="*/ 0 w 540"/>
                <a:gd name="T3" fmla="*/ 264 h 264"/>
                <a:gd name="T4" fmla="*/ 180 w 540"/>
                <a:gd name="T5" fmla="*/ 0 h 264"/>
                <a:gd name="T6" fmla="*/ 540 w 540"/>
                <a:gd name="T7" fmla="*/ 0 h 264"/>
                <a:gd name="T8" fmla="*/ 378 w 540"/>
                <a:gd name="T9" fmla="*/ 264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264">
                  <a:moveTo>
                    <a:pt x="378" y="264"/>
                  </a:moveTo>
                  <a:lnTo>
                    <a:pt x="0" y="264"/>
                  </a:lnTo>
                  <a:lnTo>
                    <a:pt x="180" y="0"/>
                  </a:lnTo>
                  <a:lnTo>
                    <a:pt x="540" y="0"/>
                  </a:lnTo>
                  <a:lnTo>
                    <a:pt x="378" y="264"/>
                  </a:lnTo>
                  <a:close/>
                </a:path>
              </a:pathLst>
            </a:cu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0475" name="Freeform 123"/>
            <p:cNvSpPr>
              <a:spLocks/>
            </p:cNvSpPr>
            <p:nvPr/>
          </p:nvSpPr>
          <p:spPr bwMode="auto">
            <a:xfrm>
              <a:off x="1771" y="2625"/>
              <a:ext cx="137" cy="299"/>
            </a:xfrm>
            <a:custGeom>
              <a:avLst/>
              <a:gdLst>
                <a:gd name="T0" fmla="*/ 162 w 162"/>
                <a:gd name="T1" fmla="*/ 0 h 354"/>
                <a:gd name="T2" fmla="*/ 162 w 162"/>
                <a:gd name="T3" fmla="*/ 168 h 354"/>
                <a:gd name="T4" fmla="*/ 0 w 162"/>
                <a:gd name="T5" fmla="*/ 354 h 354"/>
                <a:gd name="T6" fmla="*/ 0 w 162"/>
                <a:gd name="T7" fmla="*/ 264 h 354"/>
                <a:gd name="T8" fmla="*/ 162 w 162"/>
                <a:gd name="T9" fmla="*/ 0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354">
                  <a:moveTo>
                    <a:pt x="162" y="0"/>
                  </a:moveTo>
                  <a:lnTo>
                    <a:pt x="162" y="168"/>
                  </a:lnTo>
                  <a:lnTo>
                    <a:pt x="0" y="354"/>
                  </a:lnTo>
                  <a:lnTo>
                    <a:pt x="0" y="264"/>
                  </a:lnTo>
                  <a:lnTo>
                    <a:pt x="16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0476" name="Freeform 124"/>
            <p:cNvSpPr>
              <a:spLocks/>
            </p:cNvSpPr>
            <p:nvPr/>
          </p:nvSpPr>
          <p:spPr bwMode="auto">
            <a:xfrm>
              <a:off x="1645" y="2726"/>
              <a:ext cx="167" cy="96"/>
            </a:xfrm>
            <a:custGeom>
              <a:avLst/>
              <a:gdLst>
                <a:gd name="T0" fmla="*/ 0 w 198"/>
                <a:gd name="T1" fmla="*/ 114 h 114"/>
                <a:gd name="T2" fmla="*/ 78 w 198"/>
                <a:gd name="T3" fmla="*/ 0 h 114"/>
                <a:gd name="T4" fmla="*/ 198 w 198"/>
                <a:gd name="T5" fmla="*/ 0 h 114"/>
                <a:gd name="T6" fmla="*/ 126 w 198"/>
                <a:gd name="T7" fmla="*/ 114 h 114"/>
                <a:gd name="T8" fmla="*/ 0 w 198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114">
                  <a:moveTo>
                    <a:pt x="0" y="114"/>
                  </a:moveTo>
                  <a:lnTo>
                    <a:pt x="78" y="0"/>
                  </a:lnTo>
                  <a:lnTo>
                    <a:pt x="198" y="0"/>
                  </a:lnTo>
                  <a:lnTo>
                    <a:pt x="126" y="114"/>
                  </a:lnTo>
                  <a:lnTo>
                    <a:pt x="0" y="114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0477" name="Freeform 125"/>
            <p:cNvSpPr>
              <a:spLocks/>
            </p:cNvSpPr>
            <p:nvPr/>
          </p:nvSpPr>
          <p:spPr bwMode="auto">
            <a:xfrm>
              <a:off x="1645" y="2726"/>
              <a:ext cx="167" cy="96"/>
            </a:xfrm>
            <a:custGeom>
              <a:avLst/>
              <a:gdLst>
                <a:gd name="T0" fmla="*/ 0 w 198"/>
                <a:gd name="T1" fmla="*/ 114 h 114"/>
                <a:gd name="T2" fmla="*/ 78 w 198"/>
                <a:gd name="T3" fmla="*/ 0 h 114"/>
                <a:gd name="T4" fmla="*/ 198 w 198"/>
                <a:gd name="T5" fmla="*/ 0 h 114"/>
                <a:gd name="T6" fmla="*/ 126 w 198"/>
                <a:gd name="T7" fmla="*/ 114 h 114"/>
                <a:gd name="T8" fmla="*/ 0 w 198"/>
                <a:gd name="T9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" h="114">
                  <a:moveTo>
                    <a:pt x="0" y="114"/>
                  </a:moveTo>
                  <a:lnTo>
                    <a:pt x="78" y="0"/>
                  </a:lnTo>
                  <a:lnTo>
                    <a:pt x="198" y="0"/>
                  </a:lnTo>
                  <a:lnTo>
                    <a:pt x="126" y="114"/>
                  </a:lnTo>
                  <a:lnTo>
                    <a:pt x="0" y="114"/>
                  </a:lnTo>
                </a:path>
              </a:pathLst>
            </a:custGeom>
            <a:noFill/>
            <a:ln w="9525">
              <a:solidFill>
                <a:srgbClr val="E5E5E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0478" name="Freeform 126"/>
            <p:cNvSpPr>
              <a:spLocks/>
            </p:cNvSpPr>
            <p:nvPr/>
          </p:nvSpPr>
          <p:spPr bwMode="auto">
            <a:xfrm>
              <a:off x="1715" y="2726"/>
              <a:ext cx="61" cy="96"/>
            </a:xfrm>
            <a:custGeom>
              <a:avLst/>
              <a:gdLst>
                <a:gd name="T0" fmla="*/ 0 w 72"/>
                <a:gd name="T1" fmla="*/ 114 h 114"/>
                <a:gd name="T2" fmla="*/ 72 w 72"/>
                <a:gd name="T3" fmla="*/ 0 h 114"/>
                <a:gd name="T4" fmla="*/ 0 w 72"/>
                <a:gd name="T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2" h="114">
                  <a:moveTo>
                    <a:pt x="0" y="114"/>
                  </a:moveTo>
                  <a:lnTo>
                    <a:pt x="72" y="0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0479" name="Line 127"/>
            <p:cNvSpPr>
              <a:spLocks noChangeShapeType="1"/>
            </p:cNvSpPr>
            <p:nvPr/>
          </p:nvSpPr>
          <p:spPr bwMode="auto">
            <a:xfrm flipV="1">
              <a:off x="1715" y="2726"/>
              <a:ext cx="61" cy="96"/>
            </a:xfrm>
            <a:prstGeom prst="line">
              <a:avLst/>
            </a:prstGeom>
            <a:noFill/>
            <a:ln w="9525">
              <a:solidFill>
                <a:srgbClr val="E5E5E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0480" name="Freeform 128"/>
            <p:cNvSpPr>
              <a:spLocks/>
            </p:cNvSpPr>
            <p:nvPr/>
          </p:nvSpPr>
          <p:spPr bwMode="auto">
            <a:xfrm>
              <a:off x="1680" y="2726"/>
              <a:ext cx="66" cy="96"/>
            </a:xfrm>
            <a:custGeom>
              <a:avLst/>
              <a:gdLst>
                <a:gd name="T0" fmla="*/ 0 w 78"/>
                <a:gd name="T1" fmla="*/ 114 h 114"/>
                <a:gd name="T2" fmla="*/ 78 w 78"/>
                <a:gd name="T3" fmla="*/ 0 h 114"/>
                <a:gd name="T4" fmla="*/ 0 w 78"/>
                <a:gd name="T5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8" h="114">
                  <a:moveTo>
                    <a:pt x="0" y="114"/>
                  </a:moveTo>
                  <a:lnTo>
                    <a:pt x="78" y="0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0481" name="Line 129"/>
            <p:cNvSpPr>
              <a:spLocks noChangeShapeType="1"/>
            </p:cNvSpPr>
            <p:nvPr/>
          </p:nvSpPr>
          <p:spPr bwMode="auto">
            <a:xfrm flipV="1">
              <a:off x="1680" y="2726"/>
              <a:ext cx="66" cy="96"/>
            </a:xfrm>
            <a:prstGeom prst="line">
              <a:avLst/>
            </a:prstGeom>
            <a:noFill/>
            <a:ln w="9525">
              <a:solidFill>
                <a:srgbClr val="E5E5E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0482" name="Freeform 130"/>
            <p:cNvSpPr>
              <a:spLocks/>
            </p:cNvSpPr>
            <p:nvPr/>
          </p:nvSpPr>
          <p:spPr bwMode="auto">
            <a:xfrm>
              <a:off x="1660" y="2797"/>
              <a:ext cx="106" cy="1"/>
            </a:xfrm>
            <a:custGeom>
              <a:avLst/>
              <a:gdLst>
                <a:gd name="T0" fmla="*/ 126 w 126"/>
                <a:gd name="T1" fmla="*/ 0 w 126"/>
                <a:gd name="T2" fmla="*/ 126 w 1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26">
                  <a:moveTo>
                    <a:pt x="126" y="0"/>
                  </a:moveTo>
                  <a:lnTo>
                    <a:pt x="0" y="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0483" name="Line 131"/>
            <p:cNvSpPr>
              <a:spLocks noChangeShapeType="1"/>
            </p:cNvSpPr>
            <p:nvPr/>
          </p:nvSpPr>
          <p:spPr bwMode="auto">
            <a:xfrm flipH="1">
              <a:off x="1664" y="2797"/>
              <a:ext cx="102" cy="1"/>
            </a:xfrm>
            <a:prstGeom prst="line">
              <a:avLst/>
            </a:prstGeom>
            <a:noFill/>
            <a:ln w="9525">
              <a:solidFill>
                <a:srgbClr val="E5E5E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0484" name="Freeform 132"/>
            <p:cNvSpPr>
              <a:spLocks/>
            </p:cNvSpPr>
            <p:nvPr/>
          </p:nvSpPr>
          <p:spPr bwMode="auto">
            <a:xfrm>
              <a:off x="1675" y="2772"/>
              <a:ext cx="106" cy="1"/>
            </a:xfrm>
            <a:custGeom>
              <a:avLst/>
              <a:gdLst>
                <a:gd name="T0" fmla="*/ 126 w 126"/>
                <a:gd name="T1" fmla="*/ 0 w 126"/>
                <a:gd name="T2" fmla="*/ 126 w 1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26">
                  <a:moveTo>
                    <a:pt x="126" y="0"/>
                  </a:moveTo>
                  <a:lnTo>
                    <a:pt x="0" y="0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0485" name="Line 133"/>
            <p:cNvSpPr>
              <a:spLocks noChangeShapeType="1"/>
            </p:cNvSpPr>
            <p:nvPr/>
          </p:nvSpPr>
          <p:spPr bwMode="auto">
            <a:xfrm flipH="1">
              <a:off x="1681" y="2772"/>
              <a:ext cx="101" cy="1"/>
            </a:xfrm>
            <a:prstGeom prst="line">
              <a:avLst/>
            </a:prstGeom>
            <a:noFill/>
            <a:ln w="9525">
              <a:solidFill>
                <a:srgbClr val="E5E5E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0486" name="Freeform 134"/>
            <p:cNvSpPr>
              <a:spLocks/>
            </p:cNvSpPr>
            <p:nvPr/>
          </p:nvSpPr>
          <p:spPr bwMode="auto">
            <a:xfrm>
              <a:off x="1695" y="2746"/>
              <a:ext cx="102" cy="1"/>
            </a:xfrm>
            <a:custGeom>
              <a:avLst/>
              <a:gdLst>
                <a:gd name="T0" fmla="*/ 120 w 120"/>
                <a:gd name="T1" fmla="*/ 0 w 120"/>
                <a:gd name="T2" fmla="*/ 120 w 1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20">
                  <a:moveTo>
                    <a:pt x="120" y="0"/>
                  </a:moveTo>
                  <a:lnTo>
                    <a:pt x="0" y="0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0487" name="Line 135"/>
            <p:cNvSpPr>
              <a:spLocks noChangeShapeType="1"/>
            </p:cNvSpPr>
            <p:nvPr/>
          </p:nvSpPr>
          <p:spPr bwMode="auto">
            <a:xfrm flipH="1">
              <a:off x="1695" y="2746"/>
              <a:ext cx="102" cy="1"/>
            </a:xfrm>
            <a:prstGeom prst="line">
              <a:avLst/>
            </a:prstGeom>
            <a:noFill/>
            <a:ln w="9525">
              <a:solidFill>
                <a:srgbClr val="E5E5E5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0488" name="Freeform 136"/>
            <p:cNvSpPr>
              <a:spLocks/>
            </p:cNvSpPr>
            <p:nvPr/>
          </p:nvSpPr>
          <p:spPr bwMode="auto">
            <a:xfrm>
              <a:off x="1512" y="2786"/>
              <a:ext cx="71" cy="51"/>
            </a:xfrm>
            <a:custGeom>
              <a:avLst/>
              <a:gdLst>
                <a:gd name="T0" fmla="*/ 12 w 84"/>
                <a:gd name="T1" fmla="*/ 0 h 60"/>
                <a:gd name="T2" fmla="*/ 0 w 84"/>
                <a:gd name="T3" fmla="*/ 60 h 60"/>
                <a:gd name="T4" fmla="*/ 84 w 84"/>
                <a:gd name="T5" fmla="*/ 60 h 60"/>
                <a:gd name="T6" fmla="*/ 78 w 84"/>
                <a:gd name="T7" fmla="*/ 0 h 60"/>
                <a:gd name="T8" fmla="*/ 12 w 84"/>
                <a:gd name="T9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60">
                  <a:moveTo>
                    <a:pt x="12" y="0"/>
                  </a:moveTo>
                  <a:lnTo>
                    <a:pt x="0" y="60"/>
                  </a:lnTo>
                  <a:lnTo>
                    <a:pt x="84" y="60"/>
                  </a:lnTo>
                  <a:lnTo>
                    <a:pt x="78" y="0"/>
                  </a:lnTo>
                  <a:lnTo>
                    <a:pt x="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0489" name="Freeform 137"/>
            <p:cNvSpPr>
              <a:spLocks/>
            </p:cNvSpPr>
            <p:nvPr/>
          </p:nvSpPr>
          <p:spPr bwMode="auto">
            <a:xfrm>
              <a:off x="1522" y="2591"/>
              <a:ext cx="203" cy="196"/>
            </a:xfrm>
            <a:custGeom>
              <a:avLst/>
              <a:gdLst>
                <a:gd name="T0" fmla="*/ 174 w 237"/>
                <a:gd name="T1" fmla="*/ 0 h 235"/>
                <a:gd name="T2" fmla="*/ 129 w 237"/>
                <a:gd name="T3" fmla="*/ 48 h 235"/>
                <a:gd name="T4" fmla="*/ 84 w 237"/>
                <a:gd name="T5" fmla="*/ 102 h 235"/>
                <a:gd name="T6" fmla="*/ 46 w 237"/>
                <a:gd name="T7" fmla="*/ 151 h 235"/>
                <a:gd name="T8" fmla="*/ 15 w 237"/>
                <a:gd name="T9" fmla="*/ 198 h 235"/>
                <a:gd name="T10" fmla="*/ 0 w 237"/>
                <a:gd name="T11" fmla="*/ 235 h 235"/>
                <a:gd name="T12" fmla="*/ 63 w 237"/>
                <a:gd name="T13" fmla="*/ 235 h 235"/>
                <a:gd name="T14" fmla="*/ 70 w 237"/>
                <a:gd name="T15" fmla="*/ 216 h 235"/>
                <a:gd name="T16" fmla="*/ 90 w 237"/>
                <a:gd name="T17" fmla="*/ 184 h 235"/>
                <a:gd name="T18" fmla="*/ 120 w 237"/>
                <a:gd name="T19" fmla="*/ 144 h 235"/>
                <a:gd name="T20" fmla="*/ 151 w 237"/>
                <a:gd name="T21" fmla="*/ 100 h 235"/>
                <a:gd name="T22" fmla="*/ 184 w 237"/>
                <a:gd name="T23" fmla="*/ 61 h 235"/>
                <a:gd name="T24" fmla="*/ 202 w 237"/>
                <a:gd name="T25" fmla="*/ 36 h 235"/>
                <a:gd name="T26" fmla="*/ 237 w 237"/>
                <a:gd name="T27" fmla="*/ 1 h 235"/>
                <a:gd name="T28" fmla="*/ 174 w 237"/>
                <a:gd name="T29" fmla="*/ 0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7" h="235">
                  <a:moveTo>
                    <a:pt x="174" y="0"/>
                  </a:moveTo>
                  <a:lnTo>
                    <a:pt x="129" y="48"/>
                  </a:lnTo>
                  <a:lnTo>
                    <a:pt x="84" y="102"/>
                  </a:lnTo>
                  <a:lnTo>
                    <a:pt x="46" y="151"/>
                  </a:lnTo>
                  <a:lnTo>
                    <a:pt x="15" y="198"/>
                  </a:lnTo>
                  <a:lnTo>
                    <a:pt x="0" y="235"/>
                  </a:lnTo>
                  <a:lnTo>
                    <a:pt x="63" y="235"/>
                  </a:lnTo>
                  <a:lnTo>
                    <a:pt x="70" y="216"/>
                  </a:lnTo>
                  <a:lnTo>
                    <a:pt x="90" y="184"/>
                  </a:lnTo>
                  <a:lnTo>
                    <a:pt x="120" y="144"/>
                  </a:lnTo>
                  <a:lnTo>
                    <a:pt x="151" y="100"/>
                  </a:lnTo>
                  <a:lnTo>
                    <a:pt x="184" y="61"/>
                  </a:lnTo>
                  <a:lnTo>
                    <a:pt x="202" y="36"/>
                  </a:lnTo>
                  <a:lnTo>
                    <a:pt x="237" y="1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0490" name="Freeform 138"/>
            <p:cNvSpPr>
              <a:spLocks/>
            </p:cNvSpPr>
            <p:nvPr/>
          </p:nvSpPr>
          <p:spPr bwMode="auto">
            <a:xfrm>
              <a:off x="1576" y="2589"/>
              <a:ext cx="152" cy="249"/>
            </a:xfrm>
            <a:custGeom>
              <a:avLst/>
              <a:gdLst>
                <a:gd name="T0" fmla="*/ 173 w 180"/>
                <a:gd name="T1" fmla="*/ 0 h 292"/>
                <a:gd name="T2" fmla="*/ 180 w 180"/>
                <a:gd name="T3" fmla="*/ 58 h 292"/>
                <a:gd name="T4" fmla="*/ 134 w 180"/>
                <a:gd name="T5" fmla="*/ 111 h 292"/>
                <a:gd name="T6" fmla="*/ 131 w 180"/>
                <a:gd name="T7" fmla="*/ 96 h 292"/>
                <a:gd name="T8" fmla="*/ 59 w 180"/>
                <a:gd name="T9" fmla="*/ 180 h 292"/>
                <a:gd name="T10" fmla="*/ 62 w 180"/>
                <a:gd name="T11" fmla="*/ 202 h 292"/>
                <a:gd name="T12" fmla="*/ 6 w 180"/>
                <a:gd name="T13" fmla="*/ 292 h 292"/>
                <a:gd name="T14" fmla="*/ 0 w 180"/>
                <a:gd name="T15" fmla="*/ 231 h 292"/>
                <a:gd name="T16" fmla="*/ 14 w 180"/>
                <a:gd name="T17" fmla="*/ 201 h 292"/>
                <a:gd name="T18" fmla="*/ 45 w 180"/>
                <a:gd name="T19" fmla="*/ 156 h 292"/>
                <a:gd name="T20" fmla="*/ 87 w 180"/>
                <a:gd name="T21" fmla="*/ 96 h 292"/>
                <a:gd name="T22" fmla="*/ 134 w 180"/>
                <a:gd name="T23" fmla="*/ 42 h 292"/>
                <a:gd name="T24" fmla="*/ 173 w 180"/>
                <a:gd name="T25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0" h="292">
                  <a:moveTo>
                    <a:pt x="173" y="0"/>
                  </a:moveTo>
                  <a:lnTo>
                    <a:pt x="180" y="58"/>
                  </a:lnTo>
                  <a:lnTo>
                    <a:pt x="134" y="111"/>
                  </a:lnTo>
                  <a:lnTo>
                    <a:pt x="131" y="96"/>
                  </a:lnTo>
                  <a:lnTo>
                    <a:pt x="59" y="180"/>
                  </a:lnTo>
                  <a:lnTo>
                    <a:pt x="62" y="202"/>
                  </a:lnTo>
                  <a:lnTo>
                    <a:pt x="6" y="292"/>
                  </a:lnTo>
                  <a:lnTo>
                    <a:pt x="0" y="231"/>
                  </a:lnTo>
                  <a:lnTo>
                    <a:pt x="14" y="201"/>
                  </a:lnTo>
                  <a:lnTo>
                    <a:pt x="45" y="156"/>
                  </a:lnTo>
                  <a:lnTo>
                    <a:pt x="87" y="96"/>
                  </a:lnTo>
                  <a:lnTo>
                    <a:pt x="134" y="42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4432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00491" name="Text Box 139"/>
          <p:cNvSpPr txBox="1">
            <a:spLocks noChangeArrowheads="1"/>
          </p:cNvSpPr>
          <p:nvPr/>
        </p:nvSpPr>
        <p:spPr bwMode="auto">
          <a:xfrm>
            <a:off x="7391400" y="2743200"/>
            <a:ext cx="838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fr-FR" sz="1000"/>
              <a:t>SIP phone</a:t>
            </a:r>
            <a:endParaRPr lang="en-US" sz="1000"/>
          </a:p>
        </p:txBody>
      </p:sp>
      <p:sp>
        <p:nvSpPr>
          <p:cNvPr id="100492" name="Text Box 140"/>
          <p:cNvSpPr txBox="1">
            <a:spLocks noChangeArrowheads="1"/>
          </p:cNvSpPr>
          <p:nvPr/>
        </p:nvSpPr>
        <p:spPr bwMode="auto">
          <a:xfrm>
            <a:off x="5029200" y="1905000"/>
            <a:ext cx="9699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fr-FR" sz="1000"/>
              <a:t>Media Server</a:t>
            </a:r>
          </a:p>
        </p:txBody>
      </p:sp>
      <p:grpSp>
        <p:nvGrpSpPr>
          <p:cNvPr id="100493" name="Group 141"/>
          <p:cNvGrpSpPr>
            <a:grpSpLocks/>
          </p:cNvGrpSpPr>
          <p:nvPr/>
        </p:nvGrpSpPr>
        <p:grpSpPr bwMode="auto">
          <a:xfrm>
            <a:off x="5943600" y="1828800"/>
            <a:ext cx="228600" cy="457200"/>
            <a:chOff x="5328" y="3264"/>
            <a:chExt cx="144" cy="325"/>
          </a:xfrm>
        </p:grpSpPr>
        <p:sp>
          <p:nvSpPr>
            <p:cNvPr id="100494" name="AutoShape 142"/>
            <p:cNvSpPr>
              <a:spLocks noChangeArrowheads="1"/>
            </p:cNvSpPr>
            <p:nvPr/>
          </p:nvSpPr>
          <p:spPr bwMode="auto">
            <a:xfrm>
              <a:off x="5328" y="3264"/>
              <a:ext cx="144" cy="325"/>
            </a:xfrm>
            <a:prstGeom prst="cube">
              <a:avLst>
                <a:gd name="adj" fmla="val 25000"/>
              </a:avLst>
            </a:prstGeom>
            <a:gradFill rotWithShape="0">
              <a:gsLst>
                <a:gs pos="0">
                  <a:srgbClr val="6600CC"/>
                </a:gs>
                <a:gs pos="100000">
                  <a:srgbClr val="6699F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/>
            <a:p>
              <a:endParaRPr lang="el-GR"/>
            </a:p>
          </p:txBody>
        </p:sp>
        <p:sp>
          <p:nvSpPr>
            <p:cNvPr id="100495" name="Rectangle 143"/>
            <p:cNvSpPr>
              <a:spLocks noChangeArrowheads="1"/>
            </p:cNvSpPr>
            <p:nvPr/>
          </p:nvSpPr>
          <p:spPr bwMode="auto">
            <a:xfrm>
              <a:off x="5347" y="3316"/>
              <a:ext cx="75" cy="2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0496" name="Rectangle 144"/>
            <p:cNvSpPr>
              <a:spLocks noChangeArrowheads="1"/>
            </p:cNvSpPr>
            <p:nvPr/>
          </p:nvSpPr>
          <p:spPr bwMode="auto">
            <a:xfrm>
              <a:off x="5347" y="3349"/>
              <a:ext cx="75" cy="2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0497" name="Line 145"/>
            <p:cNvSpPr>
              <a:spLocks noChangeShapeType="1"/>
            </p:cNvSpPr>
            <p:nvPr/>
          </p:nvSpPr>
          <p:spPr bwMode="auto">
            <a:xfrm>
              <a:off x="5347" y="3498"/>
              <a:ext cx="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0498" name="Line 146"/>
            <p:cNvSpPr>
              <a:spLocks noChangeShapeType="1"/>
            </p:cNvSpPr>
            <p:nvPr/>
          </p:nvSpPr>
          <p:spPr bwMode="auto">
            <a:xfrm>
              <a:off x="5347" y="3510"/>
              <a:ext cx="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0499" name="Line 147"/>
            <p:cNvSpPr>
              <a:spLocks noChangeShapeType="1"/>
            </p:cNvSpPr>
            <p:nvPr/>
          </p:nvSpPr>
          <p:spPr bwMode="auto">
            <a:xfrm>
              <a:off x="5347" y="3522"/>
              <a:ext cx="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0500" name="Line 148"/>
            <p:cNvSpPr>
              <a:spLocks noChangeShapeType="1"/>
            </p:cNvSpPr>
            <p:nvPr/>
          </p:nvSpPr>
          <p:spPr bwMode="auto">
            <a:xfrm>
              <a:off x="5347" y="3534"/>
              <a:ext cx="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0501" name="Line 149"/>
            <p:cNvSpPr>
              <a:spLocks noChangeShapeType="1"/>
            </p:cNvSpPr>
            <p:nvPr/>
          </p:nvSpPr>
          <p:spPr bwMode="auto">
            <a:xfrm>
              <a:off x="5347" y="3546"/>
              <a:ext cx="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0502" name="Line 150"/>
            <p:cNvSpPr>
              <a:spLocks noChangeShapeType="1"/>
            </p:cNvSpPr>
            <p:nvPr/>
          </p:nvSpPr>
          <p:spPr bwMode="auto">
            <a:xfrm>
              <a:off x="5347" y="3558"/>
              <a:ext cx="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100503" name="Group 151"/>
          <p:cNvGrpSpPr>
            <a:grpSpLocks/>
          </p:cNvGrpSpPr>
          <p:nvPr/>
        </p:nvGrpSpPr>
        <p:grpSpPr bwMode="auto">
          <a:xfrm>
            <a:off x="4191000" y="3136900"/>
            <a:ext cx="914400" cy="292100"/>
            <a:chOff x="2640" y="2072"/>
            <a:chExt cx="576" cy="184"/>
          </a:xfrm>
        </p:grpSpPr>
        <p:sp>
          <p:nvSpPr>
            <p:cNvPr id="100504" name="Line 152"/>
            <p:cNvSpPr>
              <a:spLocks noChangeShapeType="1"/>
            </p:cNvSpPr>
            <p:nvPr/>
          </p:nvSpPr>
          <p:spPr bwMode="auto">
            <a:xfrm flipH="1">
              <a:off x="2640" y="2208"/>
              <a:ext cx="57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/>
            <a:p>
              <a:endParaRPr lang="el-GR"/>
            </a:p>
          </p:txBody>
        </p:sp>
        <p:grpSp>
          <p:nvGrpSpPr>
            <p:cNvPr id="100505" name="Group 153"/>
            <p:cNvGrpSpPr>
              <a:grpSpLocks/>
            </p:cNvGrpSpPr>
            <p:nvPr/>
          </p:nvGrpSpPr>
          <p:grpSpPr bwMode="auto">
            <a:xfrm>
              <a:off x="2880" y="2072"/>
              <a:ext cx="316" cy="184"/>
              <a:chOff x="1776" y="2936"/>
              <a:chExt cx="316" cy="184"/>
            </a:xfrm>
          </p:grpSpPr>
          <p:sp>
            <p:nvSpPr>
              <p:cNvPr id="100506" name="Line 154"/>
              <p:cNvSpPr>
                <a:spLocks noChangeShapeType="1"/>
              </p:cNvSpPr>
              <p:nvPr/>
            </p:nvSpPr>
            <p:spPr bwMode="auto">
              <a:xfrm>
                <a:off x="1776" y="302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00507" name="Text Box 155"/>
              <p:cNvSpPr txBox="1">
                <a:spLocks noChangeArrowheads="1"/>
              </p:cNvSpPr>
              <p:nvPr/>
            </p:nvSpPr>
            <p:spPr bwMode="auto">
              <a:xfrm>
                <a:off x="1776" y="2936"/>
                <a:ext cx="316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l"/>
                <a:r>
                  <a:rPr lang="fr-FR" sz="900"/>
                  <a:t>Gi/Mb</a:t>
                </a:r>
              </a:p>
            </p:txBody>
          </p:sp>
        </p:grpSp>
      </p:grpSp>
      <p:grpSp>
        <p:nvGrpSpPr>
          <p:cNvPr id="100508" name="Group 156"/>
          <p:cNvGrpSpPr>
            <a:grpSpLocks/>
          </p:cNvGrpSpPr>
          <p:nvPr/>
        </p:nvGrpSpPr>
        <p:grpSpPr bwMode="auto">
          <a:xfrm>
            <a:off x="4038600" y="4051300"/>
            <a:ext cx="1066800" cy="292100"/>
            <a:chOff x="2544" y="2648"/>
            <a:chExt cx="672" cy="184"/>
          </a:xfrm>
        </p:grpSpPr>
        <p:sp>
          <p:nvSpPr>
            <p:cNvPr id="100509" name="Line 157"/>
            <p:cNvSpPr>
              <a:spLocks noChangeShapeType="1"/>
            </p:cNvSpPr>
            <p:nvPr/>
          </p:nvSpPr>
          <p:spPr bwMode="auto">
            <a:xfrm flipH="1" flipV="1">
              <a:off x="2544" y="2784"/>
              <a:ext cx="672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100510" name="Group 158"/>
            <p:cNvGrpSpPr>
              <a:grpSpLocks/>
            </p:cNvGrpSpPr>
            <p:nvPr/>
          </p:nvGrpSpPr>
          <p:grpSpPr bwMode="auto">
            <a:xfrm>
              <a:off x="2784" y="2648"/>
              <a:ext cx="232" cy="184"/>
              <a:chOff x="1776" y="2936"/>
              <a:chExt cx="232" cy="184"/>
            </a:xfrm>
          </p:grpSpPr>
          <p:sp>
            <p:nvSpPr>
              <p:cNvPr id="100511" name="Line 159"/>
              <p:cNvSpPr>
                <a:spLocks noChangeShapeType="1"/>
              </p:cNvSpPr>
              <p:nvPr/>
            </p:nvSpPr>
            <p:spPr bwMode="auto">
              <a:xfrm>
                <a:off x="1776" y="302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00512" name="Text Box 160"/>
              <p:cNvSpPr txBox="1">
                <a:spLocks noChangeArrowheads="1"/>
              </p:cNvSpPr>
              <p:nvPr/>
            </p:nvSpPr>
            <p:spPr bwMode="auto">
              <a:xfrm>
                <a:off x="1776" y="2936"/>
                <a:ext cx="232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l"/>
                <a:r>
                  <a:rPr lang="fr-FR" sz="900"/>
                  <a:t>Mw</a:t>
                </a:r>
              </a:p>
            </p:txBody>
          </p:sp>
        </p:grpSp>
      </p:grpSp>
      <p:grpSp>
        <p:nvGrpSpPr>
          <p:cNvPr id="100513" name="Group 161"/>
          <p:cNvGrpSpPr>
            <a:grpSpLocks/>
          </p:cNvGrpSpPr>
          <p:nvPr/>
        </p:nvGrpSpPr>
        <p:grpSpPr bwMode="auto">
          <a:xfrm>
            <a:off x="5257800" y="4051300"/>
            <a:ext cx="990600" cy="292100"/>
            <a:chOff x="3312" y="2648"/>
            <a:chExt cx="624" cy="184"/>
          </a:xfrm>
        </p:grpSpPr>
        <p:sp>
          <p:nvSpPr>
            <p:cNvPr id="100514" name="Line 162"/>
            <p:cNvSpPr>
              <a:spLocks noChangeShapeType="1"/>
            </p:cNvSpPr>
            <p:nvPr/>
          </p:nvSpPr>
          <p:spPr bwMode="auto">
            <a:xfrm flipH="1">
              <a:off x="3312" y="2784"/>
              <a:ext cx="624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100515" name="Group 163"/>
            <p:cNvGrpSpPr>
              <a:grpSpLocks/>
            </p:cNvGrpSpPr>
            <p:nvPr/>
          </p:nvGrpSpPr>
          <p:grpSpPr bwMode="auto">
            <a:xfrm>
              <a:off x="3552" y="2648"/>
              <a:ext cx="220" cy="184"/>
              <a:chOff x="1776" y="2936"/>
              <a:chExt cx="220" cy="184"/>
            </a:xfrm>
          </p:grpSpPr>
          <p:sp>
            <p:nvSpPr>
              <p:cNvPr id="100516" name="Line 164"/>
              <p:cNvSpPr>
                <a:spLocks noChangeShapeType="1"/>
              </p:cNvSpPr>
              <p:nvPr/>
            </p:nvSpPr>
            <p:spPr bwMode="auto">
              <a:xfrm>
                <a:off x="1776" y="302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00517" name="Text Box 165"/>
              <p:cNvSpPr txBox="1">
                <a:spLocks noChangeArrowheads="1"/>
              </p:cNvSpPr>
              <p:nvPr/>
            </p:nvSpPr>
            <p:spPr bwMode="auto">
              <a:xfrm>
                <a:off x="1776" y="2936"/>
                <a:ext cx="220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l"/>
                <a:r>
                  <a:rPr lang="fr-FR" sz="900"/>
                  <a:t>Mg</a:t>
                </a:r>
              </a:p>
            </p:txBody>
          </p:sp>
        </p:grpSp>
      </p:grpSp>
      <p:grpSp>
        <p:nvGrpSpPr>
          <p:cNvPr id="100518" name="Group 166"/>
          <p:cNvGrpSpPr>
            <a:grpSpLocks/>
          </p:cNvGrpSpPr>
          <p:nvPr/>
        </p:nvGrpSpPr>
        <p:grpSpPr bwMode="auto">
          <a:xfrm>
            <a:off x="5334000" y="3352800"/>
            <a:ext cx="1035050" cy="381000"/>
            <a:chOff x="3360" y="2208"/>
            <a:chExt cx="652" cy="240"/>
          </a:xfrm>
        </p:grpSpPr>
        <p:sp>
          <p:nvSpPr>
            <p:cNvPr id="100519" name="Line 167"/>
            <p:cNvSpPr>
              <a:spLocks noChangeShapeType="1"/>
            </p:cNvSpPr>
            <p:nvPr/>
          </p:nvSpPr>
          <p:spPr bwMode="auto">
            <a:xfrm flipH="1" flipV="1">
              <a:off x="3360" y="2208"/>
              <a:ext cx="576" cy="24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/>
            <a:p>
              <a:endParaRPr lang="el-GR"/>
            </a:p>
          </p:txBody>
        </p:sp>
        <p:grpSp>
          <p:nvGrpSpPr>
            <p:cNvPr id="100520" name="Group 168"/>
            <p:cNvGrpSpPr>
              <a:grpSpLocks/>
            </p:cNvGrpSpPr>
            <p:nvPr/>
          </p:nvGrpSpPr>
          <p:grpSpPr bwMode="auto">
            <a:xfrm>
              <a:off x="3792" y="2256"/>
              <a:ext cx="220" cy="184"/>
              <a:chOff x="1776" y="2936"/>
              <a:chExt cx="220" cy="184"/>
            </a:xfrm>
          </p:grpSpPr>
          <p:sp>
            <p:nvSpPr>
              <p:cNvPr id="100521" name="Line 169"/>
              <p:cNvSpPr>
                <a:spLocks noChangeShapeType="1"/>
              </p:cNvSpPr>
              <p:nvPr/>
            </p:nvSpPr>
            <p:spPr bwMode="auto">
              <a:xfrm>
                <a:off x="1776" y="302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00522" name="Text Box 170"/>
              <p:cNvSpPr txBox="1">
                <a:spLocks noChangeArrowheads="1"/>
              </p:cNvSpPr>
              <p:nvPr/>
            </p:nvSpPr>
            <p:spPr bwMode="auto">
              <a:xfrm>
                <a:off x="1776" y="2936"/>
                <a:ext cx="220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l"/>
                <a:r>
                  <a:rPr lang="fr-FR" sz="900"/>
                  <a:t>Mb</a:t>
                </a:r>
              </a:p>
            </p:txBody>
          </p:sp>
        </p:grpSp>
      </p:grpSp>
      <p:grpSp>
        <p:nvGrpSpPr>
          <p:cNvPr id="100523" name="Group 171"/>
          <p:cNvGrpSpPr>
            <a:grpSpLocks/>
          </p:cNvGrpSpPr>
          <p:nvPr/>
        </p:nvGrpSpPr>
        <p:grpSpPr bwMode="auto">
          <a:xfrm>
            <a:off x="4191000" y="3429000"/>
            <a:ext cx="2057400" cy="457200"/>
            <a:chOff x="2640" y="2256"/>
            <a:chExt cx="1296" cy="288"/>
          </a:xfrm>
        </p:grpSpPr>
        <p:sp>
          <p:nvSpPr>
            <p:cNvPr id="100524" name="Line 172"/>
            <p:cNvSpPr>
              <a:spLocks noChangeShapeType="1"/>
            </p:cNvSpPr>
            <p:nvPr/>
          </p:nvSpPr>
          <p:spPr bwMode="auto">
            <a:xfrm>
              <a:off x="2640" y="2256"/>
              <a:ext cx="1296" cy="288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/>
            <a:p>
              <a:endParaRPr lang="el-GR"/>
            </a:p>
          </p:txBody>
        </p:sp>
        <p:grpSp>
          <p:nvGrpSpPr>
            <p:cNvPr id="100525" name="Group 173"/>
            <p:cNvGrpSpPr>
              <a:grpSpLocks/>
            </p:cNvGrpSpPr>
            <p:nvPr/>
          </p:nvGrpSpPr>
          <p:grpSpPr bwMode="auto">
            <a:xfrm>
              <a:off x="3600" y="2352"/>
              <a:ext cx="220" cy="184"/>
              <a:chOff x="1776" y="2936"/>
              <a:chExt cx="220" cy="184"/>
            </a:xfrm>
          </p:grpSpPr>
          <p:sp>
            <p:nvSpPr>
              <p:cNvPr id="100526" name="Line 174"/>
              <p:cNvSpPr>
                <a:spLocks noChangeShapeType="1"/>
              </p:cNvSpPr>
              <p:nvPr/>
            </p:nvSpPr>
            <p:spPr bwMode="auto">
              <a:xfrm>
                <a:off x="1776" y="302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00527" name="Text Box 175"/>
              <p:cNvSpPr txBox="1">
                <a:spLocks noChangeArrowheads="1"/>
              </p:cNvSpPr>
              <p:nvPr/>
            </p:nvSpPr>
            <p:spPr bwMode="auto">
              <a:xfrm>
                <a:off x="1776" y="2936"/>
                <a:ext cx="220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l"/>
                <a:r>
                  <a:rPr lang="fr-FR" sz="900"/>
                  <a:t>Mb</a:t>
                </a:r>
              </a:p>
            </p:txBody>
          </p:sp>
        </p:grpSp>
      </p:grpSp>
      <p:grpSp>
        <p:nvGrpSpPr>
          <p:cNvPr id="100528" name="Group 176"/>
          <p:cNvGrpSpPr>
            <a:grpSpLocks/>
          </p:cNvGrpSpPr>
          <p:nvPr/>
        </p:nvGrpSpPr>
        <p:grpSpPr bwMode="auto">
          <a:xfrm>
            <a:off x="4191000" y="2514600"/>
            <a:ext cx="1219200" cy="762000"/>
            <a:chOff x="2640" y="1680"/>
            <a:chExt cx="768" cy="480"/>
          </a:xfrm>
        </p:grpSpPr>
        <p:sp>
          <p:nvSpPr>
            <p:cNvPr id="100529" name="Line 177"/>
            <p:cNvSpPr>
              <a:spLocks noChangeShapeType="1"/>
            </p:cNvSpPr>
            <p:nvPr/>
          </p:nvSpPr>
          <p:spPr bwMode="auto">
            <a:xfrm flipH="1">
              <a:off x="2640" y="1680"/>
              <a:ext cx="768" cy="480"/>
            </a:xfrm>
            <a:prstGeom prst="line">
              <a:avLst/>
            </a:prstGeom>
            <a:noFill/>
            <a:ln w="38100">
              <a:solidFill>
                <a:srgbClr val="1EBDC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/>
            <a:p>
              <a:endParaRPr lang="el-GR"/>
            </a:p>
          </p:txBody>
        </p:sp>
        <p:grpSp>
          <p:nvGrpSpPr>
            <p:cNvPr id="100530" name="Group 178"/>
            <p:cNvGrpSpPr>
              <a:grpSpLocks/>
            </p:cNvGrpSpPr>
            <p:nvPr/>
          </p:nvGrpSpPr>
          <p:grpSpPr bwMode="auto">
            <a:xfrm>
              <a:off x="2928" y="1832"/>
              <a:ext cx="192" cy="184"/>
              <a:chOff x="1776" y="2936"/>
              <a:chExt cx="192" cy="184"/>
            </a:xfrm>
          </p:grpSpPr>
          <p:sp>
            <p:nvSpPr>
              <p:cNvPr id="100531" name="Line 179"/>
              <p:cNvSpPr>
                <a:spLocks noChangeShapeType="1"/>
              </p:cNvSpPr>
              <p:nvPr/>
            </p:nvSpPr>
            <p:spPr bwMode="auto">
              <a:xfrm>
                <a:off x="1776" y="302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00532" name="Text Box 180"/>
              <p:cNvSpPr txBox="1">
                <a:spLocks noChangeArrowheads="1"/>
              </p:cNvSpPr>
              <p:nvPr/>
            </p:nvSpPr>
            <p:spPr bwMode="auto">
              <a:xfrm>
                <a:off x="1776" y="2936"/>
                <a:ext cx="192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l"/>
                <a:r>
                  <a:rPr lang="fr-FR" sz="900"/>
                  <a:t>Gi</a:t>
                </a:r>
              </a:p>
            </p:txBody>
          </p:sp>
        </p:grpSp>
      </p:grpSp>
      <p:grpSp>
        <p:nvGrpSpPr>
          <p:cNvPr id="100533" name="Group 181"/>
          <p:cNvGrpSpPr>
            <a:grpSpLocks/>
          </p:cNvGrpSpPr>
          <p:nvPr/>
        </p:nvGrpSpPr>
        <p:grpSpPr bwMode="auto">
          <a:xfrm>
            <a:off x="6234119" y="3276600"/>
            <a:ext cx="1081088" cy="1311275"/>
            <a:chOff x="3927" y="2160"/>
            <a:chExt cx="681" cy="826"/>
          </a:xfrm>
        </p:grpSpPr>
        <p:grpSp>
          <p:nvGrpSpPr>
            <p:cNvPr id="100534" name="Group 182"/>
            <p:cNvGrpSpPr>
              <a:grpSpLocks/>
            </p:cNvGrpSpPr>
            <p:nvPr/>
          </p:nvGrpSpPr>
          <p:grpSpPr bwMode="auto">
            <a:xfrm>
              <a:off x="3936" y="2736"/>
              <a:ext cx="240" cy="115"/>
              <a:chOff x="3936" y="2736"/>
              <a:chExt cx="240" cy="115"/>
            </a:xfrm>
          </p:grpSpPr>
          <p:sp>
            <p:nvSpPr>
              <p:cNvPr id="100535" name="Rectangle 183"/>
              <p:cNvSpPr>
                <a:spLocks noChangeArrowheads="1"/>
              </p:cNvSpPr>
              <p:nvPr/>
            </p:nvSpPr>
            <p:spPr bwMode="auto">
              <a:xfrm>
                <a:off x="3948" y="2736"/>
                <a:ext cx="228" cy="95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tint val="4235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scene3d>
                <a:camera prst="legacyObliqueTopRight"/>
                <a:lightRig rig="legacyFlat3" dir="r"/>
              </a:scene3d>
              <a:sp3d extrusionH="608000" prstMaterial="legacyMatte">
                <a:bevelT w="13500" h="13500" prst="angle"/>
                <a:bevelB w="13500" h="13500" prst="angle"/>
                <a:extrusionClr>
                  <a:schemeClr val="folHlink"/>
                </a:extrusionClr>
              </a:sp3d>
              <a:extLst>
                <a:ext uri="{91240B29-F687-4F45-9708-019B960494DF}">
                  <a14:hiddenLine xmlns:a14="http://schemas.microsoft.com/office/drawing/2010/main" w="9525">
                    <a:noFill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l-GR"/>
              </a:p>
            </p:txBody>
          </p:sp>
          <p:sp>
            <p:nvSpPr>
              <p:cNvPr id="100536" name="Rectangle 184"/>
              <p:cNvSpPr>
                <a:spLocks noChangeArrowheads="1"/>
              </p:cNvSpPr>
              <p:nvPr/>
            </p:nvSpPr>
            <p:spPr bwMode="auto">
              <a:xfrm>
                <a:off x="4064" y="2752"/>
                <a:ext cx="79" cy="2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00537" name="Rectangle 185"/>
              <p:cNvSpPr>
                <a:spLocks noChangeArrowheads="1"/>
              </p:cNvSpPr>
              <p:nvPr/>
            </p:nvSpPr>
            <p:spPr bwMode="auto">
              <a:xfrm>
                <a:off x="4064" y="2787"/>
                <a:ext cx="79" cy="21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00538" name="Line 186"/>
              <p:cNvSpPr>
                <a:spLocks noChangeShapeType="1"/>
              </p:cNvSpPr>
              <p:nvPr/>
            </p:nvSpPr>
            <p:spPr bwMode="auto">
              <a:xfrm>
                <a:off x="3971" y="2802"/>
                <a:ext cx="62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00539" name="Freeform 187"/>
              <p:cNvSpPr>
                <a:spLocks/>
              </p:cNvSpPr>
              <p:nvPr/>
            </p:nvSpPr>
            <p:spPr bwMode="auto">
              <a:xfrm>
                <a:off x="3936" y="2738"/>
                <a:ext cx="17" cy="113"/>
              </a:xfrm>
              <a:custGeom>
                <a:avLst/>
                <a:gdLst>
                  <a:gd name="T0" fmla="*/ 48 w 48"/>
                  <a:gd name="T1" fmla="*/ 0 h 240"/>
                  <a:gd name="T2" fmla="*/ 0 w 48"/>
                  <a:gd name="T3" fmla="*/ 48 h 240"/>
                  <a:gd name="T4" fmla="*/ 0 w 48"/>
                  <a:gd name="T5" fmla="*/ 240 h 240"/>
                  <a:gd name="T6" fmla="*/ 48 w 48"/>
                  <a:gd name="T7" fmla="*/ 192 h 240"/>
                  <a:gd name="T8" fmla="*/ 48 w 48"/>
                  <a:gd name="T9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240">
                    <a:moveTo>
                      <a:pt x="48" y="0"/>
                    </a:moveTo>
                    <a:lnTo>
                      <a:pt x="0" y="48"/>
                    </a:lnTo>
                    <a:lnTo>
                      <a:pt x="0" y="240"/>
                    </a:lnTo>
                    <a:lnTo>
                      <a:pt x="48" y="192"/>
                    </a:lnTo>
                    <a:lnTo>
                      <a:pt x="48" y="0"/>
                    </a:lnTo>
                    <a:close/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00540" name="Freeform 188"/>
              <p:cNvSpPr>
                <a:spLocks/>
              </p:cNvSpPr>
              <p:nvPr/>
            </p:nvSpPr>
            <p:spPr bwMode="auto">
              <a:xfrm>
                <a:off x="4155" y="2739"/>
                <a:ext cx="17" cy="112"/>
              </a:xfrm>
              <a:custGeom>
                <a:avLst/>
                <a:gdLst>
                  <a:gd name="T0" fmla="*/ 48 w 48"/>
                  <a:gd name="T1" fmla="*/ 0 h 240"/>
                  <a:gd name="T2" fmla="*/ 0 w 48"/>
                  <a:gd name="T3" fmla="*/ 48 h 240"/>
                  <a:gd name="T4" fmla="*/ 0 w 48"/>
                  <a:gd name="T5" fmla="*/ 240 h 240"/>
                  <a:gd name="T6" fmla="*/ 48 w 48"/>
                  <a:gd name="T7" fmla="*/ 192 h 240"/>
                  <a:gd name="T8" fmla="*/ 48 w 48"/>
                  <a:gd name="T9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240">
                    <a:moveTo>
                      <a:pt x="48" y="0"/>
                    </a:moveTo>
                    <a:lnTo>
                      <a:pt x="0" y="48"/>
                    </a:lnTo>
                    <a:lnTo>
                      <a:pt x="0" y="240"/>
                    </a:lnTo>
                    <a:lnTo>
                      <a:pt x="48" y="192"/>
                    </a:lnTo>
                    <a:lnTo>
                      <a:pt x="48" y="0"/>
                    </a:lnTo>
                    <a:close/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00541" name="Line 189"/>
              <p:cNvSpPr>
                <a:spLocks noChangeShapeType="1"/>
              </p:cNvSpPr>
              <p:nvPr/>
            </p:nvSpPr>
            <p:spPr bwMode="auto">
              <a:xfrm>
                <a:off x="3955" y="2736"/>
                <a:ext cx="0" cy="95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00542" name="Line 190"/>
              <p:cNvSpPr>
                <a:spLocks noChangeShapeType="1"/>
              </p:cNvSpPr>
              <p:nvPr/>
            </p:nvSpPr>
            <p:spPr bwMode="auto">
              <a:xfrm>
                <a:off x="4170" y="2736"/>
                <a:ext cx="0" cy="95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100543" name="Group 191"/>
            <p:cNvGrpSpPr>
              <a:grpSpLocks/>
            </p:cNvGrpSpPr>
            <p:nvPr/>
          </p:nvGrpSpPr>
          <p:grpSpPr bwMode="auto">
            <a:xfrm>
              <a:off x="3936" y="2400"/>
              <a:ext cx="240" cy="262"/>
              <a:chOff x="3727" y="589"/>
              <a:chExt cx="468" cy="463"/>
            </a:xfrm>
          </p:grpSpPr>
          <p:sp>
            <p:nvSpPr>
              <p:cNvPr id="100544" name="Rectangle 192"/>
              <p:cNvSpPr>
                <a:spLocks noChangeArrowheads="1"/>
              </p:cNvSpPr>
              <p:nvPr/>
            </p:nvSpPr>
            <p:spPr bwMode="auto">
              <a:xfrm>
                <a:off x="3727" y="589"/>
                <a:ext cx="468" cy="463"/>
              </a:xfrm>
              <a:prstGeom prst="rect">
                <a:avLst/>
              </a:prstGeom>
              <a:gradFill rotWithShape="0">
                <a:gsLst>
                  <a:gs pos="0">
                    <a:srgbClr val="1EBDCE"/>
                  </a:gs>
                  <a:gs pos="100000">
                    <a:schemeClr val="tx2"/>
                  </a:gs>
                </a:gsLst>
                <a:lin ang="18900000" scaled="1"/>
              </a:gradFill>
              <a:ln w="38100">
                <a:miter lim="800000"/>
                <a:headEnd type="none" w="sm" len="sm"/>
                <a:tailEnd type="none" w="sm" len="sm"/>
              </a:ln>
              <a:effectLst/>
              <a:scene3d>
                <a:camera prst="legacyObliqueTopRight"/>
                <a:lightRig rig="legacyFlat4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chemeClr val="tx2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1796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l-GR"/>
              </a:p>
            </p:txBody>
          </p:sp>
          <p:sp>
            <p:nvSpPr>
              <p:cNvPr id="100545" name="Freeform 193"/>
              <p:cNvSpPr>
                <a:spLocks/>
              </p:cNvSpPr>
              <p:nvPr/>
            </p:nvSpPr>
            <p:spPr bwMode="auto">
              <a:xfrm>
                <a:off x="3762" y="655"/>
                <a:ext cx="234" cy="353"/>
              </a:xfrm>
              <a:custGeom>
                <a:avLst/>
                <a:gdLst>
                  <a:gd name="T0" fmla="*/ 10 w 322"/>
                  <a:gd name="T1" fmla="*/ 0 h 402"/>
                  <a:gd name="T2" fmla="*/ 320 w 322"/>
                  <a:gd name="T3" fmla="*/ 172 h 402"/>
                  <a:gd name="T4" fmla="*/ 0 w 322"/>
                  <a:gd name="T5" fmla="*/ 402 h 4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22" h="402">
                    <a:moveTo>
                      <a:pt x="10" y="0"/>
                    </a:moveTo>
                    <a:cubicBezTo>
                      <a:pt x="166" y="52"/>
                      <a:pt x="322" y="105"/>
                      <a:pt x="320" y="172"/>
                    </a:cubicBezTo>
                    <a:cubicBezTo>
                      <a:pt x="318" y="239"/>
                      <a:pt x="53" y="364"/>
                      <a:pt x="0" y="402"/>
                    </a:cubicBezTo>
                  </a:path>
                </a:pathLst>
              </a:custGeom>
              <a:noFill/>
              <a:ln w="38100" cap="flat" cmpd="sng">
                <a:solidFill>
                  <a:schemeClr val="bg1"/>
                </a:solidFill>
                <a:prstDash val="solid"/>
                <a:round/>
                <a:headEnd type="triangle" w="sm" len="sm"/>
                <a:tailEnd type="triangle" w="sm" len="sm"/>
              </a:ln>
              <a:effectLst>
                <a:outerShdw dist="17961" dir="2700000" algn="ctr" rotWithShape="0">
                  <a:schemeClr val="tx1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00546" name="Freeform 194"/>
              <p:cNvSpPr>
                <a:spLocks/>
              </p:cNvSpPr>
              <p:nvPr/>
            </p:nvSpPr>
            <p:spPr bwMode="auto">
              <a:xfrm flipH="1">
                <a:off x="3951" y="648"/>
                <a:ext cx="225" cy="359"/>
              </a:xfrm>
              <a:custGeom>
                <a:avLst/>
                <a:gdLst>
                  <a:gd name="T0" fmla="*/ 10 w 322"/>
                  <a:gd name="T1" fmla="*/ 0 h 402"/>
                  <a:gd name="T2" fmla="*/ 320 w 322"/>
                  <a:gd name="T3" fmla="*/ 172 h 402"/>
                  <a:gd name="T4" fmla="*/ 0 w 322"/>
                  <a:gd name="T5" fmla="*/ 402 h 4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22" h="402">
                    <a:moveTo>
                      <a:pt x="10" y="0"/>
                    </a:moveTo>
                    <a:cubicBezTo>
                      <a:pt x="166" y="52"/>
                      <a:pt x="322" y="105"/>
                      <a:pt x="320" y="172"/>
                    </a:cubicBezTo>
                    <a:cubicBezTo>
                      <a:pt x="318" y="239"/>
                      <a:pt x="53" y="364"/>
                      <a:pt x="0" y="402"/>
                    </a:cubicBezTo>
                  </a:path>
                </a:pathLst>
              </a:custGeom>
              <a:noFill/>
              <a:ln w="38100" cap="flat" cmpd="sng">
                <a:solidFill>
                  <a:schemeClr val="bg1"/>
                </a:solidFill>
                <a:prstDash val="solid"/>
                <a:round/>
                <a:headEnd type="triangle" w="sm" len="sm"/>
                <a:tailEnd type="triangle" w="sm" len="sm"/>
              </a:ln>
              <a:effectLst>
                <a:outerShdw dist="17961" dir="2700000" algn="ctr" rotWithShape="0">
                  <a:schemeClr val="tx1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00547" name="Freeform 195"/>
              <p:cNvSpPr>
                <a:spLocks/>
              </p:cNvSpPr>
              <p:nvPr/>
            </p:nvSpPr>
            <p:spPr bwMode="auto">
              <a:xfrm>
                <a:off x="3952" y="825"/>
                <a:ext cx="38" cy="42"/>
              </a:xfrm>
              <a:custGeom>
                <a:avLst/>
                <a:gdLst>
                  <a:gd name="T0" fmla="*/ 38 w 38"/>
                  <a:gd name="T1" fmla="*/ 0 h 42"/>
                  <a:gd name="T2" fmla="*/ 19 w 38"/>
                  <a:gd name="T3" fmla="*/ 24 h 42"/>
                  <a:gd name="T4" fmla="*/ 0 w 38"/>
                  <a:gd name="T5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" h="42">
                    <a:moveTo>
                      <a:pt x="38" y="0"/>
                    </a:moveTo>
                    <a:cubicBezTo>
                      <a:pt x="35" y="4"/>
                      <a:pt x="25" y="17"/>
                      <a:pt x="19" y="24"/>
                    </a:cubicBezTo>
                    <a:cubicBezTo>
                      <a:pt x="13" y="31"/>
                      <a:pt x="4" y="38"/>
                      <a:pt x="0" y="42"/>
                    </a:cubicBezTo>
                  </a:path>
                </a:pathLst>
              </a:custGeom>
              <a:noFill/>
              <a:ln w="38100" cap="flat" cmpd="sng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dist="17961" dir="2700000" algn="ctr" rotWithShape="0">
                  <a:schemeClr val="tx1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100548" name="Group 196"/>
            <p:cNvGrpSpPr>
              <a:grpSpLocks/>
            </p:cNvGrpSpPr>
            <p:nvPr/>
          </p:nvGrpSpPr>
          <p:grpSpPr bwMode="auto">
            <a:xfrm>
              <a:off x="4032" y="2640"/>
              <a:ext cx="278" cy="154"/>
              <a:chOff x="2064" y="1488"/>
              <a:chExt cx="278" cy="154"/>
            </a:xfrm>
          </p:grpSpPr>
          <p:sp>
            <p:nvSpPr>
              <p:cNvPr id="100549" name="Line 197"/>
              <p:cNvSpPr>
                <a:spLocks noChangeShapeType="1"/>
              </p:cNvSpPr>
              <p:nvPr/>
            </p:nvSpPr>
            <p:spPr bwMode="auto">
              <a:xfrm>
                <a:off x="2112" y="148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 anchor="ctr">
                <a:spAutoFit/>
              </a:bodyPr>
              <a:lstStyle/>
              <a:p>
                <a:endParaRPr lang="el-GR"/>
              </a:p>
            </p:txBody>
          </p:sp>
          <p:sp>
            <p:nvSpPr>
              <p:cNvPr id="100550" name="Line 198"/>
              <p:cNvSpPr>
                <a:spLocks noChangeShapeType="1"/>
              </p:cNvSpPr>
              <p:nvPr/>
            </p:nvSpPr>
            <p:spPr bwMode="auto">
              <a:xfrm>
                <a:off x="2064" y="1536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>
                <a:spAutoFit/>
              </a:bodyPr>
              <a:lstStyle/>
              <a:p>
                <a:endParaRPr lang="el-GR"/>
              </a:p>
            </p:txBody>
          </p:sp>
          <p:sp>
            <p:nvSpPr>
              <p:cNvPr id="100551" name="Text Box 199"/>
              <p:cNvSpPr txBox="1">
                <a:spLocks noChangeArrowheads="1"/>
              </p:cNvSpPr>
              <p:nvPr/>
            </p:nvSpPr>
            <p:spPr bwMode="auto">
              <a:xfrm>
                <a:off x="2110" y="1488"/>
                <a:ext cx="232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fr-FR" sz="1000"/>
                  <a:t>Mn</a:t>
                </a:r>
              </a:p>
            </p:txBody>
          </p:sp>
        </p:grpSp>
        <p:sp>
          <p:nvSpPr>
            <p:cNvPr id="100552" name="Text Box 200"/>
            <p:cNvSpPr txBox="1">
              <a:spLocks noChangeArrowheads="1"/>
            </p:cNvSpPr>
            <p:nvPr/>
          </p:nvSpPr>
          <p:spPr bwMode="auto">
            <a:xfrm>
              <a:off x="3927" y="2832"/>
              <a:ext cx="35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fr-FR" sz="1000"/>
                <a:t>MGCF</a:t>
              </a:r>
            </a:p>
          </p:txBody>
        </p:sp>
        <p:sp>
          <p:nvSpPr>
            <p:cNvPr id="100553" name="Line 201"/>
            <p:cNvSpPr>
              <a:spLocks noChangeShapeType="1"/>
            </p:cNvSpPr>
            <p:nvPr/>
          </p:nvSpPr>
          <p:spPr bwMode="auto">
            <a:xfrm>
              <a:off x="4272" y="2544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0554" name="Line 202"/>
            <p:cNvSpPr>
              <a:spLocks noChangeShapeType="1"/>
            </p:cNvSpPr>
            <p:nvPr/>
          </p:nvSpPr>
          <p:spPr bwMode="auto">
            <a:xfrm>
              <a:off x="4320" y="2640"/>
              <a:ext cx="2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0555" name="Text Box 203"/>
            <p:cNvSpPr txBox="1">
              <a:spLocks noChangeArrowheads="1"/>
            </p:cNvSpPr>
            <p:nvPr/>
          </p:nvSpPr>
          <p:spPr bwMode="auto">
            <a:xfrm>
              <a:off x="4287" y="2408"/>
              <a:ext cx="272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fr-FR" sz="900"/>
                <a:t>TDM</a:t>
              </a:r>
            </a:p>
          </p:txBody>
        </p:sp>
        <p:sp>
          <p:nvSpPr>
            <p:cNvPr id="100556" name="Text Box 204"/>
            <p:cNvSpPr txBox="1">
              <a:spLocks noChangeArrowheads="1"/>
            </p:cNvSpPr>
            <p:nvPr/>
          </p:nvSpPr>
          <p:spPr bwMode="auto">
            <a:xfrm>
              <a:off x="3936" y="2160"/>
              <a:ext cx="495" cy="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fr-FR" sz="1000" dirty="0" smtClean="0"/>
                <a:t>IMS-MGW</a:t>
              </a:r>
              <a:endParaRPr lang="fr-FR" sz="1000" dirty="0"/>
            </a:p>
          </p:txBody>
        </p:sp>
        <p:grpSp>
          <p:nvGrpSpPr>
            <p:cNvPr id="100557" name="Group 205"/>
            <p:cNvGrpSpPr>
              <a:grpSpLocks/>
            </p:cNvGrpSpPr>
            <p:nvPr/>
          </p:nvGrpSpPr>
          <p:grpSpPr bwMode="auto">
            <a:xfrm>
              <a:off x="4324" y="2526"/>
              <a:ext cx="284" cy="162"/>
              <a:chOff x="1732" y="2958"/>
              <a:chExt cx="284" cy="162"/>
            </a:xfrm>
          </p:grpSpPr>
          <p:sp>
            <p:nvSpPr>
              <p:cNvPr id="100558" name="Line 206"/>
              <p:cNvSpPr>
                <a:spLocks noChangeShapeType="1"/>
              </p:cNvSpPr>
              <p:nvPr/>
            </p:nvSpPr>
            <p:spPr bwMode="auto">
              <a:xfrm>
                <a:off x="1776" y="302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00559" name="Text Box 207"/>
              <p:cNvSpPr txBox="1">
                <a:spLocks noChangeArrowheads="1"/>
              </p:cNvSpPr>
              <p:nvPr/>
            </p:nvSpPr>
            <p:spPr bwMode="auto">
              <a:xfrm>
                <a:off x="1732" y="2958"/>
                <a:ext cx="284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l"/>
                <a:r>
                  <a:rPr lang="fr-FR" sz="900" dirty="0"/>
                  <a:t>ISUP</a:t>
                </a:r>
              </a:p>
            </p:txBody>
          </p:sp>
        </p:grpSp>
      </p:grpSp>
      <p:grpSp>
        <p:nvGrpSpPr>
          <p:cNvPr id="100560" name="Group 208"/>
          <p:cNvGrpSpPr>
            <a:grpSpLocks/>
          </p:cNvGrpSpPr>
          <p:nvPr/>
        </p:nvGrpSpPr>
        <p:grpSpPr bwMode="auto">
          <a:xfrm>
            <a:off x="5334000" y="2667000"/>
            <a:ext cx="501650" cy="457200"/>
            <a:chOff x="3360" y="1776"/>
            <a:chExt cx="316" cy="288"/>
          </a:xfrm>
        </p:grpSpPr>
        <p:sp>
          <p:nvSpPr>
            <p:cNvPr id="100561" name="Line 209"/>
            <p:cNvSpPr>
              <a:spLocks noChangeShapeType="1"/>
            </p:cNvSpPr>
            <p:nvPr/>
          </p:nvSpPr>
          <p:spPr bwMode="auto">
            <a:xfrm flipH="1">
              <a:off x="3360" y="1824"/>
              <a:ext cx="240" cy="24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/>
            <a:p>
              <a:endParaRPr lang="el-GR"/>
            </a:p>
          </p:txBody>
        </p:sp>
        <p:grpSp>
          <p:nvGrpSpPr>
            <p:cNvPr id="100562" name="Group 210"/>
            <p:cNvGrpSpPr>
              <a:grpSpLocks/>
            </p:cNvGrpSpPr>
            <p:nvPr/>
          </p:nvGrpSpPr>
          <p:grpSpPr bwMode="auto">
            <a:xfrm>
              <a:off x="3456" y="1776"/>
              <a:ext cx="220" cy="144"/>
              <a:chOff x="1776" y="2888"/>
              <a:chExt cx="220" cy="144"/>
            </a:xfrm>
          </p:grpSpPr>
          <p:sp>
            <p:nvSpPr>
              <p:cNvPr id="100563" name="Line 211"/>
              <p:cNvSpPr>
                <a:spLocks noChangeShapeType="1"/>
              </p:cNvSpPr>
              <p:nvPr/>
            </p:nvSpPr>
            <p:spPr bwMode="auto">
              <a:xfrm>
                <a:off x="1776" y="3024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00564" name="Text Box 212"/>
              <p:cNvSpPr txBox="1">
                <a:spLocks noChangeArrowheads="1"/>
              </p:cNvSpPr>
              <p:nvPr/>
            </p:nvSpPr>
            <p:spPr bwMode="auto">
              <a:xfrm>
                <a:off x="1776" y="2888"/>
                <a:ext cx="220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l"/>
                <a:r>
                  <a:rPr lang="fr-FR" sz="900"/>
                  <a:t>Mb</a:t>
                </a:r>
              </a:p>
            </p:txBody>
          </p:sp>
        </p:grpSp>
      </p:grpSp>
      <p:grpSp>
        <p:nvGrpSpPr>
          <p:cNvPr id="100565" name="Group 213"/>
          <p:cNvGrpSpPr>
            <a:grpSpLocks/>
          </p:cNvGrpSpPr>
          <p:nvPr/>
        </p:nvGrpSpPr>
        <p:grpSpPr bwMode="auto">
          <a:xfrm>
            <a:off x="6477000" y="2895600"/>
            <a:ext cx="349250" cy="609600"/>
            <a:chOff x="4080" y="1920"/>
            <a:chExt cx="220" cy="384"/>
          </a:xfrm>
        </p:grpSpPr>
        <p:sp>
          <p:nvSpPr>
            <p:cNvPr id="100566" name="Line 214"/>
            <p:cNvSpPr>
              <a:spLocks noChangeShapeType="1"/>
            </p:cNvSpPr>
            <p:nvPr/>
          </p:nvSpPr>
          <p:spPr bwMode="auto">
            <a:xfrm flipH="1">
              <a:off x="4128" y="1920"/>
              <a:ext cx="0" cy="384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/>
            <a:p>
              <a:endParaRPr lang="el-GR"/>
            </a:p>
          </p:txBody>
        </p:sp>
        <p:grpSp>
          <p:nvGrpSpPr>
            <p:cNvPr id="100567" name="Group 215"/>
            <p:cNvGrpSpPr>
              <a:grpSpLocks/>
            </p:cNvGrpSpPr>
            <p:nvPr/>
          </p:nvGrpSpPr>
          <p:grpSpPr bwMode="auto">
            <a:xfrm>
              <a:off x="4080" y="1968"/>
              <a:ext cx="220" cy="144"/>
              <a:chOff x="1776" y="2888"/>
              <a:chExt cx="220" cy="144"/>
            </a:xfrm>
          </p:grpSpPr>
          <p:sp>
            <p:nvSpPr>
              <p:cNvPr id="100568" name="Line 216"/>
              <p:cNvSpPr>
                <a:spLocks noChangeShapeType="1"/>
              </p:cNvSpPr>
              <p:nvPr/>
            </p:nvSpPr>
            <p:spPr bwMode="auto">
              <a:xfrm>
                <a:off x="1776" y="3024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00569" name="Text Box 217"/>
              <p:cNvSpPr txBox="1">
                <a:spLocks noChangeArrowheads="1"/>
              </p:cNvSpPr>
              <p:nvPr/>
            </p:nvSpPr>
            <p:spPr bwMode="auto">
              <a:xfrm>
                <a:off x="1776" y="2888"/>
                <a:ext cx="220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l"/>
                <a:r>
                  <a:rPr lang="fr-FR" sz="900"/>
                  <a:t>Mb</a:t>
                </a:r>
              </a:p>
            </p:txBody>
          </p:sp>
        </p:grpSp>
      </p:grpSp>
      <p:grpSp>
        <p:nvGrpSpPr>
          <p:cNvPr id="100570" name="Group 218"/>
          <p:cNvGrpSpPr>
            <a:grpSpLocks/>
          </p:cNvGrpSpPr>
          <p:nvPr/>
        </p:nvGrpSpPr>
        <p:grpSpPr bwMode="auto">
          <a:xfrm>
            <a:off x="3886200" y="2819400"/>
            <a:ext cx="1219200" cy="1143000"/>
            <a:chOff x="2448" y="1872"/>
            <a:chExt cx="768" cy="720"/>
          </a:xfrm>
        </p:grpSpPr>
        <p:sp>
          <p:nvSpPr>
            <p:cNvPr id="100571" name="Line 219"/>
            <p:cNvSpPr>
              <a:spLocks noChangeShapeType="1"/>
            </p:cNvSpPr>
            <p:nvPr/>
          </p:nvSpPr>
          <p:spPr bwMode="auto">
            <a:xfrm>
              <a:off x="2448" y="1872"/>
              <a:ext cx="768" cy="72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0572" name="Line 220"/>
            <p:cNvSpPr>
              <a:spLocks noChangeShapeType="1"/>
            </p:cNvSpPr>
            <p:nvPr/>
          </p:nvSpPr>
          <p:spPr bwMode="auto">
            <a:xfrm>
              <a:off x="3072" y="248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0573" name="Text Box 221"/>
            <p:cNvSpPr txBox="1">
              <a:spLocks noChangeArrowheads="1"/>
            </p:cNvSpPr>
            <p:nvPr/>
          </p:nvSpPr>
          <p:spPr bwMode="auto">
            <a:xfrm>
              <a:off x="2928" y="2352"/>
              <a:ext cx="208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fr-FR" sz="900"/>
                <a:t>Cx</a:t>
              </a:r>
            </a:p>
          </p:txBody>
        </p:sp>
      </p:grpSp>
      <p:grpSp>
        <p:nvGrpSpPr>
          <p:cNvPr id="100574" name="Group 222"/>
          <p:cNvGrpSpPr>
            <a:grpSpLocks/>
          </p:cNvGrpSpPr>
          <p:nvPr/>
        </p:nvGrpSpPr>
        <p:grpSpPr bwMode="auto">
          <a:xfrm>
            <a:off x="3886200" y="3505200"/>
            <a:ext cx="342900" cy="457200"/>
            <a:chOff x="2448" y="2304"/>
            <a:chExt cx="216" cy="288"/>
          </a:xfrm>
        </p:grpSpPr>
        <p:sp>
          <p:nvSpPr>
            <p:cNvPr id="100575" name="Line 223"/>
            <p:cNvSpPr>
              <a:spLocks noChangeShapeType="1"/>
            </p:cNvSpPr>
            <p:nvPr/>
          </p:nvSpPr>
          <p:spPr bwMode="auto">
            <a:xfrm flipH="1">
              <a:off x="2496" y="2304"/>
              <a:ext cx="0" cy="288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100576" name="Group 224"/>
            <p:cNvGrpSpPr>
              <a:grpSpLocks/>
            </p:cNvGrpSpPr>
            <p:nvPr/>
          </p:nvGrpSpPr>
          <p:grpSpPr bwMode="auto">
            <a:xfrm>
              <a:off x="2448" y="2400"/>
              <a:ext cx="216" cy="144"/>
              <a:chOff x="1776" y="2888"/>
              <a:chExt cx="216" cy="144"/>
            </a:xfrm>
          </p:grpSpPr>
          <p:sp>
            <p:nvSpPr>
              <p:cNvPr id="100577" name="Line 225"/>
              <p:cNvSpPr>
                <a:spLocks noChangeShapeType="1"/>
              </p:cNvSpPr>
              <p:nvPr/>
            </p:nvSpPr>
            <p:spPr bwMode="auto">
              <a:xfrm>
                <a:off x="1776" y="3024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00578" name="Text Box 226"/>
              <p:cNvSpPr txBox="1">
                <a:spLocks noChangeArrowheads="1"/>
              </p:cNvSpPr>
              <p:nvPr/>
            </p:nvSpPr>
            <p:spPr bwMode="auto">
              <a:xfrm>
                <a:off x="1776" y="2888"/>
                <a:ext cx="216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l"/>
                <a:r>
                  <a:rPr lang="fr-FR" sz="900"/>
                  <a:t>Go</a:t>
                </a:r>
              </a:p>
            </p:txBody>
          </p:sp>
        </p:grpSp>
      </p:grpSp>
      <p:sp>
        <p:nvSpPr>
          <p:cNvPr id="100580" name="Line 228"/>
          <p:cNvSpPr>
            <a:spLocks noChangeShapeType="1"/>
          </p:cNvSpPr>
          <p:nvPr/>
        </p:nvSpPr>
        <p:spPr bwMode="auto">
          <a:xfrm flipV="1">
            <a:off x="228600" y="40386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0581" name="Text Box 229"/>
          <p:cNvSpPr txBox="1">
            <a:spLocks noChangeArrowheads="1"/>
          </p:cNvSpPr>
          <p:nvPr/>
        </p:nvSpPr>
        <p:spPr bwMode="auto">
          <a:xfrm>
            <a:off x="533400" y="3886200"/>
            <a:ext cx="7540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fr-FR" sz="1000"/>
              <a:t>Signaling</a:t>
            </a:r>
          </a:p>
        </p:txBody>
      </p:sp>
      <p:sp>
        <p:nvSpPr>
          <p:cNvPr id="100582" name="Text Box 230"/>
          <p:cNvSpPr txBox="1">
            <a:spLocks noChangeArrowheads="1"/>
          </p:cNvSpPr>
          <p:nvPr/>
        </p:nvSpPr>
        <p:spPr bwMode="auto">
          <a:xfrm>
            <a:off x="152400" y="4191000"/>
            <a:ext cx="3587521" cy="255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000" b="1" dirty="0"/>
              <a:t>CPE</a:t>
            </a:r>
            <a:r>
              <a:rPr lang="en-US" sz="1000" dirty="0"/>
              <a:t>: Customer - Premises Equipment</a:t>
            </a:r>
            <a:endParaRPr lang="en-US" sz="1000" b="1" dirty="0"/>
          </a:p>
          <a:p>
            <a:r>
              <a:rPr lang="en-US" sz="1000" b="1" dirty="0" smtClean="0"/>
              <a:t>CSCF</a:t>
            </a:r>
            <a:r>
              <a:rPr lang="en-US" sz="1000" dirty="0"/>
              <a:t>: Call Session Control Function</a:t>
            </a:r>
          </a:p>
          <a:p>
            <a:r>
              <a:rPr lang="en-US" sz="1000" b="1" dirty="0" smtClean="0"/>
              <a:t>GGSN</a:t>
            </a:r>
            <a:r>
              <a:rPr lang="en-US" sz="1000" dirty="0"/>
              <a:t>: Gateway GPRS Support Node</a:t>
            </a:r>
          </a:p>
          <a:p>
            <a:r>
              <a:rPr lang="en-US" sz="1000" b="1" dirty="0" smtClean="0"/>
              <a:t>HSS</a:t>
            </a:r>
            <a:r>
              <a:rPr lang="en-US" sz="1000" dirty="0"/>
              <a:t>: Home Subscriber Server</a:t>
            </a:r>
          </a:p>
          <a:p>
            <a:r>
              <a:rPr lang="en-US" sz="1000" b="1" dirty="0"/>
              <a:t>IMS</a:t>
            </a:r>
            <a:r>
              <a:rPr lang="en-US" sz="1000" dirty="0"/>
              <a:t>: IP Multimedia Subsystem</a:t>
            </a:r>
          </a:p>
          <a:p>
            <a:r>
              <a:rPr lang="en-US" sz="1000" b="1" dirty="0" smtClean="0"/>
              <a:t>IMS-MGW</a:t>
            </a:r>
            <a:r>
              <a:rPr lang="en-US" sz="1000" dirty="0"/>
              <a:t>: </a:t>
            </a:r>
            <a:r>
              <a:rPr lang="en-US" sz="1000" dirty="0" smtClean="0"/>
              <a:t>IMS-Media Gateway</a:t>
            </a:r>
          </a:p>
          <a:p>
            <a:r>
              <a:rPr lang="en-US" sz="1000" b="1" dirty="0" smtClean="0"/>
              <a:t>ISUP</a:t>
            </a:r>
            <a:r>
              <a:rPr lang="en-US" sz="1000" dirty="0"/>
              <a:t>: </a:t>
            </a:r>
            <a:r>
              <a:rPr lang="en-GB" sz="1000" dirty="0"/>
              <a:t>ISDN (Integrated Services Digital Network) User Part</a:t>
            </a:r>
            <a:r>
              <a:rPr lang="en-US" sz="1000" dirty="0"/>
              <a:t> </a:t>
            </a:r>
          </a:p>
          <a:p>
            <a:r>
              <a:rPr lang="en-US" sz="1000" b="1" dirty="0"/>
              <a:t>MGCF</a:t>
            </a:r>
            <a:r>
              <a:rPr lang="en-US" sz="1000" dirty="0"/>
              <a:t>: Media Gateway Control Function</a:t>
            </a:r>
          </a:p>
          <a:p>
            <a:r>
              <a:rPr lang="en-US" sz="1000" b="1" dirty="0"/>
              <a:t>MRF</a:t>
            </a:r>
            <a:r>
              <a:rPr lang="en-US" sz="1000" dirty="0"/>
              <a:t>: Media Resource Function</a:t>
            </a:r>
          </a:p>
          <a:p>
            <a:pPr algn="l"/>
            <a:r>
              <a:rPr lang="en-US" sz="1000" b="1" dirty="0" smtClean="0"/>
              <a:t>P-CSCF</a:t>
            </a:r>
            <a:r>
              <a:rPr lang="en-US" sz="1000" dirty="0" smtClean="0"/>
              <a:t>: Proxy - Call Session Support Function</a:t>
            </a:r>
          </a:p>
          <a:p>
            <a:r>
              <a:rPr lang="en-US" sz="1000" b="1" dirty="0"/>
              <a:t>PS</a:t>
            </a:r>
            <a:r>
              <a:rPr lang="en-US" sz="1000" dirty="0"/>
              <a:t>: Packet </a:t>
            </a:r>
            <a:r>
              <a:rPr lang="en-US" sz="1000" dirty="0" smtClean="0"/>
              <a:t>Switching domain</a:t>
            </a:r>
            <a:endParaRPr lang="en-US" sz="1000" dirty="0"/>
          </a:p>
          <a:p>
            <a:pPr algn="l"/>
            <a:r>
              <a:rPr lang="en-US" sz="1000" b="1" dirty="0" smtClean="0"/>
              <a:t>PSTN</a:t>
            </a:r>
            <a:r>
              <a:rPr lang="en-US" sz="1000" dirty="0" smtClean="0"/>
              <a:t>: Public Switched Telephone Network</a:t>
            </a:r>
          </a:p>
          <a:p>
            <a:r>
              <a:rPr lang="en-US" sz="1000" b="1" dirty="0" smtClean="0"/>
              <a:t>SIP</a:t>
            </a:r>
            <a:r>
              <a:rPr lang="en-US" sz="1000" dirty="0"/>
              <a:t>: Session Initiation Protocol</a:t>
            </a:r>
          </a:p>
          <a:p>
            <a:r>
              <a:rPr lang="en-US" sz="1000" b="1" dirty="0" smtClean="0"/>
              <a:t>SGSN</a:t>
            </a:r>
            <a:r>
              <a:rPr lang="en-US" sz="1000" dirty="0" smtClean="0"/>
              <a:t>: Serving GPRS Support Node</a:t>
            </a:r>
          </a:p>
          <a:p>
            <a:r>
              <a:rPr lang="en-US" sz="1000" b="1" dirty="0"/>
              <a:t>UE</a:t>
            </a:r>
            <a:r>
              <a:rPr lang="en-US" sz="1000" dirty="0"/>
              <a:t>: User </a:t>
            </a:r>
            <a:r>
              <a:rPr lang="en-US" sz="1000" dirty="0" smtClean="0"/>
              <a:t>Equipment</a:t>
            </a:r>
            <a:endParaRPr lang="en-US" sz="1000" dirty="0"/>
          </a:p>
          <a:p>
            <a:endParaRPr lang="fr-FR" sz="1000" dirty="0"/>
          </a:p>
        </p:txBody>
      </p:sp>
      <p:grpSp>
        <p:nvGrpSpPr>
          <p:cNvPr id="100583" name="Group 231"/>
          <p:cNvGrpSpPr>
            <a:grpSpLocks/>
          </p:cNvGrpSpPr>
          <p:nvPr/>
        </p:nvGrpSpPr>
        <p:grpSpPr bwMode="auto">
          <a:xfrm>
            <a:off x="5105400" y="2895600"/>
            <a:ext cx="460375" cy="777875"/>
            <a:chOff x="3216" y="1920"/>
            <a:chExt cx="290" cy="490"/>
          </a:xfrm>
        </p:grpSpPr>
        <p:sp>
          <p:nvSpPr>
            <p:cNvPr id="100584" name="Text Box 232"/>
            <p:cNvSpPr txBox="1">
              <a:spLocks noChangeArrowheads="1"/>
            </p:cNvSpPr>
            <p:nvPr/>
          </p:nvSpPr>
          <p:spPr bwMode="auto">
            <a:xfrm>
              <a:off x="3216" y="2256"/>
              <a:ext cx="29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fr-FR" sz="1000"/>
                <a:t>MRF</a:t>
              </a:r>
            </a:p>
          </p:txBody>
        </p:sp>
        <p:grpSp>
          <p:nvGrpSpPr>
            <p:cNvPr id="100585" name="Group 233"/>
            <p:cNvGrpSpPr>
              <a:grpSpLocks/>
            </p:cNvGrpSpPr>
            <p:nvPr/>
          </p:nvGrpSpPr>
          <p:grpSpPr bwMode="auto">
            <a:xfrm>
              <a:off x="3216" y="1920"/>
              <a:ext cx="156" cy="373"/>
              <a:chOff x="3024" y="3360"/>
              <a:chExt cx="156" cy="373"/>
            </a:xfrm>
          </p:grpSpPr>
          <p:sp>
            <p:nvSpPr>
              <p:cNvPr id="100586" name="AutoShape 234"/>
              <p:cNvSpPr>
                <a:spLocks noChangeArrowheads="1"/>
              </p:cNvSpPr>
              <p:nvPr/>
            </p:nvSpPr>
            <p:spPr bwMode="auto">
              <a:xfrm>
                <a:off x="3024" y="3360"/>
                <a:ext cx="156" cy="373"/>
              </a:xfrm>
              <a:prstGeom prst="cube">
                <a:avLst>
                  <a:gd name="adj" fmla="val 25000"/>
                </a:avLst>
              </a:prstGeom>
              <a:gradFill rotWithShape="0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4549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 anchor="ctr">
                <a:spAutoFit/>
              </a:bodyPr>
              <a:lstStyle/>
              <a:p>
                <a:endParaRPr lang="el-GR"/>
              </a:p>
            </p:txBody>
          </p:sp>
          <p:grpSp>
            <p:nvGrpSpPr>
              <p:cNvPr id="100587" name="Group 235"/>
              <p:cNvGrpSpPr>
                <a:grpSpLocks/>
              </p:cNvGrpSpPr>
              <p:nvPr/>
            </p:nvGrpSpPr>
            <p:grpSpPr bwMode="auto">
              <a:xfrm>
                <a:off x="3045" y="3420"/>
                <a:ext cx="81" cy="277"/>
                <a:chOff x="1032" y="2672"/>
                <a:chExt cx="216" cy="724"/>
              </a:xfrm>
            </p:grpSpPr>
            <p:sp>
              <p:nvSpPr>
                <p:cNvPr id="100588" name="Rectangle 236"/>
                <p:cNvSpPr>
                  <a:spLocks noChangeArrowheads="1"/>
                </p:cNvSpPr>
                <p:nvPr/>
              </p:nvSpPr>
              <p:spPr bwMode="auto">
                <a:xfrm>
                  <a:off x="1032" y="2672"/>
                  <a:ext cx="216" cy="6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00589" name="Rectangle 237"/>
                <p:cNvSpPr>
                  <a:spLocks noChangeArrowheads="1"/>
                </p:cNvSpPr>
                <p:nvPr/>
              </p:nvSpPr>
              <p:spPr bwMode="auto">
                <a:xfrm>
                  <a:off x="1032" y="2772"/>
                  <a:ext cx="216" cy="6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00590" name="Line 238"/>
                <p:cNvSpPr>
                  <a:spLocks noChangeShapeType="1"/>
                </p:cNvSpPr>
                <p:nvPr/>
              </p:nvSpPr>
              <p:spPr bwMode="auto">
                <a:xfrm>
                  <a:off x="1032" y="3216"/>
                  <a:ext cx="216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00591" name="Line 239"/>
                <p:cNvSpPr>
                  <a:spLocks noChangeShapeType="1"/>
                </p:cNvSpPr>
                <p:nvPr/>
              </p:nvSpPr>
              <p:spPr bwMode="auto">
                <a:xfrm>
                  <a:off x="1032" y="3252"/>
                  <a:ext cx="216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00592" name="Line 240"/>
                <p:cNvSpPr>
                  <a:spLocks noChangeShapeType="1"/>
                </p:cNvSpPr>
                <p:nvPr/>
              </p:nvSpPr>
              <p:spPr bwMode="auto">
                <a:xfrm>
                  <a:off x="1032" y="3288"/>
                  <a:ext cx="216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00593" name="Line 241"/>
                <p:cNvSpPr>
                  <a:spLocks noChangeShapeType="1"/>
                </p:cNvSpPr>
                <p:nvPr/>
              </p:nvSpPr>
              <p:spPr bwMode="auto">
                <a:xfrm>
                  <a:off x="1032" y="3324"/>
                  <a:ext cx="216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00594" name="Line 242"/>
                <p:cNvSpPr>
                  <a:spLocks noChangeShapeType="1"/>
                </p:cNvSpPr>
                <p:nvPr/>
              </p:nvSpPr>
              <p:spPr bwMode="auto">
                <a:xfrm>
                  <a:off x="1032" y="3360"/>
                  <a:ext cx="216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00595" name="Line 243"/>
                <p:cNvSpPr>
                  <a:spLocks noChangeShapeType="1"/>
                </p:cNvSpPr>
                <p:nvPr/>
              </p:nvSpPr>
              <p:spPr bwMode="auto">
                <a:xfrm>
                  <a:off x="1032" y="3396"/>
                  <a:ext cx="216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</p:grpSp>
      </p:grpSp>
      <p:grpSp>
        <p:nvGrpSpPr>
          <p:cNvPr id="100596" name="Group 244"/>
          <p:cNvGrpSpPr>
            <a:grpSpLocks/>
          </p:cNvGrpSpPr>
          <p:nvPr/>
        </p:nvGrpSpPr>
        <p:grpSpPr bwMode="auto">
          <a:xfrm>
            <a:off x="685800" y="3505200"/>
            <a:ext cx="3048000" cy="609600"/>
            <a:chOff x="432" y="2304"/>
            <a:chExt cx="1920" cy="384"/>
          </a:xfrm>
        </p:grpSpPr>
        <p:sp>
          <p:nvSpPr>
            <p:cNvPr id="100597" name="Line 245"/>
            <p:cNvSpPr>
              <a:spLocks noChangeShapeType="1"/>
            </p:cNvSpPr>
            <p:nvPr/>
          </p:nvSpPr>
          <p:spPr bwMode="auto">
            <a:xfrm>
              <a:off x="432" y="2304"/>
              <a:ext cx="1920" cy="384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prstDash val="dash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100598" name="Group 246"/>
            <p:cNvGrpSpPr>
              <a:grpSpLocks/>
            </p:cNvGrpSpPr>
            <p:nvPr/>
          </p:nvGrpSpPr>
          <p:grpSpPr bwMode="auto">
            <a:xfrm>
              <a:off x="1776" y="2448"/>
              <a:ext cx="236" cy="184"/>
              <a:chOff x="1776" y="2936"/>
              <a:chExt cx="236" cy="184"/>
            </a:xfrm>
          </p:grpSpPr>
          <p:sp>
            <p:nvSpPr>
              <p:cNvPr id="100599" name="Line 247"/>
              <p:cNvSpPr>
                <a:spLocks noChangeShapeType="1"/>
              </p:cNvSpPr>
              <p:nvPr/>
            </p:nvSpPr>
            <p:spPr bwMode="auto">
              <a:xfrm>
                <a:off x="1776" y="302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00600" name="Text Box 248"/>
              <p:cNvSpPr txBox="1">
                <a:spLocks noChangeArrowheads="1"/>
              </p:cNvSpPr>
              <p:nvPr/>
            </p:nvSpPr>
            <p:spPr bwMode="auto">
              <a:xfrm>
                <a:off x="1776" y="2936"/>
                <a:ext cx="236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l"/>
                <a:r>
                  <a:rPr lang="fr-FR" sz="900"/>
                  <a:t>Gm</a:t>
                </a:r>
              </a:p>
            </p:txBody>
          </p:sp>
        </p:grpSp>
      </p:grpSp>
      <p:grpSp>
        <p:nvGrpSpPr>
          <p:cNvPr id="100601" name="Group 249"/>
          <p:cNvGrpSpPr>
            <a:grpSpLocks/>
          </p:cNvGrpSpPr>
          <p:nvPr/>
        </p:nvGrpSpPr>
        <p:grpSpPr bwMode="auto">
          <a:xfrm>
            <a:off x="2971800" y="3810000"/>
            <a:ext cx="2819400" cy="1503363"/>
            <a:chOff x="1872" y="2496"/>
            <a:chExt cx="1776" cy="947"/>
          </a:xfrm>
        </p:grpSpPr>
        <p:sp>
          <p:nvSpPr>
            <p:cNvPr id="100602" name="Text Box 250"/>
            <p:cNvSpPr txBox="1">
              <a:spLocks noChangeArrowheads="1"/>
            </p:cNvSpPr>
            <p:nvPr/>
          </p:nvSpPr>
          <p:spPr bwMode="auto">
            <a:xfrm>
              <a:off x="2640" y="3264"/>
              <a:ext cx="277" cy="179"/>
            </a:xfrm>
            <a:prstGeom prst="rect">
              <a:avLst/>
            </a:prstGeom>
            <a:noFill/>
            <a:ln w="9525">
              <a:solidFill>
                <a:srgbClr val="4D4D4D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fr-FR" sz="1200">
                  <a:solidFill>
                    <a:srgbClr val="4D4D4D"/>
                  </a:solidFill>
                </a:rPr>
                <a:t>SIP</a:t>
              </a:r>
            </a:p>
          </p:txBody>
        </p:sp>
        <p:sp>
          <p:nvSpPr>
            <p:cNvPr id="100603" name="Line 251"/>
            <p:cNvSpPr>
              <a:spLocks noChangeShapeType="1"/>
            </p:cNvSpPr>
            <p:nvPr/>
          </p:nvSpPr>
          <p:spPr bwMode="auto">
            <a:xfrm flipH="1" flipV="1">
              <a:off x="1872" y="2640"/>
              <a:ext cx="768" cy="672"/>
            </a:xfrm>
            <a:prstGeom prst="line">
              <a:avLst/>
            </a:prstGeom>
            <a:noFill/>
            <a:ln w="9525">
              <a:solidFill>
                <a:srgbClr val="4D4D4D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0604" name="Line 252"/>
            <p:cNvSpPr>
              <a:spLocks noChangeShapeType="1"/>
            </p:cNvSpPr>
            <p:nvPr/>
          </p:nvSpPr>
          <p:spPr bwMode="auto">
            <a:xfrm flipH="1" flipV="1">
              <a:off x="2592" y="2544"/>
              <a:ext cx="144" cy="720"/>
            </a:xfrm>
            <a:prstGeom prst="line">
              <a:avLst/>
            </a:prstGeom>
            <a:noFill/>
            <a:ln w="9525">
              <a:solidFill>
                <a:srgbClr val="4D4D4D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0605" name="Line 253"/>
            <p:cNvSpPr>
              <a:spLocks noChangeShapeType="1"/>
            </p:cNvSpPr>
            <p:nvPr/>
          </p:nvSpPr>
          <p:spPr bwMode="auto">
            <a:xfrm flipV="1">
              <a:off x="2784" y="2832"/>
              <a:ext cx="96" cy="432"/>
            </a:xfrm>
            <a:prstGeom prst="line">
              <a:avLst/>
            </a:prstGeom>
            <a:noFill/>
            <a:ln w="9525">
              <a:solidFill>
                <a:srgbClr val="4D4D4D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0606" name="Line 254"/>
            <p:cNvSpPr>
              <a:spLocks noChangeShapeType="1"/>
            </p:cNvSpPr>
            <p:nvPr/>
          </p:nvSpPr>
          <p:spPr bwMode="auto">
            <a:xfrm flipV="1">
              <a:off x="2928" y="2832"/>
              <a:ext cx="720" cy="480"/>
            </a:xfrm>
            <a:prstGeom prst="line">
              <a:avLst/>
            </a:prstGeom>
            <a:noFill/>
            <a:ln w="9525">
              <a:solidFill>
                <a:srgbClr val="4D4D4D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00607" name="Line 255"/>
            <p:cNvSpPr>
              <a:spLocks noChangeShapeType="1"/>
            </p:cNvSpPr>
            <p:nvPr/>
          </p:nvSpPr>
          <p:spPr bwMode="auto">
            <a:xfrm flipV="1">
              <a:off x="2832" y="2496"/>
              <a:ext cx="384" cy="768"/>
            </a:xfrm>
            <a:prstGeom prst="line">
              <a:avLst/>
            </a:prstGeom>
            <a:noFill/>
            <a:ln w="9525">
              <a:solidFill>
                <a:srgbClr val="4D4D4D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100608" name="Group 256"/>
          <p:cNvGrpSpPr>
            <a:grpSpLocks/>
          </p:cNvGrpSpPr>
          <p:nvPr/>
        </p:nvGrpSpPr>
        <p:grpSpPr bwMode="auto">
          <a:xfrm>
            <a:off x="5105400" y="3505200"/>
            <a:ext cx="349250" cy="381000"/>
            <a:chOff x="3216" y="2304"/>
            <a:chExt cx="220" cy="240"/>
          </a:xfrm>
        </p:grpSpPr>
        <p:sp>
          <p:nvSpPr>
            <p:cNvPr id="100609" name="Line 257"/>
            <p:cNvSpPr>
              <a:spLocks noChangeShapeType="1"/>
            </p:cNvSpPr>
            <p:nvPr/>
          </p:nvSpPr>
          <p:spPr bwMode="auto">
            <a:xfrm flipH="1">
              <a:off x="3264" y="2304"/>
              <a:ext cx="0" cy="24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100610" name="Group 258"/>
            <p:cNvGrpSpPr>
              <a:grpSpLocks/>
            </p:cNvGrpSpPr>
            <p:nvPr/>
          </p:nvGrpSpPr>
          <p:grpSpPr bwMode="auto">
            <a:xfrm>
              <a:off x="3216" y="2352"/>
              <a:ext cx="220" cy="144"/>
              <a:chOff x="1776" y="2888"/>
              <a:chExt cx="220" cy="144"/>
            </a:xfrm>
          </p:grpSpPr>
          <p:sp>
            <p:nvSpPr>
              <p:cNvPr id="100611" name="Line 259"/>
              <p:cNvSpPr>
                <a:spLocks noChangeShapeType="1"/>
              </p:cNvSpPr>
              <p:nvPr/>
            </p:nvSpPr>
            <p:spPr bwMode="auto">
              <a:xfrm>
                <a:off x="1776" y="3024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00612" name="Text Box 260"/>
              <p:cNvSpPr txBox="1">
                <a:spLocks noChangeArrowheads="1"/>
              </p:cNvSpPr>
              <p:nvPr/>
            </p:nvSpPr>
            <p:spPr bwMode="auto">
              <a:xfrm>
                <a:off x="1776" y="2888"/>
                <a:ext cx="220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l"/>
                <a:r>
                  <a:rPr lang="fr-FR" sz="900"/>
                  <a:t>Mp</a:t>
                </a:r>
              </a:p>
            </p:txBody>
          </p:sp>
        </p:grpSp>
      </p:grpSp>
      <p:sp>
        <p:nvSpPr>
          <p:cNvPr id="100614" name="Line 262"/>
          <p:cNvSpPr>
            <a:spLocks noChangeShapeType="1"/>
          </p:cNvSpPr>
          <p:nvPr/>
        </p:nvSpPr>
        <p:spPr bwMode="auto">
          <a:xfrm flipH="1" flipV="1">
            <a:off x="8229600" y="4216399"/>
            <a:ext cx="76200" cy="20320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0642" name="Rectangle 290"/>
          <p:cNvSpPr>
            <a:spLocks noChangeArrowheads="1"/>
          </p:cNvSpPr>
          <p:nvPr/>
        </p:nvSpPr>
        <p:spPr bwMode="auto">
          <a:xfrm>
            <a:off x="8229600" y="4482098"/>
            <a:ext cx="213226" cy="40697"/>
          </a:xfrm>
          <a:prstGeom prst="rect">
            <a:avLst/>
          </a:prstGeom>
          <a:gradFill rotWithShape="0">
            <a:gsLst>
              <a:gs pos="0">
                <a:srgbClr val="443200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0644" name="Freeform 292"/>
          <p:cNvSpPr>
            <a:spLocks/>
          </p:cNvSpPr>
          <p:nvPr/>
        </p:nvSpPr>
        <p:spPr bwMode="auto">
          <a:xfrm>
            <a:off x="8442826" y="4362685"/>
            <a:ext cx="91574" cy="160110"/>
          </a:xfrm>
          <a:custGeom>
            <a:avLst/>
            <a:gdLst>
              <a:gd name="T0" fmla="*/ 162 w 162"/>
              <a:gd name="T1" fmla="*/ 0 h 354"/>
              <a:gd name="T2" fmla="*/ 162 w 162"/>
              <a:gd name="T3" fmla="*/ 168 h 354"/>
              <a:gd name="T4" fmla="*/ 0 w 162"/>
              <a:gd name="T5" fmla="*/ 354 h 354"/>
              <a:gd name="T6" fmla="*/ 0 w 162"/>
              <a:gd name="T7" fmla="*/ 264 h 354"/>
              <a:gd name="T8" fmla="*/ 162 w 162"/>
              <a:gd name="T9" fmla="*/ 0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2" h="354">
                <a:moveTo>
                  <a:pt x="162" y="0"/>
                </a:moveTo>
                <a:lnTo>
                  <a:pt x="162" y="168"/>
                </a:lnTo>
                <a:lnTo>
                  <a:pt x="0" y="354"/>
                </a:lnTo>
                <a:lnTo>
                  <a:pt x="0" y="264"/>
                </a:lnTo>
                <a:lnTo>
                  <a:pt x="162" y="0"/>
                </a:lnTo>
                <a:close/>
              </a:path>
            </a:pathLst>
          </a:cu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0645" name="Freeform 293"/>
          <p:cNvSpPr>
            <a:spLocks/>
          </p:cNvSpPr>
          <p:nvPr/>
        </p:nvSpPr>
        <p:spPr bwMode="auto">
          <a:xfrm>
            <a:off x="8358605" y="4416769"/>
            <a:ext cx="111626" cy="51407"/>
          </a:xfrm>
          <a:custGeom>
            <a:avLst/>
            <a:gdLst>
              <a:gd name="T0" fmla="*/ 0 w 198"/>
              <a:gd name="T1" fmla="*/ 114 h 114"/>
              <a:gd name="T2" fmla="*/ 78 w 198"/>
              <a:gd name="T3" fmla="*/ 0 h 114"/>
              <a:gd name="T4" fmla="*/ 198 w 198"/>
              <a:gd name="T5" fmla="*/ 0 h 114"/>
              <a:gd name="T6" fmla="*/ 126 w 198"/>
              <a:gd name="T7" fmla="*/ 114 h 114"/>
              <a:gd name="T8" fmla="*/ 0 w 198"/>
              <a:gd name="T9" fmla="*/ 114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8" h="114">
                <a:moveTo>
                  <a:pt x="0" y="114"/>
                </a:moveTo>
                <a:lnTo>
                  <a:pt x="78" y="0"/>
                </a:lnTo>
                <a:lnTo>
                  <a:pt x="198" y="0"/>
                </a:lnTo>
                <a:lnTo>
                  <a:pt x="126" y="114"/>
                </a:lnTo>
                <a:lnTo>
                  <a:pt x="0" y="114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0646" name="Freeform 294"/>
          <p:cNvSpPr>
            <a:spLocks/>
          </p:cNvSpPr>
          <p:nvPr/>
        </p:nvSpPr>
        <p:spPr bwMode="auto">
          <a:xfrm>
            <a:off x="8358605" y="4416769"/>
            <a:ext cx="111626" cy="51407"/>
          </a:xfrm>
          <a:custGeom>
            <a:avLst/>
            <a:gdLst>
              <a:gd name="T0" fmla="*/ 0 w 198"/>
              <a:gd name="T1" fmla="*/ 114 h 114"/>
              <a:gd name="T2" fmla="*/ 78 w 198"/>
              <a:gd name="T3" fmla="*/ 0 h 114"/>
              <a:gd name="T4" fmla="*/ 198 w 198"/>
              <a:gd name="T5" fmla="*/ 0 h 114"/>
              <a:gd name="T6" fmla="*/ 126 w 198"/>
              <a:gd name="T7" fmla="*/ 114 h 114"/>
              <a:gd name="T8" fmla="*/ 0 w 198"/>
              <a:gd name="T9" fmla="*/ 114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8" h="114">
                <a:moveTo>
                  <a:pt x="0" y="114"/>
                </a:moveTo>
                <a:lnTo>
                  <a:pt x="78" y="0"/>
                </a:lnTo>
                <a:lnTo>
                  <a:pt x="198" y="0"/>
                </a:lnTo>
                <a:lnTo>
                  <a:pt x="126" y="114"/>
                </a:lnTo>
                <a:lnTo>
                  <a:pt x="0" y="114"/>
                </a:lnTo>
              </a:path>
            </a:pathLst>
          </a:custGeom>
          <a:noFill/>
          <a:ln w="9525">
            <a:solidFill>
              <a:srgbClr val="E5E5E5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0647" name="Freeform 295"/>
          <p:cNvSpPr>
            <a:spLocks/>
          </p:cNvSpPr>
          <p:nvPr/>
        </p:nvSpPr>
        <p:spPr bwMode="auto">
          <a:xfrm>
            <a:off x="8405395" y="4416769"/>
            <a:ext cx="40774" cy="51407"/>
          </a:xfrm>
          <a:custGeom>
            <a:avLst/>
            <a:gdLst>
              <a:gd name="T0" fmla="*/ 0 w 72"/>
              <a:gd name="T1" fmla="*/ 114 h 114"/>
              <a:gd name="T2" fmla="*/ 72 w 72"/>
              <a:gd name="T3" fmla="*/ 0 h 114"/>
              <a:gd name="T4" fmla="*/ 0 w 72"/>
              <a:gd name="T5" fmla="*/ 114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2" h="114">
                <a:moveTo>
                  <a:pt x="0" y="114"/>
                </a:moveTo>
                <a:lnTo>
                  <a:pt x="72" y="0"/>
                </a:lnTo>
                <a:lnTo>
                  <a:pt x="0" y="11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0648" name="Line 296"/>
          <p:cNvSpPr>
            <a:spLocks noChangeShapeType="1"/>
          </p:cNvSpPr>
          <p:nvPr/>
        </p:nvSpPr>
        <p:spPr bwMode="auto">
          <a:xfrm flipV="1">
            <a:off x="8405395" y="4416769"/>
            <a:ext cx="40774" cy="51407"/>
          </a:xfrm>
          <a:prstGeom prst="line">
            <a:avLst/>
          </a:prstGeom>
          <a:noFill/>
          <a:ln w="9525">
            <a:solidFill>
              <a:srgbClr val="E5E5E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0649" name="Freeform 297"/>
          <p:cNvSpPr>
            <a:spLocks/>
          </p:cNvSpPr>
          <p:nvPr/>
        </p:nvSpPr>
        <p:spPr bwMode="auto">
          <a:xfrm>
            <a:off x="8382000" y="4416769"/>
            <a:ext cx="44116" cy="51407"/>
          </a:xfrm>
          <a:custGeom>
            <a:avLst/>
            <a:gdLst>
              <a:gd name="T0" fmla="*/ 0 w 78"/>
              <a:gd name="T1" fmla="*/ 114 h 114"/>
              <a:gd name="T2" fmla="*/ 78 w 78"/>
              <a:gd name="T3" fmla="*/ 0 h 114"/>
              <a:gd name="T4" fmla="*/ 0 w 78"/>
              <a:gd name="T5" fmla="*/ 114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8" h="114">
                <a:moveTo>
                  <a:pt x="0" y="114"/>
                </a:moveTo>
                <a:lnTo>
                  <a:pt x="78" y="0"/>
                </a:lnTo>
                <a:lnTo>
                  <a:pt x="0" y="11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0650" name="Line 298"/>
          <p:cNvSpPr>
            <a:spLocks noChangeShapeType="1"/>
          </p:cNvSpPr>
          <p:nvPr/>
        </p:nvSpPr>
        <p:spPr bwMode="auto">
          <a:xfrm flipV="1">
            <a:off x="8382000" y="4416769"/>
            <a:ext cx="44116" cy="51407"/>
          </a:xfrm>
          <a:prstGeom prst="line">
            <a:avLst/>
          </a:prstGeom>
          <a:noFill/>
          <a:ln w="9525">
            <a:solidFill>
              <a:srgbClr val="E5E5E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0651" name="Freeform 299"/>
          <p:cNvSpPr>
            <a:spLocks/>
          </p:cNvSpPr>
          <p:nvPr/>
        </p:nvSpPr>
        <p:spPr bwMode="auto">
          <a:xfrm>
            <a:off x="8368632" y="4454788"/>
            <a:ext cx="70853" cy="535"/>
          </a:xfrm>
          <a:custGeom>
            <a:avLst/>
            <a:gdLst>
              <a:gd name="T0" fmla="*/ 126 w 126"/>
              <a:gd name="T1" fmla="*/ 0 w 126"/>
              <a:gd name="T2" fmla="*/ 126 w 126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26">
                <a:moveTo>
                  <a:pt x="126" y="0"/>
                </a:moveTo>
                <a:lnTo>
                  <a:pt x="0" y="0"/>
                </a:lnTo>
                <a:lnTo>
                  <a:pt x="12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0653" name="Freeform 301"/>
          <p:cNvSpPr>
            <a:spLocks/>
          </p:cNvSpPr>
          <p:nvPr/>
        </p:nvSpPr>
        <p:spPr bwMode="auto">
          <a:xfrm>
            <a:off x="8378658" y="4441401"/>
            <a:ext cx="70853" cy="535"/>
          </a:xfrm>
          <a:custGeom>
            <a:avLst/>
            <a:gdLst>
              <a:gd name="T0" fmla="*/ 126 w 126"/>
              <a:gd name="T1" fmla="*/ 0 w 126"/>
              <a:gd name="T2" fmla="*/ 126 w 126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26">
                <a:moveTo>
                  <a:pt x="126" y="0"/>
                </a:moveTo>
                <a:lnTo>
                  <a:pt x="0" y="0"/>
                </a:lnTo>
                <a:lnTo>
                  <a:pt x="12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0654" name="Line 302"/>
          <p:cNvSpPr>
            <a:spLocks noChangeShapeType="1"/>
          </p:cNvSpPr>
          <p:nvPr/>
        </p:nvSpPr>
        <p:spPr bwMode="auto">
          <a:xfrm flipH="1">
            <a:off x="8382668" y="4441401"/>
            <a:ext cx="67511" cy="535"/>
          </a:xfrm>
          <a:prstGeom prst="line">
            <a:avLst/>
          </a:prstGeom>
          <a:noFill/>
          <a:ln w="9525">
            <a:solidFill>
              <a:srgbClr val="E5E5E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0655" name="Freeform 303"/>
          <p:cNvSpPr>
            <a:spLocks/>
          </p:cNvSpPr>
          <p:nvPr/>
        </p:nvSpPr>
        <p:spPr bwMode="auto">
          <a:xfrm>
            <a:off x="8392026" y="4427478"/>
            <a:ext cx="68179" cy="535"/>
          </a:xfrm>
          <a:custGeom>
            <a:avLst/>
            <a:gdLst>
              <a:gd name="T0" fmla="*/ 120 w 120"/>
              <a:gd name="T1" fmla="*/ 0 w 120"/>
              <a:gd name="T2" fmla="*/ 120 w 120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120">
                <a:moveTo>
                  <a:pt x="120" y="0"/>
                </a:moveTo>
                <a:lnTo>
                  <a:pt x="0" y="0"/>
                </a:lnTo>
                <a:lnTo>
                  <a:pt x="12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0656" name="Line 304"/>
          <p:cNvSpPr>
            <a:spLocks noChangeShapeType="1"/>
          </p:cNvSpPr>
          <p:nvPr/>
        </p:nvSpPr>
        <p:spPr bwMode="auto">
          <a:xfrm flipH="1">
            <a:off x="8392026" y="4427478"/>
            <a:ext cx="68179" cy="535"/>
          </a:xfrm>
          <a:prstGeom prst="line">
            <a:avLst/>
          </a:prstGeom>
          <a:noFill/>
          <a:ln w="9525">
            <a:solidFill>
              <a:srgbClr val="E5E5E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0657" name="Freeform 305"/>
          <p:cNvSpPr>
            <a:spLocks/>
          </p:cNvSpPr>
          <p:nvPr/>
        </p:nvSpPr>
        <p:spPr bwMode="auto">
          <a:xfrm>
            <a:off x="8269705" y="4448898"/>
            <a:ext cx="47458" cy="27310"/>
          </a:xfrm>
          <a:custGeom>
            <a:avLst/>
            <a:gdLst>
              <a:gd name="T0" fmla="*/ 12 w 84"/>
              <a:gd name="T1" fmla="*/ 0 h 60"/>
              <a:gd name="T2" fmla="*/ 0 w 84"/>
              <a:gd name="T3" fmla="*/ 60 h 60"/>
              <a:gd name="T4" fmla="*/ 84 w 84"/>
              <a:gd name="T5" fmla="*/ 60 h 60"/>
              <a:gd name="T6" fmla="*/ 78 w 84"/>
              <a:gd name="T7" fmla="*/ 0 h 60"/>
              <a:gd name="T8" fmla="*/ 12 w 84"/>
              <a:gd name="T9" fmla="*/ 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4" h="60">
                <a:moveTo>
                  <a:pt x="12" y="0"/>
                </a:moveTo>
                <a:lnTo>
                  <a:pt x="0" y="60"/>
                </a:lnTo>
                <a:lnTo>
                  <a:pt x="84" y="60"/>
                </a:lnTo>
                <a:lnTo>
                  <a:pt x="78" y="0"/>
                </a:lnTo>
                <a:lnTo>
                  <a:pt x="12" y="0"/>
                </a:lnTo>
                <a:close/>
              </a:path>
            </a:pathLst>
          </a:cu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l-GR"/>
          </a:p>
        </p:txBody>
      </p:sp>
      <p:sp>
        <p:nvSpPr>
          <p:cNvPr id="100658" name="Freeform 306"/>
          <p:cNvSpPr>
            <a:spLocks/>
          </p:cNvSpPr>
          <p:nvPr/>
        </p:nvSpPr>
        <p:spPr bwMode="auto">
          <a:xfrm>
            <a:off x="8276389" y="4344478"/>
            <a:ext cx="135689" cy="104955"/>
          </a:xfrm>
          <a:custGeom>
            <a:avLst/>
            <a:gdLst>
              <a:gd name="T0" fmla="*/ 174 w 237"/>
              <a:gd name="T1" fmla="*/ 0 h 235"/>
              <a:gd name="T2" fmla="*/ 129 w 237"/>
              <a:gd name="T3" fmla="*/ 48 h 235"/>
              <a:gd name="T4" fmla="*/ 84 w 237"/>
              <a:gd name="T5" fmla="*/ 102 h 235"/>
              <a:gd name="T6" fmla="*/ 46 w 237"/>
              <a:gd name="T7" fmla="*/ 151 h 235"/>
              <a:gd name="T8" fmla="*/ 15 w 237"/>
              <a:gd name="T9" fmla="*/ 198 h 235"/>
              <a:gd name="T10" fmla="*/ 0 w 237"/>
              <a:gd name="T11" fmla="*/ 235 h 235"/>
              <a:gd name="T12" fmla="*/ 63 w 237"/>
              <a:gd name="T13" fmla="*/ 235 h 235"/>
              <a:gd name="T14" fmla="*/ 70 w 237"/>
              <a:gd name="T15" fmla="*/ 216 h 235"/>
              <a:gd name="T16" fmla="*/ 90 w 237"/>
              <a:gd name="T17" fmla="*/ 184 h 235"/>
              <a:gd name="T18" fmla="*/ 120 w 237"/>
              <a:gd name="T19" fmla="*/ 144 h 235"/>
              <a:gd name="T20" fmla="*/ 151 w 237"/>
              <a:gd name="T21" fmla="*/ 100 h 235"/>
              <a:gd name="T22" fmla="*/ 184 w 237"/>
              <a:gd name="T23" fmla="*/ 61 h 235"/>
              <a:gd name="T24" fmla="*/ 202 w 237"/>
              <a:gd name="T25" fmla="*/ 36 h 235"/>
              <a:gd name="T26" fmla="*/ 237 w 237"/>
              <a:gd name="T27" fmla="*/ 1 h 235"/>
              <a:gd name="T28" fmla="*/ 174 w 237"/>
              <a:gd name="T29" fmla="*/ 0 h 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37" h="235">
                <a:moveTo>
                  <a:pt x="174" y="0"/>
                </a:moveTo>
                <a:lnTo>
                  <a:pt x="129" y="48"/>
                </a:lnTo>
                <a:lnTo>
                  <a:pt x="84" y="102"/>
                </a:lnTo>
                <a:lnTo>
                  <a:pt x="46" y="151"/>
                </a:lnTo>
                <a:lnTo>
                  <a:pt x="15" y="198"/>
                </a:lnTo>
                <a:lnTo>
                  <a:pt x="0" y="235"/>
                </a:lnTo>
                <a:lnTo>
                  <a:pt x="63" y="235"/>
                </a:lnTo>
                <a:lnTo>
                  <a:pt x="70" y="216"/>
                </a:lnTo>
                <a:lnTo>
                  <a:pt x="90" y="184"/>
                </a:lnTo>
                <a:lnTo>
                  <a:pt x="120" y="144"/>
                </a:lnTo>
                <a:lnTo>
                  <a:pt x="151" y="100"/>
                </a:lnTo>
                <a:lnTo>
                  <a:pt x="184" y="61"/>
                </a:lnTo>
                <a:lnTo>
                  <a:pt x="202" y="36"/>
                </a:lnTo>
                <a:lnTo>
                  <a:pt x="237" y="1"/>
                </a:lnTo>
                <a:lnTo>
                  <a:pt x="174" y="0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0659" name="Freeform 307"/>
          <p:cNvSpPr>
            <a:spLocks/>
          </p:cNvSpPr>
          <p:nvPr/>
        </p:nvSpPr>
        <p:spPr bwMode="auto">
          <a:xfrm>
            <a:off x="8312484" y="4343407"/>
            <a:ext cx="101600" cy="133336"/>
          </a:xfrm>
          <a:custGeom>
            <a:avLst/>
            <a:gdLst>
              <a:gd name="T0" fmla="*/ 173 w 180"/>
              <a:gd name="T1" fmla="*/ 0 h 292"/>
              <a:gd name="T2" fmla="*/ 180 w 180"/>
              <a:gd name="T3" fmla="*/ 58 h 292"/>
              <a:gd name="T4" fmla="*/ 134 w 180"/>
              <a:gd name="T5" fmla="*/ 111 h 292"/>
              <a:gd name="T6" fmla="*/ 131 w 180"/>
              <a:gd name="T7" fmla="*/ 96 h 292"/>
              <a:gd name="T8" fmla="*/ 59 w 180"/>
              <a:gd name="T9" fmla="*/ 180 h 292"/>
              <a:gd name="T10" fmla="*/ 62 w 180"/>
              <a:gd name="T11" fmla="*/ 202 h 292"/>
              <a:gd name="T12" fmla="*/ 6 w 180"/>
              <a:gd name="T13" fmla="*/ 292 h 292"/>
              <a:gd name="T14" fmla="*/ 0 w 180"/>
              <a:gd name="T15" fmla="*/ 231 h 292"/>
              <a:gd name="T16" fmla="*/ 14 w 180"/>
              <a:gd name="T17" fmla="*/ 201 h 292"/>
              <a:gd name="T18" fmla="*/ 45 w 180"/>
              <a:gd name="T19" fmla="*/ 156 h 292"/>
              <a:gd name="T20" fmla="*/ 87 w 180"/>
              <a:gd name="T21" fmla="*/ 96 h 292"/>
              <a:gd name="T22" fmla="*/ 134 w 180"/>
              <a:gd name="T23" fmla="*/ 42 h 292"/>
              <a:gd name="T24" fmla="*/ 173 w 180"/>
              <a:gd name="T25" fmla="*/ 0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80" h="292">
                <a:moveTo>
                  <a:pt x="173" y="0"/>
                </a:moveTo>
                <a:lnTo>
                  <a:pt x="180" y="58"/>
                </a:lnTo>
                <a:lnTo>
                  <a:pt x="134" y="111"/>
                </a:lnTo>
                <a:lnTo>
                  <a:pt x="131" y="96"/>
                </a:lnTo>
                <a:lnTo>
                  <a:pt x="59" y="180"/>
                </a:lnTo>
                <a:lnTo>
                  <a:pt x="62" y="202"/>
                </a:lnTo>
                <a:lnTo>
                  <a:pt x="6" y="292"/>
                </a:lnTo>
                <a:lnTo>
                  <a:pt x="0" y="231"/>
                </a:lnTo>
                <a:lnTo>
                  <a:pt x="14" y="201"/>
                </a:lnTo>
                <a:lnTo>
                  <a:pt x="45" y="156"/>
                </a:lnTo>
                <a:lnTo>
                  <a:pt x="87" y="96"/>
                </a:lnTo>
                <a:lnTo>
                  <a:pt x="134" y="42"/>
                </a:lnTo>
                <a:lnTo>
                  <a:pt x="173" y="0"/>
                </a:lnTo>
                <a:close/>
              </a:path>
            </a:pathLst>
          </a:custGeom>
          <a:solidFill>
            <a:srgbClr val="4432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grpSp>
        <p:nvGrpSpPr>
          <p:cNvPr id="100661" name="Group 309"/>
          <p:cNvGrpSpPr>
            <a:grpSpLocks/>
          </p:cNvGrpSpPr>
          <p:nvPr/>
        </p:nvGrpSpPr>
        <p:grpSpPr bwMode="auto">
          <a:xfrm>
            <a:off x="5257800" y="2133600"/>
            <a:ext cx="1600200" cy="1905000"/>
            <a:chOff x="3312" y="1440"/>
            <a:chExt cx="1008" cy="1200"/>
          </a:xfrm>
        </p:grpSpPr>
        <p:sp>
          <p:nvSpPr>
            <p:cNvPr id="100662" name="Line 310"/>
            <p:cNvSpPr>
              <a:spLocks noChangeShapeType="1"/>
            </p:cNvSpPr>
            <p:nvPr/>
          </p:nvSpPr>
          <p:spPr bwMode="auto">
            <a:xfrm flipV="1">
              <a:off x="3312" y="1488"/>
              <a:ext cx="1008" cy="1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grpSp>
          <p:nvGrpSpPr>
            <p:cNvPr id="100663" name="Group 311"/>
            <p:cNvGrpSpPr>
              <a:grpSpLocks/>
            </p:cNvGrpSpPr>
            <p:nvPr/>
          </p:nvGrpSpPr>
          <p:grpSpPr bwMode="auto">
            <a:xfrm>
              <a:off x="3744" y="1968"/>
              <a:ext cx="236" cy="144"/>
              <a:chOff x="1776" y="2888"/>
              <a:chExt cx="236" cy="144"/>
            </a:xfrm>
          </p:grpSpPr>
          <p:sp>
            <p:nvSpPr>
              <p:cNvPr id="100664" name="Line 312"/>
              <p:cNvSpPr>
                <a:spLocks noChangeShapeType="1"/>
              </p:cNvSpPr>
              <p:nvPr/>
            </p:nvSpPr>
            <p:spPr bwMode="auto">
              <a:xfrm>
                <a:off x="1776" y="3024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00665" name="Text Box 313"/>
              <p:cNvSpPr txBox="1">
                <a:spLocks noChangeArrowheads="1"/>
              </p:cNvSpPr>
              <p:nvPr/>
            </p:nvSpPr>
            <p:spPr bwMode="auto">
              <a:xfrm>
                <a:off x="1776" y="2888"/>
                <a:ext cx="236" cy="1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l"/>
                <a:r>
                  <a:rPr lang="fr-FR" sz="900"/>
                  <a:t>ISC</a:t>
                </a:r>
              </a:p>
            </p:txBody>
          </p:sp>
        </p:grpSp>
        <p:sp>
          <p:nvSpPr>
            <p:cNvPr id="100666" name="Line 314"/>
            <p:cNvSpPr>
              <a:spLocks noChangeShapeType="1"/>
            </p:cNvSpPr>
            <p:nvPr/>
          </p:nvSpPr>
          <p:spPr bwMode="auto">
            <a:xfrm flipV="1">
              <a:off x="3888" y="1440"/>
              <a:ext cx="4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100667" name="Group 315"/>
          <p:cNvGrpSpPr>
            <a:grpSpLocks/>
          </p:cNvGrpSpPr>
          <p:nvPr/>
        </p:nvGrpSpPr>
        <p:grpSpPr bwMode="auto">
          <a:xfrm>
            <a:off x="4953000" y="3886200"/>
            <a:ext cx="530225" cy="777875"/>
            <a:chOff x="3120" y="2544"/>
            <a:chExt cx="334" cy="490"/>
          </a:xfrm>
        </p:grpSpPr>
        <p:sp>
          <p:nvSpPr>
            <p:cNvPr id="100668" name="Text Box 316"/>
            <p:cNvSpPr txBox="1">
              <a:spLocks noChangeArrowheads="1"/>
            </p:cNvSpPr>
            <p:nvPr/>
          </p:nvSpPr>
          <p:spPr bwMode="auto">
            <a:xfrm>
              <a:off x="3120" y="2880"/>
              <a:ext cx="33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fr-FR" sz="1000"/>
                <a:t>CSCF</a:t>
              </a:r>
            </a:p>
          </p:txBody>
        </p:sp>
        <p:grpSp>
          <p:nvGrpSpPr>
            <p:cNvPr id="100669" name="Group 317"/>
            <p:cNvGrpSpPr>
              <a:grpSpLocks/>
            </p:cNvGrpSpPr>
            <p:nvPr/>
          </p:nvGrpSpPr>
          <p:grpSpPr bwMode="auto">
            <a:xfrm>
              <a:off x="3168" y="2544"/>
              <a:ext cx="192" cy="336"/>
              <a:chOff x="3120" y="2352"/>
              <a:chExt cx="144" cy="325"/>
            </a:xfrm>
          </p:grpSpPr>
          <p:sp>
            <p:nvSpPr>
              <p:cNvPr id="100670" name="AutoShape 318"/>
              <p:cNvSpPr>
                <a:spLocks noChangeArrowheads="1"/>
              </p:cNvSpPr>
              <p:nvPr/>
            </p:nvSpPr>
            <p:spPr bwMode="auto">
              <a:xfrm>
                <a:off x="3120" y="2352"/>
                <a:ext cx="144" cy="325"/>
              </a:xfrm>
              <a:prstGeom prst="cube">
                <a:avLst>
                  <a:gd name="adj" fmla="val 25000"/>
                </a:avLst>
              </a:prstGeom>
              <a:gradFill rotWithShape="0">
                <a:gsLst>
                  <a:gs pos="0">
                    <a:schemeClr val="folHlink"/>
                  </a:gs>
                  <a:gs pos="100000">
                    <a:srgbClr val="FFA01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 anchor="ctr">
                <a:spAutoFit/>
              </a:bodyPr>
              <a:lstStyle/>
              <a:p>
                <a:endParaRPr lang="el-GR"/>
              </a:p>
            </p:txBody>
          </p:sp>
          <p:grpSp>
            <p:nvGrpSpPr>
              <p:cNvPr id="100671" name="Group 319"/>
              <p:cNvGrpSpPr>
                <a:grpSpLocks/>
              </p:cNvGrpSpPr>
              <p:nvPr/>
            </p:nvGrpSpPr>
            <p:grpSpPr bwMode="auto">
              <a:xfrm>
                <a:off x="3139" y="2404"/>
                <a:ext cx="75" cy="242"/>
                <a:chOff x="1032" y="2672"/>
                <a:chExt cx="216" cy="724"/>
              </a:xfrm>
            </p:grpSpPr>
            <p:sp>
              <p:nvSpPr>
                <p:cNvPr id="100672" name="Rectangle 320"/>
                <p:cNvSpPr>
                  <a:spLocks noChangeArrowheads="1"/>
                </p:cNvSpPr>
                <p:nvPr/>
              </p:nvSpPr>
              <p:spPr bwMode="auto">
                <a:xfrm>
                  <a:off x="1032" y="2672"/>
                  <a:ext cx="216" cy="6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00673" name="Rectangle 321"/>
                <p:cNvSpPr>
                  <a:spLocks noChangeArrowheads="1"/>
                </p:cNvSpPr>
                <p:nvPr/>
              </p:nvSpPr>
              <p:spPr bwMode="auto">
                <a:xfrm>
                  <a:off x="1032" y="2772"/>
                  <a:ext cx="216" cy="68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00674" name="Line 322"/>
                <p:cNvSpPr>
                  <a:spLocks noChangeShapeType="1"/>
                </p:cNvSpPr>
                <p:nvPr/>
              </p:nvSpPr>
              <p:spPr bwMode="auto">
                <a:xfrm>
                  <a:off x="1032" y="3216"/>
                  <a:ext cx="216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00675" name="Line 323"/>
                <p:cNvSpPr>
                  <a:spLocks noChangeShapeType="1"/>
                </p:cNvSpPr>
                <p:nvPr/>
              </p:nvSpPr>
              <p:spPr bwMode="auto">
                <a:xfrm>
                  <a:off x="1032" y="3252"/>
                  <a:ext cx="216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00676" name="Line 324"/>
                <p:cNvSpPr>
                  <a:spLocks noChangeShapeType="1"/>
                </p:cNvSpPr>
                <p:nvPr/>
              </p:nvSpPr>
              <p:spPr bwMode="auto">
                <a:xfrm>
                  <a:off x="1032" y="3288"/>
                  <a:ext cx="216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00677" name="Line 325"/>
                <p:cNvSpPr>
                  <a:spLocks noChangeShapeType="1"/>
                </p:cNvSpPr>
                <p:nvPr/>
              </p:nvSpPr>
              <p:spPr bwMode="auto">
                <a:xfrm>
                  <a:off x="1032" y="3324"/>
                  <a:ext cx="216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00678" name="Line 326"/>
                <p:cNvSpPr>
                  <a:spLocks noChangeShapeType="1"/>
                </p:cNvSpPr>
                <p:nvPr/>
              </p:nvSpPr>
              <p:spPr bwMode="auto">
                <a:xfrm>
                  <a:off x="1032" y="3360"/>
                  <a:ext cx="216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  <p:sp>
              <p:nvSpPr>
                <p:cNvPr id="100679" name="Line 327"/>
                <p:cNvSpPr>
                  <a:spLocks noChangeShapeType="1"/>
                </p:cNvSpPr>
                <p:nvPr/>
              </p:nvSpPr>
              <p:spPr bwMode="auto">
                <a:xfrm>
                  <a:off x="1032" y="3396"/>
                  <a:ext cx="216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829971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68362"/>
          </a:xfrm>
        </p:spPr>
        <p:txBody>
          <a:bodyPr/>
          <a:lstStyle/>
          <a:p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ΣΥΓΚΛΗΣΗ </a:t>
            </a:r>
            <a:r>
              <a:rPr lang="el-G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ΕΠΙΚΟΙΝΩΝΙΩΝ</a:t>
            </a: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3200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l-GR" sz="2200" dirty="0" smtClean="0">
                <a:sym typeface="Wingdings" pitchFamily="2" charset="2"/>
              </a:rPr>
              <a:t>Υπηρεσίες </a:t>
            </a:r>
            <a:r>
              <a:rPr 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Triple-Play</a:t>
            </a:r>
            <a:r>
              <a:rPr lang="el-GR" sz="2200" dirty="0" smtClean="0">
                <a:sym typeface="Wingdings" pitchFamily="2" charset="2"/>
              </a:rPr>
              <a:t> (</a:t>
            </a:r>
            <a:r>
              <a:rPr lang="en-US" sz="2200" dirty="0" smtClean="0">
                <a:sym typeface="Wingdings" pitchFamily="2" charset="2"/>
              </a:rPr>
              <a:t>Internet, Voice, Video) </a:t>
            </a:r>
            <a:r>
              <a:rPr lang="el-GR" sz="2200" dirty="0" smtClean="0">
                <a:sym typeface="Wingdings" pitchFamily="2" charset="2"/>
              </a:rPr>
              <a:t>πάνω σε </a:t>
            </a:r>
            <a:r>
              <a:rPr lang="el-GR" sz="2200" b="1" dirty="0" smtClean="0">
                <a:sym typeface="Wingdings" pitchFamily="2" charset="2"/>
              </a:rPr>
              <a:t>ενοποιημένα δίκτυα </a:t>
            </a:r>
            <a:r>
              <a:rPr lang="en-US" sz="2200" b="1" dirty="0" smtClean="0">
                <a:sym typeface="Wingdings" pitchFamily="2" charset="2"/>
              </a:rPr>
              <a:t>IP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b="1" dirty="0">
                <a:sym typeface="Wingdings" pitchFamily="2" charset="2"/>
              </a:rPr>
              <a:t>IP Multimedia System</a:t>
            </a:r>
            <a:r>
              <a:rPr lang="en-US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(IMS</a:t>
            </a:r>
            <a:r>
              <a:rPr 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)</a:t>
            </a:r>
            <a:r>
              <a:rPr lang="el-GR" sz="2200" dirty="0" smtClean="0">
                <a:sym typeface="Wingdings" pitchFamily="2" charset="2"/>
              </a:rPr>
              <a:t>:</a:t>
            </a:r>
            <a:r>
              <a:rPr lang="el-GR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el-GR" sz="2200" dirty="0" smtClean="0">
                <a:sym typeface="Wingdings" pitchFamily="2" charset="2"/>
              </a:rPr>
              <a:t>Σχέδιο Σύγκλησης της </a:t>
            </a:r>
            <a:r>
              <a:rPr lang="en-US" sz="2200" b="1" dirty="0" smtClean="0">
                <a:sym typeface="Wingdings" pitchFamily="2" charset="2"/>
              </a:rPr>
              <a:t>3G.IP</a:t>
            </a:r>
            <a:r>
              <a:rPr lang="en-US" sz="2200" dirty="0" smtClean="0">
                <a:sym typeface="Wingdings" pitchFamily="2" charset="2"/>
              </a:rPr>
              <a:t> (forum </a:t>
            </a:r>
            <a:r>
              <a:rPr lang="el-GR" sz="2200" dirty="0" smtClean="0">
                <a:sym typeface="Wingdings" pitchFamily="2" charset="2"/>
              </a:rPr>
              <a:t>κατασκευαστών κινητής τηλεφωνίας, μετέπειτα </a:t>
            </a:r>
            <a:r>
              <a:rPr lang="en-US" sz="2200" b="1" dirty="0" smtClean="0">
                <a:sym typeface="Wingdings" pitchFamily="2" charset="2"/>
              </a:rPr>
              <a:t>3GPP</a:t>
            </a:r>
            <a:r>
              <a:rPr lang="en-US" sz="2200" dirty="0" smtClean="0">
                <a:sym typeface="Wingdings" pitchFamily="2" charset="2"/>
              </a:rPr>
              <a:t>) </a:t>
            </a:r>
            <a:r>
              <a:rPr lang="el-GR" sz="2200" dirty="0" smtClean="0">
                <a:sym typeface="Wingdings" pitchFamily="2" charset="2"/>
              </a:rPr>
              <a:t>από το </a:t>
            </a:r>
            <a:r>
              <a:rPr lang="el-GR" sz="2200" b="1" dirty="0" smtClean="0">
                <a:sym typeface="Wingdings" pitchFamily="2" charset="2"/>
              </a:rPr>
              <a:t>1999</a:t>
            </a:r>
            <a:r>
              <a:rPr lang="el-GR" sz="2200" dirty="0" smtClean="0">
                <a:sym typeface="Wingdings" pitchFamily="2" charset="2"/>
              </a:rPr>
              <a:t> που υιοθετήθηκε από τις </a:t>
            </a:r>
            <a:r>
              <a:rPr lang="en-US" sz="2200" b="1" dirty="0" smtClean="0">
                <a:sym typeface="Wingdings" pitchFamily="2" charset="2"/>
              </a:rPr>
              <a:t>TELCO</a:t>
            </a:r>
            <a:r>
              <a:rPr lang="en-US" sz="2200" dirty="0" smtClean="0">
                <a:sym typeface="Wingdings" pitchFamily="2" charset="2"/>
              </a:rPr>
              <a:t> (</a:t>
            </a:r>
            <a:r>
              <a:rPr lang="en-US" sz="2200" b="1" dirty="0" smtClean="0">
                <a:sym typeface="Wingdings" pitchFamily="2" charset="2"/>
              </a:rPr>
              <a:t>PNO</a:t>
            </a:r>
            <a:r>
              <a:rPr lang="en-US" sz="2200" dirty="0" smtClean="0">
                <a:sym typeface="Wingdings" pitchFamily="2" charset="2"/>
              </a:rPr>
              <a:t>, Public Network Operators) </a:t>
            </a:r>
            <a:r>
              <a:rPr lang="el-GR" sz="2200" dirty="0" smtClean="0">
                <a:sym typeface="Wingdings" pitchFamily="2" charset="2"/>
              </a:rPr>
              <a:t>και την </a:t>
            </a:r>
            <a:r>
              <a:rPr lang="en-US" sz="2200" b="1" dirty="0" smtClean="0">
                <a:sym typeface="Wingdings" pitchFamily="2" charset="2"/>
              </a:rPr>
              <a:t>ITU-T</a:t>
            </a:r>
            <a:r>
              <a:rPr lang="en-US" sz="2200" dirty="0" smtClean="0">
                <a:sym typeface="Wingdings" pitchFamily="2" charset="2"/>
              </a:rPr>
              <a:t> (International Telecommunication Union)</a:t>
            </a:r>
            <a:endParaRPr lang="en-US" sz="2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l-GR" sz="2200" dirty="0">
                <a:sym typeface="Wingdings" pitchFamily="2" charset="2"/>
              </a:rPr>
              <a:t>Το </a:t>
            </a:r>
            <a:r>
              <a:rPr lang="el-GR" sz="2200" dirty="0" smtClean="0">
                <a:sym typeface="Wingdings" pitchFamily="2" charset="2"/>
              </a:rPr>
              <a:t>μέλλον</a:t>
            </a:r>
            <a:r>
              <a:rPr lang="en-US" sz="2200" dirty="0" smtClean="0">
                <a:sym typeface="Wingdings" pitchFamily="2" charset="2"/>
              </a:rPr>
              <a:t> </a:t>
            </a:r>
            <a:r>
              <a:rPr lang="el-GR" sz="2200" dirty="0" smtClean="0">
                <a:sym typeface="Wingdings" pitchFamily="2" charset="2"/>
              </a:rPr>
              <a:t>των Ενοποιημένων Επικοινωνιών</a:t>
            </a:r>
            <a:r>
              <a:rPr lang="en-US" sz="2200" dirty="0" smtClean="0">
                <a:sym typeface="Wingdings" pitchFamily="2" charset="2"/>
              </a:rPr>
              <a:t>:</a:t>
            </a:r>
            <a:r>
              <a:rPr lang="el-GR" sz="2200" dirty="0" smtClean="0">
                <a:sym typeface="Wingdings" pitchFamily="2" charset="2"/>
              </a:rPr>
              <a:t> Η σημερινή άποψη της </a:t>
            </a:r>
            <a:r>
              <a:rPr lang="en-US" sz="2200" b="1" dirty="0" smtClean="0">
                <a:sym typeface="Wingdings" pitchFamily="2" charset="2"/>
              </a:rPr>
              <a:t>Fixed-Mobile Convergence</a:t>
            </a:r>
            <a:r>
              <a:rPr 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el-GR" sz="2200" dirty="0" smtClean="0">
                <a:sym typeface="Wingdings" pitchFamily="2" charset="2"/>
              </a:rPr>
              <a:t>με την </a:t>
            </a:r>
            <a:r>
              <a:rPr lang="el-GR" sz="2200" b="1" dirty="0" smtClean="0">
                <a:sym typeface="Wingdings" pitchFamily="2" charset="2"/>
              </a:rPr>
              <a:t>Αρχιτεκτονική</a:t>
            </a:r>
            <a:r>
              <a:rPr lang="el-GR" sz="2200" dirty="0" smtClean="0">
                <a:sym typeface="Wingdings" pitchFamily="2" charset="2"/>
              </a:rPr>
              <a:t> </a:t>
            </a:r>
            <a:r>
              <a:rPr lang="el-GR" sz="2200" b="1" dirty="0" smtClean="0">
                <a:sym typeface="Wingdings" pitchFamily="2" charset="2"/>
              </a:rPr>
              <a:t>5</a:t>
            </a:r>
            <a:r>
              <a:rPr lang="el-GR" sz="2200" b="1" baseline="30000" dirty="0" smtClean="0">
                <a:sym typeface="Wingdings" pitchFamily="2" charset="2"/>
              </a:rPr>
              <a:t>ης</a:t>
            </a:r>
            <a:r>
              <a:rPr lang="el-GR" sz="2200" b="1" dirty="0" smtClean="0">
                <a:sym typeface="Wingdings" pitchFamily="2" charset="2"/>
              </a:rPr>
              <a:t> Γενιάς</a:t>
            </a:r>
            <a:r>
              <a:rPr lang="el-GR" sz="2200" dirty="0" smtClean="0">
                <a:sym typeface="Wingdings" pitchFamily="2" charset="2"/>
              </a:rPr>
              <a:t> </a:t>
            </a:r>
            <a:r>
              <a:rPr lang="el-GR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(</a:t>
            </a:r>
            <a:r>
              <a:rPr lang="el-GR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5</a:t>
            </a:r>
            <a:r>
              <a:rPr 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G</a:t>
            </a:r>
            <a:r>
              <a:rPr lang="el-GR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)</a:t>
            </a:r>
            <a:r>
              <a:rPr lang="el-GR" sz="2200" dirty="0">
                <a:sym typeface="Wingdings" pitchFamily="2" charset="2"/>
              </a:rPr>
              <a:t> </a:t>
            </a:r>
            <a:r>
              <a:rPr lang="el-GR" sz="2200" dirty="0" smtClean="0">
                <a:sym typeface="Wingdings" pitchFamily="2" charset="2"/>
              </a:rPr>
              <a:t>και το αναμενόμενο </a:t>
            </a:r>
            <a:r>
              <a:rPr lang="el-GR" sz="2200" dirty="0" err="1" smtClean="0">
                <a:sym typeface="Wingdings" pitchFamily="2" charset="2"/>
              </a:rPr>
              <a:t>τσουνάμι</a:t>
            </a:r>
            <a:r>
              <a:rPr lang="el-GR" sz="2200" dirty="0" smtClean="0">
                <a:sym typeface="Wingdings" pitchFamily="2" charset="2"/>
              </a:rPr>
              <a:t> του</a:t>
            </a:r>
            <a:r>
              <a:rPr 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en-US" sz="2200" b="1" dirty="0" smtClean="0">
                <a:sym typeface="Wingdings" pitchFamily="2" charset="2"/>
              </a:rPr>
              <a:t>Internet of Things</a:t>
            </a:r>
            <a:r>
              <a:rPr 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(</a:t>
            </a:r>
            <a:r>
              <a:rPr lang="en-US" sz="2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IoT</a:t>
            </a:r>
            <a:r>
              <a:rPr 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)</a:t>
            </a:r>
            <a:endParaRPr lang="en-US" sz="2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l-GR" sz="2200" dirty="0" smtClean="0">
                <a:sym typeface="Wingdings" pitchFamily="2" charset="2"/>
              </a:rPr>
              <a:t>Διασύνδεση Σηματοδο</a:t>
            </a:r>
            <a:r>
              <a:rPr lang="el-GR" sz="2200" dirty="0" smtClean="0">
                <a:sym typeface="Wingdings" pitchFamily="2" charset="2"/>
              </a:rPr>
              <a:t>σίας - </a:t>
            </a:r>
            <a:r>
              <a:rPr lang="el-GR" sz="2200" dirty="0" smtClean="0">
                <a:sym typeface="Wingdings" pitchFamily="2" charset="2"/>
              </a:rPr>
              <a:t>Επιπέδων </a:t>
            </a:r>
            <a:r>
              <a:rPr lang="el-GR" sz="2200" dirty="0" smtClean="0">
                <a:sym typeface="Wingdings" pitchFamily="2" charset="2"/>
              </a:rPr>
              <a:t>Ελέγχου σε </a:t>
            </a:r>
            <a:r>
              <a:rPr lang="el-GR" sz="2200" b="1" dirty="0" smtClean="0">
                <a:sym typeface="Wingdings" pitchFamily="2" charset="2"/>
              </a:rPr>
              <a:t>ομοσπονδιακό</a:t>
            </a:r>
            <a:r>
              <a:rPr lang="el-GR" sz="2200" dirty="0" smtClean="0">
                <a:sym typeface="Wingdings" pitchFamily="2" charset="2"/>
              </a:rPr>
              <a:t> </a:t>
            </a:r>
            <a:r>
              <a:rPr lang="el-GR" sz="2200" b="1" dirty="0" smtClean="0">
                <a:sym typeface="Wingdings" pitchFamily="2" charset="2"/>
              </a:rPr>
              <a:t>περιβάλλον </a:t>
            </a:r>
            <a:r>
              <a:rPr lang="el-GR" sz="2200" b="1" dirty="0" smtClean="0">
                <a:sym typeface="Wingdings" pitchFamily="2" charset="2"/>
              </a:rPr>
              <a:t>πολλαπλών διαχειριστικών </a:t>
            </a:r>
            <a:r>
              <a:rPr lang="el-GR" sz="2200" b="1" dirty="0" smtClean="0">
                <a:sym typeface="Wingdings" pitchFamily="2" charset="2"/>
              </a:rPr>
              <a:t>περιοχών;</a:t>
            </a:r>
            <a:endParaRPr lang="en-US" sz="2200" b="1" dirty="0" smtClean="0"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1800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b="1" dirty="0" smtClean="0">
                <a:solidFill>
                  <a:srgbClr val="FF0000"/>
                </a:solidFill>
              </a:rPr>
              <a:t>	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0E4832-F2F8-4602-ADEB-C3DCBFEC6E09}" type="slidenum">
              <a:rPr lang="el-GR" smtClean="0"/>
              <a:pPr>
                <a:defRPr/>
              </a:pPr>
              <a:t>18</a:t>
            </a:fld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685800" y="4331696"/>
            <a:ext cx="7772400" cy="184050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80975" lvl="1" eaLnBrk="1" hangingPunct="1">
              <a:lnSpc>
                <a:spcPct val="80000"/>
              </a:lnSpc>
              <a:buFontTx/>
              <a:buNone/>
              <a:defRPr/>
            </a:pPr>
            <a:endParaRPr lang="el-GR" sz="10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0975" lvl="1" eaLnBrk="1" hangingPunct="1">
              <a:lnSpc>
                <a:spcPct val="80000"/>
              </a:lnSpc>
              <a:buFontTx/>
              <a:buNone/>
              <a:defRPr/>
            </a:pPr>
            <a:r>
              <a:rPr lang="el-G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ΑΠΟ </a:t>
            </a:r>
            <a:r>
              <a:rPr lang="el-G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ΤΙΣ ΠΟΛΛΕΣ ΠΡΟΤΑΣΕΙΣ ΓΙΑ ΔΙΑΣΥΝΔΕΣΗ </a:t>
            </a:r>
            <a:r>
              <a:rPr lang="el-G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ΣΗΜΑΤΟΔΟΣΙΑΣ ΕΠΙΠΕΔΩΝ </a:t>
            </a:r>
            <a:r>
              <a:rPr lang="el-G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ΕΛΕΓΧΟΥ ΠΟΛΛΑΠΛΩΝ ΑΥΤΟΝΟΜΩΝ ΔΙΚΤΥΩΝ </a:t>
            </a: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(Multi-domain Control Protocols) </a:t>
            </a:r>
            <a:r>
              <a:rPr lang="el-G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ΟΙ ΜΟΝΕΣ ΠΟΥ ΕΧΟΥΝ ΠΕΤΥΧΕΙ</a:t>
            </a: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ΜΕΧΡΙ ΣΗΜΕΡΑ (</a:t>
            </a: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Success Stories) </a:t>
            </a:r>
            <a:r>
              <a:rPr lang="el-G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ΕΙΝΑΙ</a:t>
            </a: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ΔΥΟ: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42913" lvl="1" indent="-12700" eaLnBrk="1" hangingPunct="1">
              <a:lnSpc>
                <a:spcPct val="80000"/>
              </a:lnSpc>
              <a:buFontTx/>
              <a:buNone/>
              <a:defRPr/>
            </a:pPr>
            <a:endParaRPr lang="el-GR" b="1" dirty="0">
              <a:solidFill>
                <a:srgbClr val="FF0000"/>
              </a:solidFill>
            </a:endParaRP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SS7</a:t>
            </a:r>
            <a:r>
              <a:rPr 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(διεθνής τηλεφωνία)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BGP</a:t>
            </a:r>
            <a:r>
              <a:rPr 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(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Internet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305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ΤΡΙΣΔΙΑΣΤΑΤΟ ΠΡΟΤΥΠΟ ΑΝΑΦΟΡΑΣ (1)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562600"/>
          </a:xfrm>
        </p:spPr>
        <p:txBody>
          <a:bodyPr/>
          <a:lstStyle/>
          <a:p>
            <a:pPr eaLnBrk="1" hangingPunct="1">
              <a:defRPr/>
            </a:pP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Επίπεδο Μεταφοράς Δεδομένων –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Plane</a:t>
            </a:r>
          </a:p>
          <a:p>
            <a:pPr lvl="1" eaLnBrk="1" hangingPunct="1">
              <a:defRPr/>
            </a:pPr>
            <a:r>
              <a:rPr lang="el-GR" sz="1800" dirty="0" smtClean="0"/>
              <a:t>Προώθηση (</a:t>
            </a:r>
            <a:r>
              <a:rPr lang="en-US" sz="1800" dirty="0" smtClean="0"/>
              <a:t>forwarding) </a:t>
            </a:r>
            <a:r>
              <a:rPr lang="el-GR" sz="1800" dirty="0" smtClean="0"/>
              <a:t>μέσω καναλιών σταθερού εύρους: </a:t>
            </a:r>
            <a:r>
              <a:rPr lang="el-GR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Μεταγωγή κυκλώματος - </a:t>
            </a: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circuit switching</a:t>
            </a:r>
            <a:r>
              <a:rPr lang="en-US" sz="1800" dirty="0" smtClean="0"/>
              <a:t> </a:t>
            </a:r>
            <a:r>
              <a:rPr lang="el-GR" sz="1800" dirty="0" smtClean="0"/>
              <a:t>π.χ. Τηλεφωνία</a:t>
            </a:r>
            <a:r>
              <a:rPr lang="en-US" sz="1800" dirty="0" smtClean="0"/>
              <a:t> </a:t>
            </a:r>
            <a:r>
              <a:rPr lang="en-GB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PSTN</a:t>
            </a:r>
            <a:r>
              <a:rPr lang="en-GB" sz="1800" dirty="0" smtClean="0"/>
              <a:t> Public Switched Telephone Network</a:t>
            </a:r>
            <a:r>
              <a:rPr lang="el-GR" sz="1800" dirty="0" smtClean="0"/>
              <a:t>, </a:t>
            </a: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ISDN</a:t>
            </a:r>
            <a:r>
              <a:rPr lang="en-US" sz="1800" dirty="0" smtClean="0"/>
              <a:t> Integrated Services Network 2B+D, 30B+D (</a:t>
            </a:r>
            <a:r>
              <a:rPr lang="el-GR" sz="1800" dirty="0" smtClean="0"/>
              <a:t>για μεταγωγή</a:t>
            </a:r>
            <a:r>
              <a:rPr lang="en-US" sz="1800" dirty="0" smtClean="0"/>
              <a:t> </a:t>
            </a:r>
            <a:r>
              <a:rPr lang="el-GR" sz="1800" dirty="0" smtClean="0"/>
              <a:t>καναλιών </a:t>
            </a:r>
            <a:r>
              <a:rPr lang="en-US" sz="1800" dirty="0" smtClean="0"/>
              <a:t>PCM</a:t>
            </a:r>
            <a:r>
              <a:rPr lang="el-GR" sz="1800" dirty="0" smtClean="0"/>
              <a:t> @ 64 </a:t>
            </a:r>
            <a:r>
              <a:rPr lang="en-US" sz="1800" dirty="0" smtClean="0"/>
              <a:t>Kbps</a:t>
            </a:r>
            <a:r>
              <a:rPr lang="el-GR" sz="1800" dirty="0" smtClean="0"/>
              <a:t>), κινητή τηλεφωνία </a:t>
            </a: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GSM</a:t>
            </a:r>
          </a:p>
          <a:p>
            <a:pPr lvl="1" eaLnBrk="1" hangingPunct="1">
              <a:defRPr/>
            </a:pPr>
            <a:r>
              <a:rPr lang="el-GR" sz="1800" dirty="0" smtClean="0"/>
              <a:t>Προώθηση με </a:t>
            </a:r>
            <a:r>
              <a:rPr lang="el-GR" sz="1800" dirty="0" err="1" smtClean="0"/>
              <a:t>ημι</a:t>
            </a:r>
            <a:r>
              <a:rPr lang="el-GR" sz="1800" dirty="0" smtClean="0"/>
              <a:t>-μόνιμα κυκλώματα </a:t>
            </a: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cross-connects</a:t>
            </a:r>
            <a:r>
              <a:rPr lang="el-GR" sz="1800" dirty="0" smtClean="0"/>
              <a:t>, π.χ. ευφυείς </a:t>
            </a:r>
            <a:r>
              <a:rPr lang="el-GR" sz="1800" dirty="0" err="1" smtClean="0"/>
              <a:t>πολυπλέκτες</a:t>
            </a:r>
            <a:r>
              <a:rPr lang="el-GR" sz="1800" dirty="0" smtClean="0"/>
              <a:t> </a:t>
            </a:r>
            <a:r>
              <a:rPr lang="en-US" sz="1800" dirty="0" smtClean="0"/>
              <a:t>TDM (64Kbps – 34 Mbps), </a:t>
            </a:r>
            <a:r>
              <a:rPr lang="el-GR" sz="1800" dirty="0" smtClean="0"/>
              <a:t>δακτύλιοι </a:t>
            </a: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SDH/SONET</a:t>
            </a:r>
            <a:r>
              <a:rPr lang="el-GR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με </a:t>
            </a:r>
            <a:r>
              <a:rPr lang="el-GR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εφεδρία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dirty="0" smtClean="0"/>
              <a:t>(</a:t>
            </a:r>
            <a:r>
              <a:rPr lang="el-GR" sz="1800" dirty="0" smtClean="0"/>
              <a:t>έως 10 </a:t>
            </a:r>
            <a:r>
              <a:rPr lang="en-US" sz="1800" dirty="0" err="1" smtClean="0"/>
              <a:t>Gbps</a:t>
            </a:r>
            <a:r>
              <a:rPr lang="en-US" sz="1800" dirty="0" smtClean="0"/>
              <a:t>)</a:t>
            </a:r>
            <a:r>
              <a:rPr lang="el-GR" sz="1800" dirty="0" smtClean="0"/>
              <a:t> </a:t>
            </a:r>
            <a:r>
              <a:rPr lang="en-US" sz="1800" dirty="0" smtClean="0"/>
              <a:t>&amp; </a:t>
            </a:r>
            <a:r>
              <a:rPr lang="el-GR" sz="1800" dirty="0" smtClean="0"/>
              <a:t>οπτικοί </a:t>
            </a:r>
            <a:r>
              <a:rPr lang="el-GR" sz="1800" dirty="0" err="1" smtClean="0"/>
              <a:t>πολυπλέκτες</a:t>
            </a:r>
            <a:r>
              <a:rPr lang="el-GR" sz="1800" dirty="0" smtClean="0"/>
              <a:t> χρώματος </a:t>
            </a: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DWDM</a:t>
            </a:r>
            <a:r>
              <a:rPr lang="en-US" sz="1800" dirty="0" smtClean="0"/>
              <a:t> (</a:t>
            </a:r>
            <a:r>
              <a:rPr lang="el-GR" sz="1800" dirty="0" smtClean="0"/>
              <a:t>έως 80 χρώματα, 10</a:t>
            </a:r>
            <a:r>
              <a:rPr lang="en-US" sz="1800" dirty="0" smtClean="0"/>
              <a:t> </a:t>
            </a:r>
            <a:r>
              <a:rPr lang="el-GR" sz="1800" dirty="0" smtClean="0"/>
              <a:t>- 100 </a:t>
            </a:r>
            <a:r>
              <a:rPr lang="en-US" sz="1800" dirty="0" err="1" smtClean="0"/>
              <a:t>Gbps</a:t>
            </a:r>
            <a:r>
              <a:rPr lang="en-US" sz="1800" dirty="0" smtClean="0"/>
              <a:t>/</a:t>
            </a:r>
            <a:r>
              <a:rPr lang="el-GR" sz="1800" dirty="0" smtClean="0"/>
              <a:t>χρώμα)</a:t>
            </a:r>
          </a:p>
          <a:p>
            <a:pPr marL="1141413" lvl="2" indent="-284163" defTabSz="457200" eaLnBrk="1" hangingPunct="1">
              <a:lnSpc>
                <a:spcPct val="80000"/>
              </a:lnSpc>
              <a:spcBef>
                <a:spcPts val="4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1600" dirty="0"/>
              <a:t>Διαμόρφωση πλαισίων</a:t>
            </a:r>
            <a:r>
              <a:rPr lang="en-GB" sz="1600" dirty="0"/>
              <a:t> TDM: </a:t>
            </a:r>
            <a:r>
              <a:rPr lang="en-US" sz="1600" dirty="0"/>
              <a:t>ITU-T </a:t>
            </a:r>
            <a:r>
              <a:rPr lang="en-GB" sz="1600" dirty="0"/>
              <a:t>SDH/GFP framing (</a:t>
            </a:r>
            <a:r>
              <a:rPr lang="el-GR" sz="1600" dirty="0"/>
              <a:t>από </a:t>
            </a:r>
            <a:r>
              <a:rPr lang="en-US" sz="1600" dirty="0"/>
              <a:t>STM-1=155 Mbps </a:t>
            </a:r>
            <a:r>
              <a:rPr lang="en-US" sz="1600" dirty="0">
                <a:sym typeface="Wingdings" pitchFamily="2" charset="2"/>
              </a:rPr>
              <a:t> STM-</a:t>
            </a:r>
            <a:r>
              <a:rPr lang="en-GB" sz="1600" dirty="0"/>
              <a:t>, </a:t>
            </a:r>
            <a:r>
              <a:rPr lang="el-GR" sz="1600" dirty="0"/>
              <a:t>εφεδρεία </a:t>
            </a:r>
            <a:r>
              <a:rPr lang="en-GB" sz="1600" dirty="0"/>
              <a:t>ring protection, VC-4</a:t>
            </a:r>
            <a:r>
              <a:rPr lang="el-GR" sz="1600" dirty="0"/>
              <a:t> </a:t>
            </a:r>
            <a:r>
              <a:rPr lang="en-US" sz="1600" dirty="0"/>
              <a:t>(</a:t>
            </a:r>
            <a:r>
              <a:rPr lang="el-GR" sz="1600" dirty="0"/>
              <a:t>150 </a:t>
            </a:r>
            <a:r>
              <a:rPr lang="en-US" sz="1600" dirty="0"/>
              <a:t>Mbps)</a:t>
            </a:r>
            <a:r>
              <a:rPr lang="en-GB" sz="1600" dirty="0"/>
              <a:t> virtual concatenation (</a:t>
            </a:r>
            <a:r>
              <a:rPr lang="el-GR" sz="1600" dirty="0"/>
              <a:t>π.χ. </a:t>
            </a:r>
            <a:r>
              <a:rPr lang="en-US" sz="1600" dirty="0"/>
              <a:t>VC-4-7v = 7 x VC-4  </a:t>
            </a:r>
            <a:r>
              <a:rPr lang="en-US" sz="1600" dirty="0">
                <a:sym typeface="Wingdings" pitchFamily="2" charset="2"/>
              </a:rPr>
              <a:t></a:t>
            </a:r>
            <a:r>
              <a:rPr lang="en-US" sz="1600" dirty="0"/>
              <a:t> 1 </a:t>
            </a:r>
            <a:r>
              <a:rPr lang="en-US" sz="1600" dirty="0" err="1"/>
              <a:t>Gbps</a:t>
            </a:r>
            <a:r>
              <a:rPr lang="en-US" sz="1600" dirty="0"/>
              <a:t>)</a:t>
            </a:r>
            <a:endParaRPr lang="en-GB" sz="1600" dirty="0"/>
          </a:p>
          <a:p>
            <a:pPr marL="1141413" lvl="2" indent="-284163" defTabSz="457200" eaLnBrk="1" hangingPunct="1">
              <a:lnSpc>
                <a:spcPct val="80000"/>
              </a:lnSpc>
              <a:spcBef>
                <a:spcPts val="4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dirty="0"/>
              <a:t>Optical Digital Wrapper (ITU-T G</a:t>
            </a:r>
            <a:r>
              <a:rPr lang="el-GR" sz="1600" dirty="0"/>
              <a:t>.</a:t>
            </a:r>
            <a:r>
              <a:rPr lang="en-GB" sz="1600" dirty="0"/>
              <a:t>709: 2.5, 10, </a:t>
            </a:r>
            <a:r>
              <a:rPr lang="en-GB" sz="1600" dirty="0" smtClean="0"/>
              <a:t>40</a:t>
            </a:r>
            <a:r>
              <a:rPr lang="el-GR" sz="1600" dirty="0" smtClean="0"/>
              <a:t>, 100</a:t>
            </a:r>
            <a:r>
              <a:rPr lang="en-GB" sz="1600" dirty="0" smtClean="0"/>
              <a:t> </a:t>
            </a:r>
            <a:r>
              <a:rPr lang="en-GB" sz="1600" dirty="0" err="1"/>
              <a:t>Gbps</a:t>
            </a:r>
            <a:r>
              <a:rPr lang="en-GB" sz="1600" dirty="0"/>
              <a:t> + </a:t>
            </a:r>
            <a:r>
              <a:rPr lang="en-GB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Forward Error Correction - FEC</a:t>
            </a:r>
            <a:r>
              <a:rPr lang="en-GB" sz="1600" dirty="0"/>
              <a:t>)</a:t>
            </a:r>
          </a:p>
          <a:p>
            <a:pPr marL="741363" lvl="1" indent="-284163" defTabSz="457200" eaLnBrk="1" hangingPunct="1">
              <a:lnSpc>
                <a:spcPct val="80000"/>
              </a:lnSpc>
              <a:spcBef>
                <a:spcPts val="4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1800" dirty="0"/>
              <a:t>Κωδικοποίηση</a:t>
            </a:r>
            <a:r>
              <a:rPr lang="en-GB" sz="1800" dirty="0"/>
              <a:t> </a:t>
            </a:r>
            <a:r>
              <a:rPr lang="el-GR" sz="1800" dirty="0"/>
              <a:t>σε</a:t>
            </a:r>
            <a:r>
              <a:rPr lang="en-GB" sz="1800" dirty="0"/>
              <a:t> </a:t>
            </a:r>
            <a:r>
              <a:rPr lang="el-GR" sz="1800" dirty="0" smtClean="0"/>
              <a:t>πακέτα/πλαίσια</a:t>
            </a:r>
            <a:r>
              <a:rPr lang="en-GB" sz="1800" dirty="0" smtClean="0"/>
              <a:t> </a:t>
            </a:r>
            <a:r>
              <a:rPr lang="en-US" sz="1800" dirty="0"/>
              <a:t>Ethernet, </a:t>
            </a:r>
            <a:r>
              <a:rPr lang="en-US" sz="1800" dirty="0" err="1"/>
              <a:t>WiFi</a:t>
            </a:r>
            <a:r>
              <a:rPr lang="en-US" sz="1800" dirty="0"/>
              <a:t> (IEEE 802.11), </a:t>
            </a:r>
            <a:r>
              <a:rPr lang="en-US" sz="1800" dirty="0" smtClean="0"/>
              <a:t>MPLS</a:t>
            </a:r>
            <a:r>
              <a:rPr lang="el-GR" sz="1800" dirty="0" smtClean="0"/>
              <a:t>, Τ</a:t>
            </a:r>
            <a:r>
              <a:rPr lang="en-US" sz="1800" dirty="0" smtClean="0"/>
              <a:t>CP/</a:t>
            </a:r>
            <a:r>
              <a:rPr lang="en-GB" sz="1800" dirty="0" smtClean="0"/>
              <a:t>IP</a:t>
            </a:r>
            <a:endParaRPr lang="el-GR" sz="1800" dirty="0"/>
          </a:p>
          <a:p>
            <a:pPr marL="741363" lvl="1" indent="-284163" defTabSz="457200" eaLnBrk="1" hangingPunct="1">
              <a:lnSpc>
                <a:spcPct val="80000"/>
              </a:lnSpc>
              <a:spcBef>
                <a:spcPts val="4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1800" dirty="0" smtClean="0"/>
              <a:t>Προώθηση πακέτων δεδομένων</a:t>
            </a:r>
            <a:r>
              <a:rPr lang="en-GB" sz="1800" dirty="0" smtClean="0"/>
              <a:t> </a:t>
            </a:r>
            <a:r>
              <a:rPr lang="el-GR" sz="1800" dirty="0" smtClean="0"/>
              <a:t>δια μέσου </a:t>
            </a:r>
            <a:r>
              <a:rPr lang="el-GR" sz="1800" dirty="0" err="1" smtClean="0"/>
              <a:t>μεταγωγέων</a:t>
            </a:r>
            <a:r>
              <a:rPr lang="el-GR" sz="1800" dirty="0" smtClean="0"/>
              <a:t> </a:t>
            </a:r>
            <a:r>
              <a:rPr lang="en-US" sz="1800" dirty="0"/>
              <a:t>(switches)</a:t>
            </a:r>
            <a:r>
              <a:rPr lang="el-GR" sz="1800" dirty="0"/>
              <a:t> &amp;</a:t>
            </a:r>
            <a:r>
              <a:rPr lang="en-GB" sz="1800" dirty="0"/>
              <a:t> </a:t>
            </a:r>
            <a:r>
              <a:rPr lang="en-GB" sz="1800" dirty="0" err="1" smtClean="0"/>
              <a:t>δρομολογητ</a:t>
            </a:r>
            <a:r>
              <a:rPr lang="el-GR" sz="1800" dirty="0" err="1" smtClean="0"/>
              <a:t>ών</a:t>
            </a:r>
            <a:r>
              <a:rPr lang="en-US" sz="1800" dirty="0" smtClean="0"/>
              <a:t> </a:t>
            </a:r>
            <a:r>
              <a:rPr lang="en-US" sz="1800" dirty="0"/>
              <a:t>(routers</a:t>
            </a:r>
            <a:r>
              <a:rPr lang="en-US" sz="1800" dirty="0" smtClean="0"/>
              <a:t>):</a:t>
            </a:r>
            <a:r>
              <a:rPr lang="el-GR" sz="1800" dirty="0" smtClean="0"/>
              <a:t> </a:t>
            </a:r>
            <a:r>
              <a:rPr lang="el-GR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Μεταγωγή πακέτου – </a:t>
            </a: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packet switching</a:t>
            </a:r>
            <a:r>
              <a:rPr lang="el-GR" sz="1800" dirty="0"/>
              <a:t> για δυναμική κατανομή δικτυακών πόρων με στατιστική </a:t>
            </a:r>
            <a:r>
              <a:rPr lang="el-GR" sz="1800" dirty="0" smtClean="0"/>
              <a:t>πολυπλεξία</a:t>
            </a:r>
            <a:endParaRPr lang="el-GR" sz="1800" dirty="0"/>
          </a:p>
          <a:p>
            <a:pPr marL="1141413" lvl="2" indent="-284163" defTabSz="457200" eaLnBrk="1" hangingPunct="1">
              <a:lnSpc>
                <a:spcPct val="80000"/>
              </a:lnSpc>
              <a:spcBef>
                <a:spcPts val="4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1600" dirty="0" smtClean="0"/>
              <a:t>Μεταγωγή </a:t>
            </a:r>
            <a:r>
              <a:rPr lang="el-GR" sz="1600" dirty="0"/>
              <a:t>επιπέδου </a:t>
            </a:r>
            <a:r>
              <a:rPr lang="el-GR" sz="1600" dirty="0" smtClean="0"/>
              <a:t>3 (</a:t>
            </a:r>
            <a:r>
              <a:rPr lang="en-US" sz="1600" dirty="0" smtClean="0"/>
              <a:t>TCP/IP, Internet</a:t>
            </a:r>
            <a:r>
              <a:rPr lang="el-GR" sz="1600" dirty="0" smtClean="0"/>
              <a:t>)</a:t>
            </a:r>
          </a:p>
          <a:p>
            <a:pPr marL="1141413" lvl="2" indent="-284163" defTabSz="457200" eaLnBrk="1" hangingPunct="1">
              <a:lnSpc>
                <a:spcPct val="80000"/>
              </a:lnSpc>
              <a:spcBef>
                <a:spcPts val="4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1600" dirty="0" smtClean="0"/>
              <a:t>Μεταγωγή επιπέδου 2 (</a:t>
            </a:r>
            <a:r>
              <a:rPr lang="en-US" sz="1600" dirty="0" smtClean="0"/>
              <a:t>Ethernet</a:t>
            </a:r>
            <a:r>
              <a:rPr lang="el-GR" sz="1600" dirty="0" smtClean="0"/>
              <a:t>)</a:t>
            </a:r>
          </a:p>
          <a:p>
            <a:pPr marL="1141413" lvl="2" indent="-284163" defTabSz="457200" eaLnBrk="1" hangingPunct="1">
              <a:lnSpc>
                <a:spcPct val="80000"/>
              </a:lnSpc>
              <a:spcBef>
                <a:spcPts val="4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1600" dirty="0" smtClean="0"/>
              <a:t>Μεταγωγή επίπεδου 2 ½ (</a:t>
            </a:r>
            <a:r>
              <a:rPr lang="en-US" sz="1600" dirty="0" smtClean="0"/>
              <a:t>MPLS)</a:t>
            </a:r>
            <a:endParaRPr lang="el-G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D5F080-5353-4042-A927-FEB650AAA40F}" type="slidenum">
              <a:rPr lang="el-GR"/>
              <a:pPr/>
              <a:t>3</a:t>
            </a:fld>
            <a:endParaRPr lang="el-GR"/>
          </a:p>
        </p:txBody>
      </p:sp>
      <p:sp>
        <p:nvSpPr>
          <p:cNvPr id="150561" name="Rectangle 33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401762"/>
          </a:xfrm>
        </p:spPr>
        <p:txBody>
          <a:bodyPr/>
          <a:lstStyle/>
          <a:p>
            <a:pPr eaLnBrk="1" hangingPunct="1">
              <a:defRPr/>
            </a:pP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ΣΥΓΧΡΟΝΕΣ ΟΠΤΙΚΕΣ ΙΕΡΑΡΧΙΕΣ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TDM: 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SONET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ANSI 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T1.105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&amp; SDH (ITU-T G.707, G.708)</a:t>
            </a:r>
            <a:r>
              <a:rPr lang="en-US" sz="2000" dirty="0" smtClean="0">
                <a:solidFill>
                  <a:srgbClr val="FF0000"/>
                </a:solidFill>
              </a:rPr>
              <a:t/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l-GR" sz="2000" dirty="0" smtClean="0">
                <a:solidFill>
                  <a:srgbClr val="FF0000"/>
                </a:solidFill>
              </a:rPr>
              <a:t>Περιοδικότητα Πλαισίου: 125 μ</a:t>
            </a:r>
            <a:r>
              <a:rPr lang="en-US" sz="2000" dirty="0" smtClean="0">
                <a:solidFill>
                  <a:srgbClr val="FF0000"/>
                </a:solidFill>
              </a:rPr>
              <a:t>sec </a:t>
            </a:r>
            <a:r>
              <a:rPr lang="el-GR" sz="2000" dirty="0" smtClean="0">
                <a:solidFill>
                  <a:srgbClr val="FF0000"/>
                </a:solidFill>
              </a:rPr>
              <a:t>από φωνή </a:t>
            </a:r>
            <a:r>
              <a:rPr lang="en-US" sz="2000" dirty="0" smtClean="0">
                <a:solidFill>
                  <a:srgbClr val="FF0000"/>
                </a:solidFill>
              </a:rPr>
              <a:t>PCM</a:t>
            </a:r>
            <a:r>
              <a:rPr lang="el-GR" sz="2000" dirty="0" smtClean="0">
                <a:solidFill>
                  <a:srgbClr val="FF0000"/>
                </a:solidFill>
              </a:rPr>
              <a:t> 64 </a:t>
            </a:r>
            <a:r>
              <a:rPr lang="en-US" sz="2000" dirty="0" smtClean="0">
                <a:solidFill>
                  <a:srgbClr val="FF0000"/>
                </a:solidFill>
              </a:rPr>
              <a:t>Kbps</a:t>
            </a:r>
            <a:endParaRPr lang="el-GR" sz="20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50637" name="Group 109"/>
          <p:cNvGraphicFramePr>
            <a:graphicFrameLocks noGrp="1"/>
          </p:cNvGraphicFramePr>
          <p:nvPr>
            <p:ph idx="1"/>
          </p:nvPr>
        </p:nvGraphicFramePr>
        <p:xfrm>
          <a:off x="838200" y="2057400"/>
          <a:ext cx="7543800" cy="4409442"/>
        </p:xfrm>
        <a:graphic>
          <a:graphicData uri="http://schemas.openxmlformats.org/drawingml/2006/table">
            <a:tbl>
              <a:tblPr/>
              <a:tblGrid>
                <a:gridCol w="1885950"/>
                <a:gridCol w="1885950"/>
                <a:gridCol w="1885950"/>
                <a:gridCol w="1885950"/>
              </a:tblGrid>
              <a:tr h="874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SONET Frame Format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(Synchronous Optical Networking)</a:t>
                      </a:r>
                      <a:endParaRPr kumimoji="0" 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SDH 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(Synchronous Digital Hierarchy)</a:t>
                      </a: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SONET 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Optical Carrier Level</a:t>
                      </a:r>
                      <a:endParaRPr kumimoji="0" lang="el-G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LINE RATE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(Mbps)</a:t>
                      </a: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STS-1</a:t>
                      </a: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OC-1</a:t>
                      </a: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51.85</a:t>
                      </a: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STS-3</a:t>
                      </a: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STM-1</a:t>
                      </a: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OC-3</a:t>
                      </a: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155.52</a:t>
                      </a: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STS-12</a:t>
                      </a: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STM-4</a:t>
                      </a: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OC-12</a:t>
                      </a: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622.08</a:t>
                      </a: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STS-48</a:t>
                      </a: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STM-16</a:t>
                      </a: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OC-18</a:t>
                      </a: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2488.32</a:t>
                      </a: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STS-192</a:t>
                      </a: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STM-64</a:t>
                      </a: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OC-192</a:t>
                      </a: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9953.28</a:t>
                      </a:r>
                      <a:endParaRPr kumimoji="0" 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414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F0913-4644-4660-97D6-DCC9F4ED1124}" type="slidenum">
              <a:rPr lang="el-GR"/>
              <a:pPr/>
              <a:t>4</a:t>
            </a:fld>
            <a:endParaRPr lang="el-GR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944563"/>
          </a:xfrm>
        </p:spPr>
        <p:txBody>
          <a:bodyPr/>
          <a:lstStyle/>
          <a:p>
            <a:pPr eaLnBrk="1" hangingPunct="1">
              <a:defRPr/>
            </a:pP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ΑΥΤΟΜΑΤΗ ΑΝΤΙΔΡΑΣΗ ΣΕ ΒΛΑΒΕΣ ΟΠΤΙΚΩΝ ΔΑΚΤΥΛΙΩΝ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SDH</a:t>
            </a:r>
            <a:endParaRPr lang="el-GR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 flipH="1" flipV="1">
            <a:off x="8686800" y="6126163"/>
            <a:ext cx="152400" cy="1222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l-GR" sz="800" smtClean="0"/>
          </a:p>
        </p:txBody>
      </p:sp>
      <p:pic>
        <p:nvPicPr>
          <p:cNvPr id="512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447800"/>
            <a:ext cx="4808538" cy="224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4441825"/>
            <a:ext cx="5181600" cy="241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3200400" y="12192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1+1 SDH Protection</a:t>
            </a:r>
            <a:endParaRPr lang="el-GR"/>
          </a:p>
        </p:txBody>
      </p:sp>
      <p:sp>
        <p:nvSpPr>
          <p:cNvPr id="5128" name="Text Box 7"/>
          <p:cNvSpPr txBox="1">
            <a:spLocks noChangeArrowheads="1"/>
          </p:cNvSpPr>
          <p:nvPr/>
        </p:nvSpPr>
        <p:spPr bwMode="auto">
          <a:xfrm>
            <a:off x="3124200" y="4267200"/>
            <a:ext cx="213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1:1 SDH Protection</a:t>
            </a:r>
            <a:endParaRPr lang="el-GR"/>
          </a:p>
        </p:txBody>
      </p:sp>
      <p:sp>
        <p:nvSpPr>
          <p:cNvPr id="5129" name="Text Box 8"/>
          <p:cNvSpPr txBox="1">
            <a:spLocks noChangeArrowheads="1"/>
          </p:cNvSpPr>
          <p:nvPr/>
        </p:nvSpPr>
        <p:spPr bwMode="auto">
          <a:xfrm>
            <a:off x="6705600" y="2057400"/>
            <a:ext cx="2286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b="1"/>
              <a:t>Χρόνος Αντίδρασης σε Βλάβη:</a:t>
            </a:r>
            <a:r>
              <a:rPr lang="en-US" sz="1600" b="1"/>
              <a:t> </a:t>
            </a:r>
            <a:r>
              <a:rPr lang="el-GR" sz="1600" b="1">
                <a:solidFill>
                  <a:srgbClr val="FF0000"/>
                </a:solidFill>
              </a:rPr>
              <a:t>50 </a:t>
            </a:r>
            <a:r>
              <a:rPr lang="en-US" sz="1600" b="1">
                <a:solidFill>
                  <a:srgbClr val="FF0000"/>
                </a:solidFill>
              </a:rPr>
              <a:t>msec</a:t>
            </a:r>
            <a:endParaRPr lang="el-GR" sz="1600" b="1">
              <a:solidFill>
                <a:srgbClr val="FF0000"/>
              </a:solidFill>
            </a:endParaRPr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2133600" y="3886200"/>
            <a:ext cx="1676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200" b="1"/>
              <a:t>ΠΡΙΝ ΤΗ ΒΛΑΒΗ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4495800" y="3886200"/>
            <a:ext cx="2590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200" b="1"/>
              <a:t>ΜΕΤΑ ΤΗ ΒΛΑΒΗ </a:t>
            </a:r>
            <a:r>
              <a:rPr lang="en-US" sz="1200" b="1"/>
              <a:t>(FIBER CUT)</a:t>
            </a:r>
            <a:endParaRPr lang="el-GR" sz="1200" b="1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3886200" y="4038600"/>
            <a:ext cx="533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55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382000" cy="838200"/>
          </a:xfrm>
        </p:spPr>
        <p:txBody>
          <a:bodyPr/>
          <a:lstStyle/>
          <a:p>
            <a:pPr eaLnBrk="1" hangingPunct="1">
              <a:defRPr/>
            </a:pPr>
            <a:r>
              <a:rPr lang="el-G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ΤΡΙΣΔΙΑΣΤΑΤΟ ΠΡΟΤΥΠΟ ΑΝΑΦΟΡΑΣ (2)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Επίπεδο Ελέγχου –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 Plane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(1/2)</a:t>
            </a:r>
            <a:endParaRPr lang="en-US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>
              <a:lnSpc>
                <a:spcPct val="80000"/>
              </a:lnSpc>
            </a:pPr>
            <a:endParaRPr lang="en-US" sz="1600" b="1" dirty="0" smtClean="0"/>
          </a:p>
          <a:p>
            <a:pPr lvl="1" eaLnBrk="1" hangingPunct="1">
              <a:lnSpc>
                <a:spcPct val="80000"/>
              </a:lnSpc>
            </a:pPr>
            <a:r>
              <a:rPr lang="el-GR" sz="1800" b="1" dirty="0" smtClean="0"/>
              <a:t>Σηματοδοσία κατανομής καναλιού - ελέγχου μεταγωγής - δρομολόγησης μονίμων συνδέσεων</a:t>
            </a:r>
            <a:r>
              <a:rPr lang="en-US" sz="1800" b="1" dirty="0" smtClean="0"/>
              <a:t> circuit switching</a:t>
            </a:r>
            <a:endParaRPr lang="el-GR" sz="1800" b="1" dirty="0" smtClean="0"/>
          </a:p>
          <a:p>
            <a:pPr lvl="2" eaLnBrk="1" hangingPunct="1">
              <a:lnSpc>
                <a:spcPct val="80000"/>
              </a:lnSpc>
            </a:pPr>
            <a:r>
              <a:rPr lang="el-GR" sz="1600" dirty="0" smtClean="0"/>
              <a:t>Σηματοδοσία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Channel Associated Signaling - CAS</a:t>
            </a:r>
            <a:r>
              <a:rPr lang="en-US" sz="1600" dirty="0" smtClean="0"/>
              <a:t> </a:t>
            </a:r>
            <a:r>
              <a:rPr lang="el-GR" sz="1600" dirty="0" smtClean="0"/>
              <a:t>(π.χ. ψηφιακή τηλεφωνία</a:t>
            </a:r>
            <a:r>
              <a:rPr lang="el-GR" sz="1600" dirty="0"/>
              <a:t> </a:t>
            </a:r>
            <a:r>
              <a:rPr lang="el-GR" sz="1600" dirty="0" smtClean="0"/>
              <a:t>+ υπηρεσίες</a:t>
            </a:r>
            <a:r>
              <a:rPr lang="en-US" sz="1600" dirty="0" smtClean="0"/>
              <a:t> call forwarding, caller ID…</a:t>
            </a:r>
            <a:r>
              <a:rPr lang="el-GR" sz="1600" dirty="0" smtClean="0"/>
              <a:t>)</a:t>
            </a:r>
            <a:endParaRPr lang="en-US" sz="1600" dirty="0" smtClean="0"/>
          </a:p>
          <a:p>
            <a:pPr lvl="2" eaLnBrk="1" hangingPunct="1">
              <a:lnSpc>
                <a:spcPct val="80000"/>
              </a:lnSpc>
            </a:pPr>
            <a:r>
              <a:rPr lang="el-GR" sz="1600" dirty="0" smtClean="0"/>
              <a:t>Σηματοδοσία κοινού καναλιού</a:t>
            </a: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 Channel Signaling - CCS</a:t>
            </a:r>
            <a:r>
              <a:rPr lang="el-GR" sz="1600" dirty="0" smtClean="0"/>
              <a:t>, ανεξάρτητη από την δρομολόγηση της υπό έλεγχο κλήσης</a:t>
            </a:r>
            <a:endParaRPr lang="el-GR" sz="1600" dirty="0"/>
          </a:p>
          <a:p>
            <a:pPr lvl="2" eaLnBrk="1" hangingPunct="1">
              <a:lnSpc>
                <a:spcPct val="80000"/>
              </a:lnSpc>
            </a:pPr>
            <a:endParaRPr lang="el-GR" sz="1600" dirty="0" smtClean="0"/>
          </a:p>
          <a:p>
            <a:pPr lvl="1" eaLnBrk="1" hangingPunct="1">
              <a:lnSpc>
                <a:spcPct val="80000"/>
              </a:lnSpc>
            </a:pPr>
            <a:r>
              <a:rPr lang="el-GR" sz="1800" dirty="0" smtClean="0"/>
              <a:t>Ψηφιακή πρόσβαση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Integrated Services Digital Network – ISDN</a:t>
            </a:r>
          </a:p>
          <a:p>
            <a:pPr lvl="2" eaLnBrk="1" hangingPunct="1">
              <a:lnSpc>
                <a:spcPct val="80000"/>
              </a:lnSpc>
            </a:pPr>
            <a:r>
              <a:rPr lang="el-G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Συγχρονισμός</a:t>
            </a:r>
            <a:r>
              <a:rPr lang="en-US" sz="1400" dirty="0" smtClean="0"/>
              <a:t> </a:t>
            </a:r>
            <a:r>
              <a:rPr lang="el-GR" sz="1400" dirty="0" smtClean="0"/>
              <a:t>χρονικού πλαισίου </a:t>
            </a:r>
            <a:r>
              <a:rPr lang="en-US" sz="1400" dirty="0" smtClean="0"/>
              <a:t>(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TDM </a:t>
            </a:r>
            <a:r>
              <a:rPr lang="en-US" sz="1400" dirty="0" smtClean="0"/>
              <a:t>frame</a:t>
            </a:r>
            <a:r>
              <a:rPr lang="el-GR" sz="1400" dirty="0" smtClean="0"/>
              <a:t> </a:t>
            </a:r>
            <a:r>
              <a:rPr lang="en-US" sz="1400" dirty="0" smtClean="0"/>
              <a:t>synchronization)</a:t>
            </a:r>
            <a:r>
              <a:rPr lang="el-GR" sz="1400" dirty="0"/>
              <a:t>: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επαναλήψεις κάθε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125 </a:t>
            </a:r>
            <a:r>
              <a:rPr lang="el-G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ate Interface (BRI) 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2B+D,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144 Kbps FDX:</a:t>
            </a:r>
            <a:r>
              <a:rPr lang="en-US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smtClean="0"/>
              <a:t>2 B </a:t>
            </a:r>
            <a:r>
              <a:rPr lang="el-GR" sz="1400" dirty="0" smtClean="0"/>
              <a:t>κανάλια </a:t>
            </a:r>
            <a:r>
              <a:rPr lang="en-US" sz="1400" dirty="0" smtClean="0"/>
              <a:t>PCM </a:t>
            </a:r>
            <a:r>
              <a:rPr lang="el-GR" sz="1400" dirty="0" smtClean="0"/>
              <a:t>@</a:t>
            </a:r>
            <a:r>
              <a:rPr lang="en-US" sz="1400" dirty="0" smtClean="0"/>
              <a:t> 64 Kbps 2B, 1 D </a:t>
            </a:r>
            <a:r>
              <a:rPr lang="el-GR" sz="1400" dirty="0" smtClean="0"/>
              <a:t>κανάλι σηματοδοσίας @ 16 </a:t>
            </a:r>
            <a:r>
              <a:rPr lang="en-US" sz="1400" dirty="0" smtClean="0"/>
              <a:t>Kbps</a:t>
            </a:r>
            <a:endPara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Primary Rate Interface (PRI) - 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30B+D, 2 Mbps, 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FDX: </a:t>
            </a:r>
            <a:r>
              <a:rPr lang="en-US" sz="1400" dirty="0" smtClean="0"/>
              <a:t>30 </a:t>
            </a:r>
            <a:r>
              <a:rPr lang="en-US" sz="1400" dirty="0"/>
              <a:t>B </a:t>
            </a:r>
            <a:r>
              <a:rPr lang="el-GR" sz="1400" dirty="0"/>
              <a:t>κανάλια </a:t>
            </a:r>
            <a:r>
              <a:rPr lang="en-US" sz="1400" dirty="0"/>
              <a:t>PCM </a:t>
            </a:r>
            <a:r>
              <a:rPr lang="el-GR" sz="1400" dirty="0"/>
              <a:t>@</a:t>
            </a:r>
            <a:r>
              <a:rPr lang="en-US" sz="1400" dirty="0"/>
              <a:t> 64 Kbps 2B, 1 D </a:t>
            </a:r>
            <a:r>
              <a:rPr lang="el-GR" sz="1400" dirty="0"/>
              <a:t>κανάλι σηματοδοσίας @ </a:t>
            </a:r>
            <a:r>
              <a:rPr lang="en-US" sz="1400" dirty="0" smtClean="0"/>
              <a:t>64</a:t>
            </a:r>
            <a:r>
              <a:rPr lang="el-GR" sz="1400" dirty="0" smtClean="0"/>
              <a:t> </a:t>
            </a:r>
            <a:r>
              <a:rPr lang="en-US" sz="1400" dirty="0" smtClean="0"/>
              <a:t>Kbps</a:t>
            </a:r>
            <a:endParaRPr lang="el-GR" sz="1400" dirty="0" smtClean="0"/>
          </a:p>
          <a:p>
            <a:pPr marL="914400" lvl="2" indent="0" eaLnBrk="1" hangingPunct="1">
              <a:lnSpc>
                <a:spcPct val="80000"/>
              </a:lnSpc>
              <a:buNone/>
            </a:pPr>
            <a:endParaRPr lang="en-US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>
              <a:lnSpc>
                <a:spcPct val="80000"/>
              </a:lnSpc>
            </a:pPr>
            <a:r>
              <a:rPr lang="el-GR" sz="1800" dirty="0" smtClean="0"/>
              <a:t>Πρωτόκολλο </a:t>
            </a: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Signaling System 7 – SS7</a:t>
            </a:r>
            <a:r>
              <a:rPr lang="el-GR" sz="1800" dirty="0" smtClean="0"/>
              <a:t>, έλεγχος διασύνδεσης </a:t>
            </a:r>
            <a:r>
              <a:rPr lang="el-GR" sz="1800" dirty="0" err="1" smtClean="0"/>
              <a:t>παρόχων</a:t>
            </a:r>
            <a:r>
              <a:rPr lang="el-GR" sz="1800" dirty="0" smtClean="0"/>
              <a:t> ψηφιακής τηλεφωνίας, </a:t>
            </a:r>
            <a:r>
              <a:rPr lang="el-GR" sz="1800" dirty="0" err="1" smtClean="0"/>
              <a:t>περιαγωγή</a:t>
            </a:r>
            <a:r>
              <a:rPr lang="el-GR" sz="1800" dirty="0" smtClean="0"/>
              <a:t> λειτουργιών ευφυούς δικτύου</a:t>
            </a:r>
            <a:r>
              <a:rPr lang="en-US" sz="1800" dirty="0" smtClean="0"/>
              <a:t> (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Intelligent Networks</a:t>
            </a:r>
            <a:r>
              <a:rPr lang="en-US" sz="1800" dirty="0" smtClean="0"/>
              <a:t>)</a:t>
            </a:r>
            <a:r>
              <a:rPr lang="el-GR" sz="1800" dirty="0" smtClean="0"/>
              <a:t> μέσω ξεχωριστών </a:t>
            </a:r>
            <a:r>
              <a:rPr lang="el-GR" sz="1800" dirty="0" err="1" smtClean="0"/>
              <a:t>υποδικτύων</a:t>
            </a:r>
            <a:r>
              <a:rPr lang="el-GR" sz="1800" dirty="0" smtClean="0"/>
              <a:t> σηματοδοσίας</a:t>
            </a:r>
            <a:r>
              <a:rPr lang="en-US" sz="1800" dirty="0" smtClean="0"/>
              <a:t>: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 Channel Signaling – CCS Networks </a:t>
            </a:r>
            <a:r>
              <a:rPr lang="en-US" sz="1800" dirty="0" smtClean="0"/>
              <a:t>(</a:t>
            </a:r>
            <a:r>
              <a:rPr lang="el-GR" sz="1800" dirty="0" smtClean="0"/>
              <a:t>π.χ. </a:t>
            </a:r>
            <a:r>
              <a:rPr lang="en-US" sz="1800" dirty="0"/>
              <a:t> </a:t>
            </a:r>
            <a:r>
              <a:rPr lang="el-GR" sz="1800" dirty="0"/>
              <a:t>δ</a:t>
            </a:r>
            <a:r>
              <a:rPr lang="el-GR" sz="1800" dirty="0" smtClean="0"/>
              <a:t>ιεθνής </a:t>
            </a:r>
            <a:r>
              <a:rPr lang="el-GR" sz="1800" dirty="0" err="1" smtClean="0"/>
              <a:t>περιαγωγή</a:t>
            </a:r>
            <a:r>
              <a:rPr lang="el-GR" sz="1800" dirty="0" smtClean="0"/>
              <a:t> – </a:t>
            </a:r>
            <a:r>
              <a:rPr lang="en-US" sz="1800" dirty="0" smtClean="0"/>
              <a:t>roaming </a:t>
            </a:r>
            <a:r>
              <a:rPr lang="el-GR" sz="1800" dirty="0" smtClean="0"/>
              <a:t>κινητής τηλεφωνίας </a:t>
            </a:r>
            <a:r>
              <a:rPr lang="en-US" sz="1800" dirty="0" smtClean="0"/>
              <a:t>GSM)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82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l-G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ΤΡΙΣΔΙΑΣΤΑΤΟ ΠΡΟΤΥΠΟ ΑΝΑΦΟΡΑΣ (2)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Επίπεδο Ελέγχου –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 Plane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(2/2)</a:t>
            </a:r>
            <a:endParaRPr lang="en-US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en-US" sz="1400" dirty="0"/>
          </a:p>
          <a:p>
            <a:pPr lvl="1" eaLnBrk="1" hangingPunct="1">
              <a:lnSpc>
                <a:spcPct val="80000"/>
              </a:lnSpc>
            </a:pPr>
            <a:r>
              <a:rPr lang="el-GR" sz="1800" b="1" dirty="0"/>
              <a:t>Σηματοδοσία ελέγχου μεταγωγής - δρομολόγησης</a:t>
            </a:r>
            <a:r>
              <a:rPr lang="en-US" sz="1800" b="1" dirty="0"/>
              <a:t> </a:t>
            </a:r>
            <a:r>
              <a:rPr lang="el-GR" sz="1800" b="1" dirty="0"/>
              <a:t>- δέσμευσης πόρων μέσα από συνδέσεις </a:t>
            </a:r>
            <a:r>
              <a:rPr lang="en-US" sz="1800" b="1" dirty="0"/>
              <a:t>data-plane</a:t>
            </a:r>
            <a:r>
              <a:rPr lang="el-GR" sz="1800" b="1" dirty="0"/>
              <a:t> δικτύων </a:t>
            </a:r>
            <a:r>
              <a:rPr lang="en-US" sz="1800" b="1" dirty="0"/>
              <a:t>packet switching (TCP/IP, Internet)</a:t>
            </a:r>
            <a:endParaRPr lang="el-GR" sz="1800" b="1" dirty="0"/>
          </a:p>
          <a:p>
            <a:pPr lvl="2" eaLnBrk="1" hangingPunct="1">
              <a:lnSpc>
                <a:spcPct val="80000"/>
              </a:lnSpc>
            </a:pPr>
            <a:r>
              <a:rPr lang="el-GR" sz="1600" dirty="0"/>
              <a:t>Σηματοδοσία με μορφή πεδίων επικεφαλίδων (π.χ. πεδία επικεφαλίδων  </a:t>
            </a:r>
            <a:r>
              <a:rPr lang="en-US" sz="1600" dirty="0"/>
              <a:t>Ethernet, TCP/IP</a:t>
            </a:r>
            <a:r>
              <a:rPr lang="el-GR" sz="1600" dirty="0"/>
              <a:t>, </a:t>
            </a:r>
            <a:r>
              <a:rPr lang="en-US" sz="1600" dirty="0"/>
              <a:t>MPLS</a:t>
            </a:r>
            <a:r>
              <a:rPr lang="el-GR" sz="1600" dirty="0"/>
              <a:t>) στα υπό έλεγχο πακέτα δεδομένων (τύπου </a:t>
            </a: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associated in-band signaling</a:t>
            </a:r>
            <a:r>
              <a:rPr lang="en-US" sz="1600" dirty="0"/>
              <a:t>)</a:t>
            </a:r>
          </a:p>
          <a:p>
            <a:pPr lvl="2" eaLnBrk="1" hangingPunct="1">
              <a:lnSpc>
                <a:spcPct val="80000"/>
              </a:lnSpc>
            </a:pPr>
            <a:r>
              <a:rPr lang="el-GR" sz="1600" dirty="0"/>
              <a:t>Αυτόνομα πακέτα υλοποίησης πρωτοκόλλων (π.χ. </a:t>
            </a:r>
            <a:r>
              <a:rPr lang="en-US" sz="1600" dirty="0"/>
              <a:t>DNS, ARP, </a:t>
            </a:r>
            <a:r>
              <a:rPr lang="el-GR" sz="1600" dirty="0"/>
              <a:t>δρομολόγησης μέσα σε αυτόνομο σύστημα </a:t>
            </a:r>
            <a:r>
              <a:rPr lang="en-US" sz="1600" dirty="0"/>
              <a:t>OSPF, </a:t>
            </a:r>
            <a:r>
              <a:rPr lang="el-GR" sz="1600" dirty="0"/>
              <a:t>δρομολόγησης μεταξύ αυτονόμων συστημάτων </a:t>
            </a:r>
            <a:r>
              <a:rPr lang="en-US" sz="1600" dirty="0"/>
              <a:t>BGP</a:t>
            </a:r>
            <a:r>
              <a:rPr lang="el-GR" sz="1600" dirty="0"/>
              <a:t>), διακινούμενα μαζί με πακέτα δεδομένων (</a:t>
            </a:r>
            <a:r>
              <a:rPr lang="en-US" sz="1600" dirty="0"/>
              <a:t>in-band signaling)</a:t>
            </a:r>
            <a:endParaRPr lang="el-GR" sz="1600" dirty="0"/>
          </a:p>
          <a:p>
            <a:pPr lvl="2" eaLnBrk="1" hangingPunct="1">
              <a:lnSpc>
                <a:spcPct val="80000"/>
              </a:lnSpc>
            </a:pPr>
            <a:r>
              <a:rPr lang="el-GR" sz="1600" dirty="0"/>
              <a:t>Σηματοδοσία για </a:t>
            </a:r>
            <a:r>
              <a:rPr lang="en-US" sz="1600" dirty="0"/>
              <a:t>video – voice conference over IP: H323 (Multi-Conference</a:t>
            </a:r>
            <a:r>
              <a:rPr lang="el-GR" sz="1600" dirty="0"/>
              <a:t> </a:t>
            </a:r>
            <a:r>
              <a:rPr lang="en-US" sz="1600" dirty="0"/>
              <a:t>Unit</a:t>
            </a:r>
            <a:r>
              <a:rPr lang="el-GR" sz="1600" dirty="0"/>
              <a:t>,</a:t>
            </a:r>
            <a:r>
              <a:rPr lang="en-US" sz="1600" dirty="0"/>
              <a:t> MCU)</a:t>
            </a:r>
            <a:endParaRPr lang="el-GR" sz="1600" dirty="0"/>
          </a:p>
          <a:p>
            <a:pPr lvl="2" eaLnBrk="1" hangingPunct="1">
              <a:lnSpc>
                <a:spcPct val="80000"/>
              </a:lnSpc>
            </a:pPr>
            <a:endParaRPr lang="el-GR" sz="1600" dirty="0"/>
          </a:p>
          <a:p>
            <a:pPr lvl="1" eaLnBrk="1" hangingPunct="1">
              <a:lnSpc>
                <a:spcPct val="80000"/>
              </a:lnSpc>
            </a:pPr>
            <a:r>
              <a:rPr lang="el-GR" sz="1800" b="1" dirty="0"/>
              <a:t>Σηματοδοσία για Ευφυή Προγραμματιζόμενα Δίκτυα Νέας Γενιάς (</a:t>
            </a:r>
            <a:r>
              <a:rPr lang="en-US" sz="1800" b="1" dirty="0"/>
              <a:t>Software Defined Networking </a:t>
            </a:r>
            <a:r>
              <a:rPr lang="el-GR" sz="1800" b="1" dirty="0"/>
              <a:t>- </a:t>
            </a:r>
            <a:r>
              <a:rPr lang="en-US" sz="1800" b="1" dirty="0"/>
              <a:t>SDN)</a:t>
            </a:r>
          </a:p>
          <a:p>
            <a:pPr lvl="2" eaLnBrk="1" hangingPunct="1">
              <a:lnSpc>
                <a:spcPct val="80000"/>
              </a:lnSpc>
            </a:pPr>
            <a:r>
              <a:rPr lang="el-GR" sz="1600" dirty="0"/>
              <a:t>Έλεγχος συνυπαρχόντων σε κοινές δικτυακές υποδομές </a:t>
            </a:r>
            <a:r>
              <a:rPr lang="en-US" sz="1600" dirty="0"/>
              <a:t>(substrate) </a:t>
            </a:r>
            <a:r>
              <a:rPr lang="el-GR" sz="1600" dirty="0"/>
              <a:t>αλλά «απομονωμένων» εικονικών δικτύων</a:t>
            </a:r>
            <a:r>
              <a:rPr lang="en-US" sz="1600" dirty="0"/>
              <a:t> VPN </a:t>
            </a:r>
            <a:r>
              <a:rPr lang="el-GR" sz="1600" dirty="0"/>
              <a:t>ανά κοινότητες σε επίπεδα 2 </a:t>
            </a:r>
            <a:r>
              <a:rPr lang="en-US" sz="1600" dirty="0"/>
              <a:t>(VLAN), 3 (IP VPN) </a:t>
            </a:r>
            <a:r>
              <a:rPr lang="el-GR" sz="1600" dirty="0"/>
              <a:t>ή και 4 (εφαρμογές </a:t>
            </a:r>
            <a:r>
              <a:rPr lang="en-US" sz="1600" dirty="0"/>
              <a:t>– </a:t>
            </a:r>
            <a:r>
              <a:rPr lang="el-GR" sz="1600" dirty="0"/>
              <a:t>πόρτες </a:t>
            </a:r>
            <a:r>
              <a:rPr lang="en-US" sz="1600" dirty="0"/>
              <a:t>TCP/UDP)</a:t>
            </a:r>
          </a:p>
          <a:p>
            <a:pPr lvl="2" eaLnBrk="1" hangingPunct="1">
              <a:lnSpc>
                <a:spcPct val="80000"/>
              </a:lnSpc>
            </a:pPr>
            <a:r>
              <a:rPr lang="el-GR" sz="1600" dirty="0"/>
              <a:t>Σηματοδοσία - έλεγχος - ευφυΐα έξω από το δίκτυο</a:t>
            </a:r>
            <a:r>
              <a:rPr lang="en-US" sz="1600" dirty="0"/>
              <a:t> </a:t>
            </a:r>
            <a:r>
              <a:rPr lang="el-GR" sz="1600" dirty="0"/>
              <a:t>διακίνησης δεδομένων (</a:t>
            </a:r>
            <a:r>
              <a:rPr lang="en-US" sz="1600" dirty="0"/>
              <a:t>out-of-band signaling)</a:t>
            </a:r>
            <a:r>
              <a:rPr lang="el-GR" sz="1600" dirty="0"/>
              <a:t>, π.χ. </a:t>
            </a:r>
            <a:r>
              <a:rPr lang="en-US" sz="1600" dirty="0" err="1"/>
              <a:t>OpenFlow</a:t>
            </a:r>
            <a:r>
              <a:rPr lang="el-GR" sz="1600" dirty="0"/>
              <a:t> </a:t>
            </a:r>
            <a:r>
              <a:rPr lang="en-US" sz="1600" dirty="0"/>
              <a:t>Controllers</a:t>
            </a:r>
            <a:r>
              <a:rPr lang="el-GR" sz="1600" dirty="0"/>
              <a:t> προγραμματιζόμενα</a:t>
            </a:r>
            <a:r>
              <a:rPr lang="en-US" sz="1600" dirty="0"/>
              <a:t> </a:t>
            </a:r>
            <a:r>
              <a:rPr lang="el-GR" sz="1600" dirty="0"/>
              <a:t>ανά </a:t>
            </a:r>
            <a:r>
              <a:rPr lang="en-US" sz="1600" dirty="0"/>
              <a:t>“</a:t>
            </a:r>
            <a:r>
              <a:rPr lang="el-GR" sz="1600" dirty="0"/>
              <a:t>ιδιοκτήτη</a:t>
            </a:r>
            <a:r>
              <a:rPr lang="en-US" sz="1600" dirty="0"/>
              <a:t>”</a:t>
            </a:r>
            <a:r>
              <a:rPr lang="el-GR" sz="1600" dirty="0"/>
              <a:t> εικονικού δικτύου, έξω από το δίκτυο δεδομένων αλλά  με αμφίδρομη πρόσβαση σε πολιτικές δρομολόγησης </a:t>
            </a:r>
            <a:r>
              <a:rPr lang="el-GR" sz="1600" dirty="0" err="1"/>
              <a:t>μεταγωγέων</a:t>
            </a:r>
            <a:r>
              <a:rPr lang="el-GR" sz="1600" dirty="0"/>
              <a:t> δεδομένων των εικονικών δικτύων</a:t>
            </a:r>
            <a:endParaRPr lang="el-GR" sz="1800" dirty="0"/>
          </a:p>
          <a:p>
            <a:pPr marL="914400" lvl="2" indent="0" eaLnBrk="1" hangingPunct="1">
              <a:lnSpc>
                <a:spcPct val="80000"/>
              </a:lnSpc>
              <a:buNone/>
            </a:pPr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389336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05800" cy="922337"/>
          </a:xfrm>
        </p:spPr>
        <p:txBody>
          <a:bodyPr/>
          <a:lstStyle/>
          <a:p>
            <a:pPr eaLnBrk="1" hangingPunct="1">
              <a:defRPr/>
            </a:pPr>
            <a:r>
              <a:rPr lang="el-G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ΤΡΙΣΔΙΑΣΤΑΤΟ ΠΡΟΤΥΠΟ ΑΝΑΦΟΡΑΣ (3)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19200"/>
            <a:ext cx="8353425" cy="5360987"/>
          </a:xfrm>
        </p:spPr>
        <p:txBody>
          <a:bodyPr/>
          <a:lstStyle/>
          <a:p>
            <a:pPr eaLnBrk="1" hangingPunct="1"/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Επίπεδο Διαχείρισης –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 Plane</a:t>
            </a:r>
          </a:p>
          <a:p>
            <a:pPr lvl="1" eaLnBrk="1" hangingPunct="1"/>
            <a:r>
              <a:rPr lang="el-GR" sz="1600" dirty="0" smtClean="0">
                <a:solidFill>
                  <a:schemeClr val="tx2"/>
                </a:solidFill>
              </a:rPr>
              <a:t>Τηλεφωνικά δίκτυα (σταθερά &amp; κινητά): Κλειστά διαχειριστικά συστήματα ανάλογα με τον προμηθευτή τηλεπικοινωνιακού εξοπλισμού κέντρων μεταγωγής, εξοπλισμού πολυπλεξίας </a:t>
            </a:r>
            <a:r>
              <a:rPr lang="en-US" sz="1600" dirty="0" smtClean="0">
                <a:solidFill>
                  <a:schemeClr val="tx2"/>
                </a:solidFill>
              </a:rPr>
              <a:t>SDH </a:t>
            </a:r>
            <a:r>
              <a:rPr lang="el-GR" sz="1600" dirty="0" smtClean="0">
                <a:solidFill>
                  <a:schemeClr val="tx2"/>
                </a:solidFill>
              </a:rPr>
              <a:t>κλπ.</a:t>
            </a:r>
            <a:endParaRPr lang="en-US" sz="1600" dirty="0" smtClean="0">
              <a:solidFill>
                <a:schemeClr val="tx2"/>
              </a:solidFill>
            </a:endParaRPr>
          </a:p>
          <a:p>
            <a:pPr lvl="2" eaLnBrk="1" hangingPunct="1"/>
            <a:r>
              <a:rPr lang="el-GR" sz="1400" dirty="0" smtClean="0">
                <a:solidFill>
                  <a:schemeClr val="tx2"/>
                </a:solidFill>
              </a:rPr>
              <a:t>Μοντέλο </a:t>
            </a:r>
            <a:r>
              <a:rPr lang="en-US" sz="1400" dirty="0" smtClean="0">
                <a:solidFill>
                  <a:schemeClr val="tx2"/>
                </a:solidFill>
              </a:rPr>
              <a:t>OS/NE (Operation System / Network Element)</a:t>
            </a:r>
            <a:endParaRPr lang="en-GB" sz="1400" dirty="0" smtClean="0">
              <a:solidFill>
                <a:schemeClr val="tx2"/>
              </a:solidFill>
            </a:endParaRPr>
          </a:p>
          <a:p>
            <a:pPr lvl="1" eaLnBrk="1" hangingPunct="1"/>
            <a:r>
              <a:rPr lang="el-GR" sz="1600" dirty="0" smtClean="0">
                <a:solidFill>
                  <a:schemeClr val="tx2"/>
                </a:solidFill>
              </a:rPr>
              <a:t>Διαχείριση δικτύων </a:t>
            </a:r>
            <a:r>
              <a:rPr lang="en-US" sz="1600" dirty="0" smtClean="0">
                <a:solidFill>
                  <a:schemeClr val="tx2"/>
                </a:solidFill>
              </a:rPr>
              <a:t>TCP/IP (Internet</a:t>
            </a:r>
            <a:r>
              <a:rPr lang="el-GR" sz="1600" dirty="0" smtClean="0">
                <a:solidFill>
                  <a:schemeClr val="tx2"/>
                </a:solidFill>
              </a:rPr>
              <a:t> – </a:t>
            </a:r>
            <a:r>
              <a:rPr lang="en-US" sz="1600" dirty="0" smtClean="0">
                <a:solidFill>
                  <a:schemeClr val="tx2"/>
                </a:solidFill>
              </a:rPr>
              <a:t>Intranet – Extranet)</a:t>
            </a:r>
            <a:r>
              <a:rPr lang="el-GR" sz="1600" dirty="0" smtClean="0">
                <a:solidFill>
                  <a:schemeClr val="tx2"/>
                </a:solidFill>
              </a:rPr>
              <a:t> μέσω </a:t>
            </a:r>
            <a:r>
              <a:rPr lang="en-US" sz="1600" dirty="0" smtClean="0">
                <a:solidFill>
                  <a:schemeClr val="tx2"/>
                </a:solidFill>
              </a:rPr>
              <a:t>SNMP (UDP)</a:t>
            </a:r>
          </a:p>
          <a:p>
            <a:pPr lvl="2" eaLnBrk="1" hangingPunct="1"/>
            <a:r>
              <a:rPr lang="el-GR" sz="1400" dirty="0" smtClean="0">
                <a:solidFill>
                  <a:schemeClr val="tx2"/>
                </a:solidFill>
              </a:rPr>
              <a:t>Μοντέλο </a:t>
            </a:r>
            <a:r>
              <a:rPr lang="en-US" sz="1400" dirty="0" smtClean="0">
                <a:solidFill>
                  <a:schemeClr val="tx2"/>
                </a:solidFill>
              </a:rPr>
              <a:t>Manager/Agent (Network Management System - NMS / Management Information Base - MIB)</a:t>
            </a:r>
          </a:p>
          <a:p>
            <a:pPr lvl="1" eaLnBrk="1" hangingPunct="1"/>
            <a:r>
              <a:rPr lang="en-US" sz="1600" dirty="0" smtClean="0">
                <a:solidFill>
                  <a:schemeClr val="tx2"/>
                </a:solidFill>
              </a:rPr>
              <a:t>[</a:t>
            </a:r>
            <a:r>
              <a:rPr lang="el-GR" sz="1600" dirty="0" smtClean="0">
                <a:solidFill>
                  <a:schemeClr val="tx2"/>
                </a:solidFill>
              </a:rPr>
              <a:t>Διαχείριση δικτύων μέσω πρωτοκόλλων </a:t>
            </a:r>
            <a:r>
              <a:rPr lang="en-US" sz="1600" dirty="0" smtClean="0">
                <a:solidFill>
                  <a:schemeClr val="tx2"/>
                </a:solidFill>
              </a:rPr>
              <a:t>OSI: CMIP/CMIS] </a:t>
            </a:r>
          </a:p>
          <a:p>
            <a:pPr lvl="1" eaLnBrk="1" hangingPunct="1"/>
            <a:r>
              <a:rPr lang="el-GR" sz="1600" dirty="0" smtClean="0">
                <a:solidFill>
                  <a:schemeClr val="tx2"/>
                </a:solidFill>
              </a:rPr>
              <a:t>Δίκτυα ενοποιημένων τηλεπικοινωνιακών υπηρεσιών: Συστήματα διαχείρισης </a:t>
            </a:r>
            <a:r>
              <a:rPr lang="en-US" sz="1600" dirty="0" smtClean="0">
                <a:solidFill>
                  <a:schemeClr val="tx2"/>
                </a:solidFill>
              </a:rPr>
              <a:t>TMN (Telecommunications Management Network) </a:t>
            </a:r>
            <a:r>
              <a:rPr lang="el-GR" sz="1600" dirty="0" smtClean="0">
                <a:solidFill>
                  <a:schemeClr val="tx2"/>
                </a:solidFill>
              </a:rPr>
              <a:t>βασισμένα σε πρωτόκολλα </a:t>
            </a:r>
            <a:r>
              <a:rPr lang="en-US" sz="1600" dirty="0" smtClean="0">
                <a:solidFill>
                  <a:schemeClr val="tx2"/>
                </a:solidFill>
              </a:rPr>
              <a:t>OSI</a:t>
            </a:r>
          </a:p>
          <a:p>
            <a:pPr lvl="1" eaLnBrk="1" hangingPunct="1"/>
            <a:r>
              <a:rPr lang="el-GR" sz="1600" dirty="0" smtClean="0">
                <a:solidFill>
                  <a:schemeClr val="tx2"/>
                </a:solidFill>
              </a:rPr>
              <a:t>Διαχείριση οπτικών δικτύων </a:t>
            </a:r>
            <a:r>
              <a:rPr lang="en-US" sz="1600" dirty="0" smtClean="0">
                <a:solidFill>
                  <a:schemeClr val="tx2"/>
                </a:solidFill>
              </a:rPr>
              <a:t>DWDM</a:t>
            </a:r>
            <a:r>
              <a:rPr lang="el-GR" sz="1600" dirty="0" smtClean="0">
                <a:solidFill>
                  <a:schemeClr val="tx2"/>
                </a:solidFill>
              </a:rPr>
              <a:t>: Με χρήση </a:t>
            </a:r>
            <a:r>
              <a:rPr lang="en-US" sz="1600" dirty="0" smtClean="0">
                <a:solidFill>
                  <a:schemeClr val="tx2"/>
                </a:solidFill>
              </a:rPr>
              <a:t>scripts, Java - JMX, Web Services, Q3 - TL1 - </a:t>
            </a:r>
            <a:r>
              <a:rPr lang="en-US" sz="1600" dirty="0" err="1" smtClean="0">
                <a:solidFill>
                  <a:schemeClr val="tx2"/>
                </a:solidFill>
              </a:rPr>
              <a:t>Corba</a:t>
            </a:r>
            <a:r>
              <a:rPr lang="en-US" sz="1600" dirty="0" smtClean="0">
                <a:solidFill>
                  <a:schemeClr val="tx2"/>
                </a:solidFill>
              </a:rPr>
              <a:t>…</a:t>
            </a:r>
          </a:p>
          <a:p>
            <a:pPr lvl="1" eaLnBrk="1" hangingPunct="1"/>
            <a:r>
              <a:rPr lang="el-GR" sz="1600" dirty="0" smtClean="0">
                <a:solidFill>
                  <a:schemeClr val="tx2"/>
                </a:solidFill>
              </a:rPr>
              <a:t>Διαχειριστικές λειτουργίες </a:t>
            </a:r>
            <a:r>
              <a:rPr lang="en-US" sz="1600" dirty="0" smtClean="0">
                <a:solidFill>
                  <a:schemeClr val="tx2"/>
                </a:solidFill>
              </a:rPr>
              <a:t>OSI</a:t>
            </a:r>
            <a:r>
              <a:rPr lang="el-GR" sz="1600" dirty="0" smtClean="0">
                <a:solidFill>
                  <a:schemeClr val="tx2"/>
                </a:solidFill>
              </a:rPr>
              <a:t>,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CFAPS</a:t>
            </a:r>
            <a:r>
              <a:rPr lang="el-G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1600" dirty="0" smtClean="0"/>
              <a:t>(υλοποίηση σε πλατφόρμα </a:t>
            </a:r>
            <a:r>
              <a:rPr lang="en-US" sz="1600" dirty="0"/>
              <a:t>OS </a:t>
            </a:r>
            <a:r>
              <a:rPr lang="el-GR" sz="1600" dirty="0" smtClean="0"/>
              <a:t>ή </a:t>
            </a:r>
            <a:r>
              <a:rPr lang="en-US" sz="1600" dirty="0" smtClean="0"/>
              <a:t>NMS)</a:t>
            </a:r>
            <a:endParaRPr lang="en-US" sz="1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eaLnBrk="1" hangingPunct="1"/>
            <a:r>
              <a:rPr lang="en-US" sz="1400" b="1" dirty="0" smtClean="0">
                <a:solidFill>
                  <a:srgbClr val="FF0000"/>
                </a:solidFill>
              </a:rPr>
              <a:t>C</a:t>
            </a:r>
            <a:r>
              <a:rPr lang="en-US" sz="1400" dirty="0" smtClean="0">
                <a:solidFill>
                  <a:schemeClr val="tx2"/>
                </a:solidFill>
              </a:rPr>
              <a:t>onfiguration </a:t>
            </a:r>
            <a:r>
              <a:rPr lang="el-GR" sz="1400" dirty="0" smtClean="0">
                <a:solidFill>
                  <a:schemeClr val="tx2"/>
                </a:solidFill>
              </a:rPr>
              <a:t>(Διαχείριση Διάρθρωσης)</a:t>
            </a:r>
            <a:endParaRPr lang="en-US" sz="1400" dirty="0" smtClean="0">
              <a:solidFill>
                <a:schemeClr val="tx2"/>
              </a:solidFill>
            </a:endParaRPr>
          </a:p>
          <a:p>
            <a:pPr lvl="2" eaLnBrk="1" hangingPunct="1"/>
            <a:r>
              <a:rPr lang="en-US" sz="1400" b="1" dirty="0" smtClean="0">
                <a:solidFill>
                  <a:srgbClr val="FF0000"/>
                </a:solidFill>
              </a:rPr>
              <a:t>F</a:t>
            </a:r>
            <a:r>
              <a:rPr lang="en-US" sz="1400" dirty="0" smtClean="0">
                <a:solidFill>
                  <a:schemeClr val="tx2"/>
                </a:solidFill>
              </a:rPr>
              <a:t>ault</a:t>
            </a:r>
            <a:r>
              <a:rPr lang="el-GR" sz="1400" dirty="0" smtClean="0">
                <a:solidFill>
                  <a:schemeClr val="tx2"/>
                </a:solidFill>
              </a:rPr>
              <a:t> (Διαχείριση Βλαβών)</a:t>
            </a:r>
            <a:endParaRPr lang="en-US" sz="1400" dirty="0" smtClean="0">
              <a:solidFill>
                <a:schemeClr val="tx2"/>
              </a:solidFill>
            </a:endParaRPr>
          </a:p>
          <a:p>
            <a:pPr lvl="2" eaLnBrk="1" hangingPunct="1"/>
            <a:r>
              <a:rPr lang="en-US" sz="1400" b="1" dirty="0" smtClean="0">
                <a:solidFill>
                  <a:srgbClr val="FF0000"/>
                </a:solidFill>
              </a:rPr>
              <a:t>A</a:t>
            </a:r>
            <a:r>
              <a:rPr lang="en-US" sz="1400" dirty="0" smtClean="0">
                <a:solidFill>
                  <a:schemeClr val="tx2"/>
                </a:solidFill>
              </a:rPr>
              <a:t>ccounting</a:t>
            </a:r>
            <a:r>
              <a:rPr lang="el-GR" sz="1400" dirty="0" smtClean="0">
                <a:solidFill>
                  <a:schemeClr val="tx2"/>
                </a:solidFill>
              </a:rPr>
              <a:t> (Λογιστική Διαχείριση)</a:t>
            </a:r>
            <a:endParaRPr lang="en-US" sz="1400" dirty="0" smtClean="0">
              <a:solidFill>
                <a:schemeClr val="tx2"/>
              </a:solidFill>
            </a:endParaRPr>
          </a:p>
          <a:p>
            <a:pPr lvl="2" eaLnBrk="1" hangingPunct="1"/>
            <a:r>
              <a:rPr lang="en-US" sz="1400" b="1" dirty="0" smtClean="0">
                <a:solidFill>
                  <a:srgbClr val="FF0000"/>
                </a:solidFill>
              </a:rPr>
              <a:t>P</a:t>
            </a:r>
            <a:r>
              <a:rPr lang="en-US" sz="1400" dirty="0" smtClean="0">
                <a:solidFill>
                  <a:schemeClr val="tx2"/>
                </a:solidFill>
              </a:rPr>
              <a:t>erformance</a:t>
            </a:r>
            <a:r>
              <a:rPr lang="el-GR" sz="1400" dirty="0" smtClean="0">
                <a:solidFill>
                  <a:schemeClr val="tx2"/>
                </a:solidFill>
              </a:rPr>
              <a:t> (Διαχείριση Απόδοσης)</a:t>
            </a:r>
            <a:endParaRPr lang="en-US" sz="1400" dirty="0" smtClean="0">
              <a:solidFill>
                <a:schemeClr val="tx2"/>
              </a:solidFill>
            </a:endParaRPr>
          </a:p>
          <a:p>
            <a:pPr lvl="2" eaLnBrk="1" hangingPunct="1"/>
            <a:r>
              <a:rPr lang="en-US" sz="1400" b="1" dirty="0" smtClean="0">
                <a:solidFill>
                  <a:srgbClr val="FF0000"/>
                </a:solidFill>
              </a:rPr>
              <a:t>S</a:t>
            </a:r>
            <a:r>
              <a:rPr lang="en-US" sz="1400" dirty="0" smtClean="0">
                <a:solidFill>
                  <a:schemeClr val="tx2"/>
                </a:solidFill>
              </a:rPr>
              <a:t>ecurity</a:t>
            </a:r>
            <a:r>
              <a:rPr lang="el-GR" sz="1400" dirty="0" smtClean="0">
                <a:solidFill>
                  <a:schemeClr val="tx2"/>
                </a:solidFill>
              </a:rPr>
              <a:t> (Διαχείριση Ασφαλείας)</a:t>
            </a:r>
            <a:endParaRPr lang="en-US" sz="14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ΠΑΡΑΔΟΣΙΑΚΟ</a:t>
            </a:r>
            <a:r>
              <a:rPr lang="el-GR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Σ</a:t>
            </a:r>
            <a:r>
              <a:rPr lang="el-G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ΟΡΙΣΜΟΣ ΕΥΦΥΟΥΣ ΤΗΛΕΦΩΝΙΚΟΥ ΔΙΚΤΥΟΥ</a:t>
            </a:r>
            <a:br>
              <a:rPr lang="el-G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IN, Intelligent 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Network</a:t>
            </a:r>
            <a:endParaRPr lang="el-GR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endParaRPr lang="el-GR" sz="2400" dirty="0" smtClean="0"/>
          </a:p>
          <a:p>
            <a:pPr marL="522288" lvl="1" indent="0" eaLnBrk="1" hangingPunct="1">
              <a:buFontTx/>
              <a:buNone/>
              <a:defRPr/>
            </a:pPr>
            <a:r>
              <a:rPr lang="el-GR" sz="2000" dirty="0" smtClean="0"/>
              <a:t>Εξαγωγή ευφυΐας έξω </a:t>
            </a:r>
            <a:r>
              <a:rPr lang="el-GR" sz="2000" dirty="0"/>
              <a:t>από το </a:t>
            </a:r>
            <a:r>
              <a:rPr lang="el-GR" sz="2000" dirty="0" smtClean="0"/>
              <a:t>ψηφιακό τηλεπικοινωνιακό δίκτυο κορμού, σε εξωτερικές βάσεις δεδομένων για παροχή υπηρεσιών προστιθέμενης αξίας:</a:t>
            </a:r>
            <a:endParaRPr lang="en-US" sz="2000" dirty="0" smtClean="0"/>
          </a:p>
          <a:p>
            <a:pPr marL="522288" lvl="1" indent="0" eaLnBrk="1" hangingPunct="1">
              <a:buFontTx/>
              <a:buNone/>
              <a:defRPr/>
            </a:pPr>
            <a:endParaRPr lang="el-GR" sz="2000" dirty="0" smtClean="0"/>
          </a:p>
          <a:p>
            <a:pPr marL="914400" lvl="1" indent="-392113" eaLnBrk="1" hangingPunct="1">
              <a:defRPr/>
            </a:pPr>
            <a:r>
              <a:rPr lang="el-GR" sz="1800" dirty="0" smtClean="0"/>
              <a:t>Προσαρμογή σε ανάγκες συνδρομητών</a:t>
            </a:r>
          </a:p>
          <a:p>
            <a:pPr marL="914400" lvl="1" indent="-392113" eaLnBrk="1" hangingPunct="1">
              <a:defRPr/>
            </a:pPr>
            <a:r>
              <a:rPr lang="el-GR" sz="1800" dirty="0" smtClean="0"/>
              <a:t>Δυνατότητα  αυτοδιαχείρισης συνδρομητών</a:t>
            </a:r>
          </a:p>
          <a:p>
            <a:pPr marL="914400" lvl="1" indent="-392113" eaLnBrk="1" hangingPunct="1">
              <a:defRPr/>
            </a:pPr>
            <a:r>
              <a:rPr lang="el-GR" sz="1800" dirty="0" smtClean="0"/>
              <a:t>Εκμετάλλευση πολλαπλών </a:t>
            </a:r>
            <a:r>
              <a:rPr lang="el-GR" sz="1800" dirty="0" err="1" smtClean="0"/>
              <a:t>παρόχων</a:t>
            </a:r>
            <a:r>
              <a:rPr lang="el-GR" sz="1800" dirty="0" smtClean="0"/>
              <a:t> από συνδρομητές,</a:t>
            </a:r>
            <a:r>
              <a:rPr lang="en-GB" sz="1800" dirty="0"/>
              <a:t> </a:t>
            </a:r>
            <a:r>
              <a:rPr lang="el-GR" sz="1800" dirty="0" smtClean="0"/>
              <a:t>βελτιστοποίηση διασύνδεσης δικτύων </a:t>
            </a:r>
          </a:p>
          <a:p>
            <a:pPr marL="914400" lvl="1" indent="-392113" eaLnBrk="1" hangingPunct="1">
              <a:defRPr/>
            </a:pPr>
            <a:r>
              <a:rPr lang="el-GR" sz="1800" dirty="0" smtClean="0"/>
              <a:t>Βελτιστοποίηση παροχής υπηρεσιών (π.χ.  </a:t>
            </a:r>
            <a:r>
              <a:rPr lang="el-GR" sz="1800" dirty="0"/>
              <a:t>δ</a:t>
            </a:r>
            <a:r>
              <a:rPr lang="el-GR" sz="1800" dirty="0" smtClean="0"/>
              <a:t>ρομολόγηση ελαχίστου κόστους – </a:t>
            </a:r>
            <a:r>
              <a:rPr lang="en-US" sz="1800" dirty="0" smtClean="0"/>
              <a:t>least cost routing </a:t>
            </a:r>
            <a:r>
              <a:rPr lang="el-GR" sz="1800" dirty="0" smtClean="0"/>
              <a:t>μέσα από εναλλακτικές λύσεις </a:t>
            </a:r>
            <a:r>
              <a:rPr lang="el-GR" sz="1800" dirty="0" err="1" smtClean="0"/>
              <a:t>παρόχων</a:t>
            </a:r>
            <a:r>
              <a:rPr lang="el-GR" sz="1800" dirty="0" smtClean="0"/>
              <a:t>, </a:t>
            </a:r>
            <a:r>
              <a:rPr lang="el-GR" sz="1800" dirty="0" err="1" smtClean="0"/>
              <a:t>περιαγωγή</a:t>
            </a:r>
            <a:r>
              <a:rPr lang="el-GR" sz="1800" dirty="0" smtClean="0"/>
              <a:t> -  </a:t>
            </a:r>
            <a:r>
              <a:rPr lang="en-US" sz="1800" dirty="0" smtClean="0"/>
              <a:t>roaming</a:t>
            </a:r>
            <a:r>
              <a:rPr lang="el-GR" sz="1800" dirty="0" smtClean="0"/>
              <a:t>)</a:t>
            </a:r>
          </a:p>
          <a:p>
            <a:pPr marL="522288" lvl="1" indent="0" eaLnBrk="1" hangingPunct="1">
              <a:defRPr/>
            </a:pPr>
            <a:endParaRPr lang="el-GR" sz="2000" dirty="0" smtClean="0"/>
          </a:p>
          <a:p>
            <a:pPr marL="522288" lvl="1" indent="0" eaLnBrk="1" hangingPunct="1">
              <a:defRPr/>
            </a:pPr>
            <a:endParaRPr lang="el-G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ΠΑΡΑΔΕΙΓΜΑΤΑ ΥΠΗΡΕΣΙΩΝ ΕΥΦΥΟΥΣ ΤΗΛΕΦΩΝΙΚΟΥ ΔΙΚΤΥΟΥ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14512"/>
            <a:ext cx="8229600" cy="38242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000" dirty="0" smtClean="0"/>
              <a:t>Τηλεφώνημα χωρίς χρέωση (800 ΧΧΧ...)</a:t>
            </a:r>
          </a:p>
          <a:p>
            <a:pPr eaLnBrk="1" hangingPunct="1">
              <a:lnSpc>
                <a:spcPct val="90000"/>
              </a:lnSpc>
            </a:pPr>
            <a:r>
              <a:rPr lang="el-GR" sz="2000" dirty="0" smtClean="0"/>
              <a:t>Υπηρεσίες πληροφόρησης (900 ΧΧΧ ...)</a:t>
            </a:r>
          </a:p>
          <a:p>
            <a:pPr eaLnBrk="1" hangingPunct="1">
              <a:lnSpc>
                <a:spcPct val="90000"/>
              </a:lnSpc>
            </a:pPr>
            <a:r>
              <a:rPr lang="el-GR" sz="2000" dirty="0" smtClean="0"/>
              <a:t>Χρέωση με πιστωτική κάρτα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Universal Personal Telecommunications</a:t>
            </a:r>
          </a:p>
          <a:p>
            <a:pPr eaLnBrk="1" hangingPunct="1">
              <a:lnSpc>
                <a:spcPct val="90000"/>
              </a:lnSpc>
            </a:pPr>
            <a:r>
              <a:rPr lang="el-GR" sz="2000" dirty="0" err="1" smtClean="0"/>
              <a:t>Τηλε</a:t>
            </a:r>
            <a:r>
              <a:rPr lang="el-GR" sz="2000" dirty="0" smtClean="0"/>
              <a:t>-ψηφοφορία</a:t>
            </a:r>
          </a:p>
          <a:p>
            <a:pPr eaLnBrk="1" hangingPunct="1">
              <a:lnSpc>
                <a:spcPct val="90000"/>
              </a:lnSpc>
            </a:pPr>
            <a:r>
              <a:rPr lang="el-GR" sz="2000" dirty="0" smtClean="0"/>
              <a:t>Εταιρικά Εικονικά Δίκτυα (</a:t>
            </a:r>
            <a:r>
              <a:rPr lang="en-US" sz="2000" dirty="0" smtClean="0"/>
              <a:t>VPN)</a:t>
            </a:r>
          </a:p>
          <a:p>
            <a:pPr eaLnBrk="1" hangingPunct="1">
              <a:lnSpc>
                <a:spcPct val="90000"/>
              </a:lnSpc>
            </a:pPr>
            <a:r>
              <a:rPr lang="el-GR" sz="2000" dirty="0" smtClean="0"/>
              <a:t>Φραγές, προωθήσεις, διασκέψεις, χρεώσεις καλουμένου, </a:t>
            </a:r>
            <a:r>
              <a:rPr lang="en-US" sz="2000" dirty="0" smtClean="0"/>
              <a:t>Caller ID </a:t>
            </a:r>
            <a:r>
              <a:rPr lang="el-GR" sz="2000" dirty="0" smtClean="0"/>
              <a:t>κλπ.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l-GR" sz="2000" dirty="0" smtClean="0"/>
              <a:t>Δυναμική δρομολόγηση κλήσεων ελαχίστου κόστους</a:t>
            </a:r>
          </a:p>
          <a:p>
            <a:pPr eaLnBrk="1" hangingPunct="1">
              <a:lnSpc>
                <a:spcPct val="90000"/>
              </a:lnSpc>
            </a:pPr>
            <a:r>
              <a:rPr lang="el-GR" sz="2000" dirty="0" err="1" smtClean="0"/>
              <a:t>Φορητότητα</a:t>
            </a:r>
            <a:r>
              <a:rPr lang="el-GR" sz="2000" dirty="0" smtClean="0"/>
              <a:t> αριθμού (</a:t>
            </a:r>
            <a:r>
              <a:rPr lang="en-US" sz="2000" dirty="0" smtClean="0"/>
              <a:t>Number Portability)</a:t>
            </a:r>
            <a:endParaRPr lang="el-GR" sz="2000" dirty="0" smtClean="0"/>
          </a:p>
          <a:p>
            <a:pPr eaLnBrk="1" hangingPunct="1">
              <a:lnSpc>
                <a:spcPct val="90000"/>
              </a:lnSpc>
            </a:pPr>
            <a:endParaRPr lang="el-G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3896</TotalTime>
  <Words>1712</Words>
  <Application>Microsoft Office PowerPoint</Application>
  <PresentationFormat>On-screen Show (4:3)</PresentationFormat>
  <Paragraphs>249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ΔΙΑΧΕΙΡΙΣΗ ΔΙΚΤΥΩΝ Ευφυή Δίκτυα (ΙI) ΜΕΤΑΔΟΣΗ - ΕΛΕΓΧΟΣ ΟΠΤΙΚΗΣ ΙΕΡΑΡΧΙΑΣ SDH ΣΗΜΑΤΟΔΟΣΙΑ ISDN, SS7 ΕΥΦΥΗ ΤΗΛΕΠΙΚΟΙΝΩΝΙΑΚΑ ΔΙΚΤΥΑ (IN) ΣΥΓΚΛΗΣΗ ΤΗΛΕΠΙΚΟΙΝΩΝΙΩΝ, IMS </vt:lpstr>
      <vt:lpstr>ΤΡΙΣΔΙΑΣΤΑΤΟ ΠΡΟΤΥΠΟ ΑΝΑΦΟΡΑΣ (1)</vt:lpstr>
      <vt:lpstr>ΣΥΓΧΡΟΝΕΣ ΟΠΤΙΚΕΣ ΙΕΡΑΡΧΙΕΣ TDM:  SONET (ANSI T1.105) &amp; SDH (ITU-T G.707, G.708) Περιοδικότητα Πλαισίου: 125 μsec από φωνή PCM 64 Kbps</vt:lpstr>
      <vt:lpstr>ΑΥΤΟΜΑΤΗ ΑΝΤΙΔΡΑΣΗ ΣΕ ΒΛΑΒΕΣ ΟΠΤΙΚΩΝ ΔΑΚΤΥΛΙΩΝ SDH</vt:lpstr>
      <vt:lpstr>ΤΡΙΣΔΙΑΣΤΑΤΟ ΠΡΟΤΥΠΟ ΑΝΑΦΟΡΑΣ (2)</vt:lpstr>
      <vt:lpstr>ΤΡΙΣΔΙΑΣΤΑΤΟ ΠΡΟΤΥΠΟ ΑΝΑΦΟΡΑΣ (2)</vt:lpstr>
      <vt:lpstr>ΤΡΙΣΔΙΑΣΤΑΤΟ ΠΡΟΤΥΠΟ ΑΝΑΦΟΡΑΣ (3)</vt:lpstr>
      <vt:lpstr>ΠΑΡΑΔΟΣΙΑΚΟΣ ΟΡΙΣΜΟΣ ΕΥΦΥΟΥΣ ΤΗΛΕΦΩΝΙΚΟΥ ΔΙΚΤΥΟΥ IN, Intelligent Network</vt:lpstr>
      <vt:lpstr>ΠΑΡΑΔΕΙΓΜΑΤΑ ΥΠΗΡΕΣΙΩΝ ΕΥΦΥΟΥΣ ΤΗΛΕΦΩΝΙΚΟΥ ΔΙΚΤΥΟΥ </vt:lpstr>
      <vt:lpstr>ΕΞΕΛΙΞΗ ΤΗΛΕΦΩΝΙΑΣ: Από Μονολιθικό Μονοπώλιο σε Απελευθερωμένη Αγορά Εναλλακτικών Ευφυών Λύσεων</vt:lpstr>
      <vt:lpstr>ΑΡΧΙΤΕΚΤΟΝΙΚΗ IN (Intelligent Network)</vt:lpstr>
      <vt:lpstr>PowerPoint Presentation</vt:lpstr>
      <vt:lpstr>PowerPoint Presentation</vt:lpstr>
      <vt:lpstr>ΦΟΡΗΤΟΤΗΤΑ ΑΡΙΘΜΟΥ  DN: Directory Number STP: Signaling Transfer Point  SSP: Service Switching Point (Client-ΕXC)  SCP: Service Control Point (Data Base) LNP: Local Number Portability (Φορητότητα) </vt:lpstr>
      <vt:lpstr>ΣΗΜΕΡΙΝH ΚΑΤΑΣΤΑΣΗ</vt:lpstr>
      <vt:lpstr>ΔΙΕΥΘΥΝΣΕΙΣ H.323 - SIP</vt:lpstr>
      <vt:lpstr>ΕΝΟΠΟΙΗΜΕΝΗ ΑΡΧΙΤΕΚΤΟΝΙΚΗ IMS  (IP Multimedia Subsystem) Άποψη της ITU-T &amp; Τηλεπικοινωνιακών Παρόχων (TELCO Operators) για Converged Networking</vt:lpstr>
      <vt:lpstr>ΣΥΓΚΛΗΣΗ ΕΠΙΚΟΙΝΩΝΙΩΝ</vt:lpstr>
    </vt:vector>
  </TitlesOfParts>
  <Company>NTUA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στα δίκτυα τεχνολογίας Internet</dc:title>
  <dc:creator>Panagiotis Astithas</dc:creator>
  <cp:lastModifiedBy>maglaris</cp:lastModifiedBy>
  <cp:revision>324</cp:revision>
  <cp:lastPrinted>1999-06-22T09:46:39Z</cp:lastPrinted>
  <dcterms:created xsi:type="dcterms:W3CDTF">1999-06-20T17:12:43Z</dcterms:created>
  <dcterms:modified xsi:type="dcterms:W3CDTF">2016-11-28T13:07:17Z</dcterms:modified>
</cp:coreProperties>
</file>