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0"/>
  </p:notesMasterIdLst>
  <p:sldIdLst>
    <p:sldId id="418" r:id="rId2"/>
    <p:sldId id="419" r:id="rId3"/>
    <p:sldId id="424" r:id="rId4"/>
    <p:sldId id="426" r:id="rId5"/>
    <p:sldId id="425" r:id="rId6"/>
    <p:sldId id="420" r:id="rId7"/>
    <p:sldId id="422" r:id="rId8"/>
    <p:sldId id="423" r:id="rId9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8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Virtual_private_netw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iper.net/documentation/en_US/junos13.2/topics/concept/firewall-filter-tunneling-ipv4-gre-component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et-lab.org/" TargetMode="External"/><Relationship Id="rId2" Type="http://schemas.openxmlformats.org/officeDocument/2006/relationships/hyperlink" Target="http://www.fp7-nov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geant.org/" TargetMode="External"/><Relationship Id="rId4" Type="http://schemas.openxmlformats.org/officeDocument/2006/relationships/hyperlink" Target="http://www.fp7-federica.e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ossbytes.com/everything-tor-tor-tor-wor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quora.com/What-is-the-deep-web-and-how-do-you-access-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610600" cy="2502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Ευφυή Δίκτυα (Ι)</a:t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Εικονικά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Ιδιωτικά Δίκτυα -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Private Networks (VPN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Πρωτόκολλα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Tunneling, GRE &amp; IPsec</a:t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Ανωνυμία,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ρωτόκολλα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 (The Onion Router), Dark Web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28/11/2016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194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507412" cy="10668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ΕΙΚΟΝΙΚΑ ΙΔΙΩΤΙΚΑ ΔΙΚΤΥΑ</a:t>
            </a:r>
            <a:r>
              <a:rPr lang="el-G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Virtual Private Networks - VPNs</a:t>
            </a:r>
            <a:endParaRPr lang="el-GR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395133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en.wikipedia.org/wiki/Virtual_private_network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951744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τα </a:t>
            </a:r>
            <a:r>
              <a:rPr lang="en-US" sz="1600" dirty="0" smtClean="0"/>
              <a:t>VPNs </a:t>
            </a:r>
            <a:r>
              <a:rPr lang="el-GR" sz="1600" dirty="0" smtClean="0"/>
              <a:t>χρήστες κοινών κατανεμημένων πόρων διαμοιράζονται δημόσια δίκτυα μεγάλης</a:t>
            </a:r>
            <a:r>
              <a:rPr lang="en-US" sz="1600" dirty="0" smtClean="0"/>
              <a:t> </a:t>
            </a:r>
            <a:r>
              <a:rPr lang="el-GR" sz="1600" dirty="0" smtClean="0"/>
              <a:t>αποστάσεως </a:t>
            </a:r>
            <a:r>
              <a:rPr lang="en-US" sz="1600" dirty="0" smtClean="0"/>
              <a:t>(public wide area networks</a:t>
            </a:r>
            <a:r>
              <a:rPr lang="el-GR" sz="1600" dirty="0" smtClean="0"/>
              <a:t> </a:t>
            </a:r>
            <a:r>
              <a:rPr lang="en-US" sz="1600" dirty="0" smtClean="0"/>
              <a:t>– WANs</a:t>
            </a:r>
            <a:r>
              <a:rPr lang="el-GR" sz="1600" dirty="0" smtClean="0"/>
              <a:t>)</a:t>
            </a:r>
            <a:r>
              <a:rPr lang="en-US" sz="1600" dirty="0"/>
              <a:t> </a:t>
            </a:r>
            <a:r>
              <a:rPr lang="el-GR" sz="1600" dirty="0" smtClean="0"/>
              <a:t>όπως το </a:t>
            </a:r>
            <a:r>
              <a:rPr lang="en-US" sz="1600" dirty="0" smtClean="0"/>
              <a:t>Internet </a:t>
            </a:r>
            <a:r>
              <a:rPr lang="el-GR" sz="1600" dirty="0" smtClean="0"/>
              <a:t>ή δίκτυο </a:t>
            </a:r>
            <a:r>
              <a:rPr lang="en-US" sz="1600" dirty="0" smtClean="0"/>
              <a:t>IP/MPLS</a:t>
            </a:r>
            <a:r>
              <a:rPr lang="el-GR" sz="1600" dirty="0" smtClean="0"/>
              <a:t>,</a:t>
            </a:r>
            <a:r>
              <a:rPr lang="en-US" sz="1600" dirty="0" smtClean="0"/>
              <a:t> </a:t>
            </a:r>
            <a:r>
              <a:rPr lang="el-GR" sz="1600" dirty="0" smtClean="0"/>
              <a:t>διασφαλίζοντας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Απομόνωση</a:t>
            </a:r>
            <a:r>
              <a:rPr lang="en-US" sz="1600" dirty="0" smtClean="0"/>
              <a:t> </a:t>
            </a:r>
            <a:r>
              <a:rPr lang="el-GR" sz="1600" dirty="0" smtClean="0"/>
              <a:t>από άλλες κοινότητες π.χ. μέσω ενθυλάκωσης πακέτων του </a:t>
            </a:r>
            <a:r>
              <a:rPr lang="en-US" sz="1600" dirty="0" smtClean="0"/>
              <a:t>VPN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smtClean="0"/>
              <a:t>μαζί με τους ιδιωτικούς </a:t>
            </a:r>
            <a:r>
              <a:rPr lang="en-US" sz="1600" dirty="0" smtClean="0"/>
              <a:t>headers</a:t>
            </a:r>
            <a:r>
              <a:rPr lang="el-GR" sz="1600" dirty="0" smtClean="0"/>
              <a:t>) σε πακέτα</a:t>
            </a:r>
            <a:r>
              <a:rPr lang="en-US" sz="1600" dirty="0" smtClean="0"/>
              <a:t> </a:t>
            </a:r>
            <a:r>
              <a:rPr lang="el-GR" sz="1600" dirty="0" smtClean="0"/>
              <a:t>συμβατά με πρωτόκολλα Δημοσίου Δικτύου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tunneling</a:t>
            </a:r>
            <a:r>
              <a:rPr lang="en-US" sz="1600" dirty="0" smtClean="0"/>
              <a:t>) </a:t>
            </a:r>
            <a:endParaRPr lang="el-G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Διαχείριση δικτυακών πόρων &amp; υπηρεσιών ανά </a:t>
            </a:r>
            <a:r>
              <a:rPr lang="en-US" sz="1600" dirty="0" smtClean="0"/>
              <a:t>VPN</a:t>
            </a:r>
            <a:r>
              <a:rPr lang="el-GR" sz="1600" dirty="0" smtClean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1400" dirty="0" smtClean="0"/>
              <a:t>Επέκταση πεδίου διευθύνσεων </a:t>
            </a:r>
            <a:r>
              <a:rPr lang="en-US" sz="1400" b="1" dirty="0" smtClean="0">
                <a:solidFill>
                  <a:srgbClr val="FF0000"/>
                </a:solidFill>
              </a:rPr>
              <a:t>VLAN tags </a:t>
            </a:r>
            <a:r>
              <a:rPr lang="el-GR" sz="1400" dirty="0" smtClean="0"/>
              <a:t>ή </a:t>
            </a:r>
            <a:r>
              <a:rPr lang="en-US" sz="1400" b="1" dirty="0" smtClean="0">
                <a:solidFill>
                  <a:srgbClr val="FF0000"/>
                </a:solidFill>
              </a:rPr>
              <a:t>IP</a:t>
            </a:r>
            <a:r>
              <a:rPr lang="en-US" sz="1400" dirty="0" smtClean="0"/>
              <a:t> </a:t>
            </a:r>
            <a:r>
              <a:rPr lang="el-GR" sz="1400" dirty="0" smtClean="0"/>
              <a:t>σε απομακρυσμένες νησίδες ενός </a:t>
            </a:r>
            <a:r>
              <a:rPr lang="en-US" sz="1400" dirty="0" smtClean="0"/>
              <a:t>VPN</a:t>
            </a:r>
            <a:endParaRPr lang="el-GR" sz="14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1400" dirty="0" smtClean="0"/>
              <a:t>Δρομολόγηση με περιορισμούς ασφαλείας και διαμοιρασμού φορτίου – </a:t>
            </a:r>
            <a:r>
              <a:rPr lang="en-US" sz="1400" b="1" dirty="0" smtClean="0">
                <a:solidFill>
                  <a:srgbClr val="FF0000"/>
                </a:solidFill>
              </a:rPr>
              <a:t>traffic engineering</a:t>
            </a:r>
            <a:endParaRPr lang="el-GR" sz="1400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1400" dirty="0" smtClean="0"/>
              <a:t>Ασφαλής μετάδοση και σηματοδοσία όπως σε ελεγχόμενο τοπικό δίκτυο (</a:t>
            </a:r>
            <a:r>
              <a:rPr lang="en-US" sz="1400" dirty="0" smtClean="0"/>
              <a:t>Local Area Network – LAN)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85875"/>
            <a:ext cx="3475358" cy="210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8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ΕΙΔΗ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VPNs &amp; Tunneling Protocols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686800" cy="3657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Layer </a:t>
            </a:r>
            <a:r>
              <a:rPr lang="en-US" sz="1600" dirty="0">
                <a:sym typeface="Wingdings" panose="05000000000000000000" pitchFamily="2" charset="2"/>
              </a:rPr>
              <a:t>2 VPN (</a:t>
            </a:r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L2VPN</a:t>
            </a:r>
            <a:r>
              <a:rPr lang="en-US" sz="1600" dirty="0">
                <a:sym typeface="Wingdings" panose="05000000000000000000" pitchFamily="2" charset="2"/>
              </a:rPr>
              <a:t>): </a:t>
            </a:r>
            <a:r>
              <a:rPr lang="el-GR" sz="1600" dirty="0">
                <a:sym typeface="Wingdings" panose="05000000000000000000" pitchFamily="2" charset="2"/>
              </a:rPr>
              <a:t>Επέκταση </a:t>
            </a:r>
            <a:r>
              <a:rPr lang="en-US" sz="1600" dirty="0">
                <a:sym typeface="Wingdings" panose="05000000000000000000" pitchFamily="2" charset="2"/>
              </a:rPr>
              <a:t>L2/VLAN over</a:t>
            </a:r>
            <a:r>
              <a:rPr lang="el-GR" sz="1600" dirty="0"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Provider WAN </a:t>
            </a:r>
            <a:r>
              <a:rPr lang="el-GR" sz="1600" dirty="0" smtClean="0">
                <a:sym typeface="Wingdings" panose="05000000000000000000" pitchFamily="2" charset="2"/>
              </a:rPr>
              <a:t>π.χ.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>
                <a:sym typeface="Wingdings" panose="05000000000000000000" pitchFamily="2" charset="2"/>
              </a:rPr>
              <a:t>Point-to-point</a:t>
            </a:r>
            <a:r>
              <a:rPr lang="el-GR" sz="1400" dirty="0" smtClean="0">
                <a:sym typeface="Wingdings" panose="05000000000000000000" pitchFamily="2" charset="2"/>
              </a:rPr>
              <a:t> </a:t>
            </a:r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L2TP</a:t>
            </a:r>
            <a:r>
              <a:rPr lang="en-US" sz="1400" dirty="0">
                <a:sym typeface="Wingdings" panose="05000000000000000000" pitchFamily="2" charset="2"/>
              </a:rPr>
              <a:t> (Layer 2 Tunneling Protocol</a:t>
            </a:r>
            <a:r>
              <a:rPr lang="en-US" sz="1400" dirty="0" smtClean="0">
                <a:sym typeface="Wingdings" panose="05000000000000000000" pitchFamily="2" charset="2"/>
              </a:rPr>
              <a:t>) </a:t>
            </a:r>
            <a:r>
              <a:rPr lang="el-GR" sz="1400" dirty="0" smtClean="0">
                <a:sym typeface="Wingdings" panose="05000000000000000000" pitchFamily="2" charset="2"/>
              </a:rPr>
              <a:t>πάνω από</a:t>
            </a:r>
            <a:r>
              <a:rPr lang="en-US" sz="1400" dirty="0" smtClean="0">
                <a:sym typeface="Wingdings" panose="05000000000000000000" pitchFamily="2" charset="2"/>
              </a:rPr>
              <a:t> IP/MPLS Provider Network</a:t>
            </a:r>
            <a:endParaRPr lang="el-GR" sz="1400" dirty="0" smtClean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ym typeface="Wingdings" panose="05000000000000000000" pitchFamily="2" charset="2"/>
              </a:rPr>
              <a:t>Point-to-point </a:t>
            </a:r>
            <a:r>
              <a:rPr lang="el-GR" sz="1400" dirty="0" smtClean="0">
                <a:sym typeface="Wingdings" panose="05000000000000000000" pitchFamily="2" charset="2"/>
              </a:rPr>
              <a:t>Επεκτάσεις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PW</a:t>
            </a:r>
            <a:r>
              <a:rPr lang="en-US" sz="1400" dirty="0" smtClean="0">
                <a:sym typeface="Wingdings" panose="05000000000000000000" pitchFamily="2" charset="2"/>
              </a:rPr>
              <a:t> (Pseudo-Wire) </a:t>
            </a:r>
            <a:r>
              <a:rPr lang="el-GR" sz="1400" dirty="0">
                <a:sym typeface="Wingdings" panose="05000000000000000000" pitchFamily="2" charset="2"/>
              </a:rPr>
              <a:t>πάνω από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IP/MPLS Provider</a:t>
            </a:r>
            <a:r>
              <a:rPr lang="en-US" sz="1400" dirty="0">
                <a:sym typeface="Wingdings" panose="05000000000000000000" pitchFamily="2" charset="2"/>
              </a:rPr>
              <a:t> Network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ym typeface="Wingdings" panose="05000000000000000000" pitchFamily="2" charset="2"/>
              </a:rPr>
              <a:t>Multipoint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VPLS </a:t>
            </a:r>
            <a:r>
              <a:rPr lang="en-US" sz="1400" dirty="0" smtClean="0">
                <a:sym typeface="Wingdings" panose="05000000000000000000" pitchFamily="2" charset="2"/>
              </a:rPr>
              <a:t>(Virtual Private LAN Service)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l-GR" sz="1400" dirty="0">
                <a:sym typeface="Wingdings" panose="05000000000000000000" pitchFamily="2" charset="2"/>
              </a:rPr>
              <a:t>πάνω από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MPLS Provider</a:t>
            </a:r>
            <a:r>
              <a:rPr lang="en-US" sz="1400" dirty="0">
                <a:sym typeface="Wingdings" panose="05000000000000000000" pitchFamily="2" charset="2"/>
              </a:rPr>
              <a:t> Network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400" dirty="0" smtClean="0">
                <a:sym typeface="Wingdings" panose="05000000000000000000" pitchFamily="2" charset="2"/>
              </a:rPr>
              <a:t>Επέκταση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Mac-in-Mac</a:t>
            </a:r>
            <a:r>
              <a:rPr lang="en-US" sz="1400" dirty="0" smtClean="0">
                <a:sym typeface="Wingdings" panose="05000000000000000000" pitchFamily="2" charset="2"/>
              </a:rPr>
              <a:t> (IEEE 802.1ah) </a:t>
            </a:r>
            <a:r>
              <a:rPr lang="el-GR" sz="1400" dirty="0">
                <a:sym typeface="Wingdings" panose="05000000000000000000" pitchFamily="2" charset="2"/>
              </a:rPr>
              <a:t>πάνω από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L2 Provider Bridge Network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Layer 3 VPN (L3VPN): </a:t>
            </a:r>
            <a:r>
              <a:rPr lang="el-GR" sz="1600" dirty="0"/>
              <a:t>Επέκταση </a:t>
            </a:r>
            <a:r>
              <a:rPr lang="en-US" sz="1600" dirty="0"/>
              <a:t>IP Intranet</a:t>
            </a:r>
            <a:r>
              <a:rPr lang="el-GR" sz="1600" dirty="0"/>
              <a:t> σε </a:t>
            </a:r>
            <a:r>
              <a:rPr lang="en-US" sz="1600" dirty="0"/>
              <a:t>Extranet </a:t>
            </a:r>
            <a:r>
              <a:rPr lang="el-GR" sz="1600" dirty="0">
                <a:sym typeface="Wingdings" panose="05000000000000000000" pitchFamily="2" charset="2"/>
              </a:rPr>
              <a:t>μέσω </a:t>
            </a:r>
            <a:r>
              <a:rPr lang="en-US" sz="1600" dirty="0">
                <a:sym typeface="Wingdings" panose="05000000000000000000" pitchFamily="2" charset="2"/>
              </a:rPr>
              <a:t>Provider WAN </a:t>
            </a:r>
            <a:r>
              <a:rPr lang="el-GR" sz="1600" dirty="0"/>
              <a:t>π.χ</a:t>
            </a:r>
            <a:r>
              <a:rPr lang="el-GR" sz="1600" dirty="0" smtClean="0"/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IP </a:t>
            </a:r>
            <a:r>
              <a:rPr lang="el-GR" sz="1400" dirty="0"/>
              <a:t>ή </a:t>
            </a:r>
            <a:r>
              <a:rPr lang="en-US" sz="1400" dirty="0"/>
              <a:t>MPLS tunnels </a:t>
            </a:r>
            <a:r>
              <a:rPr lang="el-GR" sz="1400" dirty="0"/>
              <a:t>μεταξύ εικονικών δρομολογητών </a:t>
            </a:r>
            <a:r>
              <a:rPr lang="en-US" sz="1400" dirty="0"/>
              <a:t>(Virtual Routing &amp; Forwarding</a:t>
            </a:r>
            <a:r>
              <a:rPr lang="el-GR" sz="1400" dirty="0"/>
              <a:t>,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FF0000"/>
                </a:solidFill>
              </a:rPr>
              <a:t>VRF</a:t>
            </a:r>
            <a:r>
              <a:rPr lang="en-US" sz="1400" dirty="0"/>
              <a:t>)</a:t>
            </a:r>
            <a:r>
              <a:rPr lang="el-GR" sz="1400" dirty="0"/>
              <a:t> ορισμένων στους </a:t>
            </a:r>
            <a:r>
              <a:rPr lang="en-US" sz="1400" dirty="0"/>
              <a:t>PE</a:t>
            </a:r>
            <a:r>
              <a:rPr lang="el-GR" sz="1400" dirty="0"/>
              <a:t> </a:t>
            </a:r>
            <a:r>
              <a:rPr lang="en-US" sz="1400" dirty="0"/>
              <a:t>Nodes (Routers)</a:t>
            </a:r>
            <a:r>
              <a:rPr lang="el-GR" sz="1400" dirty="0"/>
              <a:t> ανά </a:t>
            </a:r>
            <a:r>
              <a:rPr lang="en-US" sz="1400" dirty="0" smtClean="0"/>
              <a:t>VPN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400" dirty="0" smtClean="0"/>
              <a:t>Διαδικασία </a:t>
            </a:r>
            <a:r>
              <a:rPr lang="el-GR" sz="1400" dirty="0"/>
              <a:t>Ασφαλούς Επικοινωνίας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FF0000"/>
                </a:solidFill>
              </a:rPr>
              <a:t>IPsec Tunnels</a:t>
            </a:r>
            <a:r>
              <a:rPr lang="el-GR" sz="1400" dirty="0">
                <a:sym typeface="Wingdings" panose="05000000000000000000" pitchFamily="2" charset="2"/>
              </a:rPr>
              <a:t> μεταξύ </a:t>
            </a:r>
            <a:r>
              <a:rPr lang="en-GB" sz="1400" dirty="0">
                <a:sym typeface="Wingdings" panose="05000000000000000000" pitchFamily="2" charset="2"/>
              </a:rPr>
              <a:t>PE’s </a:t>
            </a:r>
            <a:r>
              <a:rPr lang="en-US" sz="1400" dirty="0"/>
              <a:t>BGP/IP Provider Network(s</a:t>
            </a:r>
            <a:r>
              <a:rPr lang="el-GR" sz="1400" dirty="0"/>
              <a:t>)</a:t>
            </a:r>
            <a:endParaRPr lang="el-GR" sz="1400" b="1" dirty="0">
              <a:solidFill>
                <a:srgbClr val="FF0000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Generic Routing Encapsulation </a:t>
            </a:r>
            <a:r>
              <a:rPr lang="en-US" sz="1400" b="1" dirty="0" smtClean="0">
                <a:solidFill>
                  <a:srgbClr val="FF0000"/>
                </a:solidFill>
              </a:rPr>
              <a:t>GRE</a:t>
            </a:r>
            <a:r>
              <a:rPr lang="en-US" sz="1400" dirty="0" smtClean="0"/>
              <a:t> </a:t>
            </a:r>
            <a:r>
              <a:rPr lang="en-US" sz="1400" b="1" dirty="0">
                <a:solidFill>
                  <a:srgbClr val="FF0000"/>
                </a:solidFill>
              </a:rPr>
              <a:t>Tunnels</a:t>
            </a:r>
            <a:r>
              <a:rPr lang="en-US" sz="1400" dirty="0" smtClean="0"/>
              <a:t> </a:t>
            </a:r>
            <a:r>
              <a:rPr lang="el-GR" sz="1400" dirty="0">
                <a:sym typeface="Wingdings" panose="05000000000000000000" pitchFamily="2" charset="2"/>
              </a:rPr>
              <a:t>μεταξύ </a:t>
            </a:r>
            <a:r>
              <a:rPr lang="en-GB" sz="1400" dirty="0" smtClean="0">
                <a:sym typeface="Wingdings" panose="05000000000000000000" pitchFamily="2" charset="2"/>
              </a:rPr>
              <a:t>PE’s </a:t>
            </a:r>
            <a:r>
              <a:rPr lang="en-US" sz="1400" dirty="0" smtClean="0"/>
              <a:t>BGP/IP Provider Network(s)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sz="1400" dirty="0"/>
              <a:t>Διαδικασία Ασφαλούς Επικοινωνίας</a:t>
            </a:r>
            <a:r>
              <a:rPr lang="en-US" sz="1400" dirty="0"/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OpenVPN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Tunnels</a:t>
            </a:r>
            <a:r>
              <a:rPr lang="el-GR" sz="1400" dirty="0">
                <a:sym typeface="Wingdings" panose="05000000000000000000" pitchFamily="2" charset="2"/>
              </a:rPr>
              <a:t> </a:t>
            </a:r>
            <a:r>
              <a:rPr lang="el-GR" sz="1400" dirty="0" smtClean="0">
                <a:sym typeface="Wingdings" panose="05000000000000000000" pitchFamily="2" charset="2"/>
              </a:rPr>
              <a:t>μεταξύ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l-GR" sz="1400" dirty="0" smtClean="0">
                <a:sym typeface="Wingdings" panose="05000000000000000000" pitchFamily="2" charset="2"/>
              </a:rPr>
              <a:t>τερματικών συσκευών χρηστών </a:t>
            </a:r>
            <a:r>
              <a:rPr lang="en-US" sz="1400" dirty="0" smtClean="0">
                <a:sym typeface="Wingdings" panose="05000000000000000000" pitchFamily="2" charset="2"/>
              </a:rPr>
              <a:t>client - server</a:t>
            </a:r>
            <a:r>
              <a:rPr lang="el-GR" sz="1400" dirty="0" smtClean="0">
                <a:sym typeface="Wingdings" panose="05000000000000000000" pitchFamily="2" charset="2"/>
              </a:rPr>
              <a:t>, </a:t>
            </a:r>
            <a:r>
              <a:rPr lang="en-US" sz="1400" dirty="0" smtClean="0">
                <a:sym typeface="Wingdings" panose="05000000000000000000" pitchFamily="2" charset="2"/>
              </a:rPr>
              <a:t>hosted </a:t>
            </a:r>
            <a:r>
              <a:rPr lang="el-GR" sz="1400" dirty="0" smtClean="0">
                <a:sym typeface="Wingdings" panose="05000000000000000000" pitchFamily="2" charset="2"/>
              </a:rPr>
              <a:t>σε διαφορετικά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l-GR" sz="1400" dirty="0" smtClean="0">
                <a:sym typeface="Wingdings" panose="05000000000000000000" pitchFamily="2" charset="2"/>
              </a:rPr>
              <a:t>διαχειριστικά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l-GR" sz="1400" dirty="0" smtClean="0">
                <a:sym typeface="Wingdings" panose="05000000000000000000" pitchFamily="2" charset="2"/>
              </a:rPr>
              <a:t>περιβάλλοντα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l-GR" sz="1400" dirty="0" smtClean="0">
                <a:sym typeface="Wingdings" panose="05000000000000000000" pitchFamily="2" charset="2"/>
              </a:rPr>
              <a:t>μέσω </a:t>
            </a:r>
            <a:r>
              <a:rPr lang="en-US" sz="1400" dirty="0" smtClean="0">
                <a:sym typeface="Wingdings" panose="05000000000000000000" pitchFamily="2" charset="2"/>
              </a:rPr>
              <a:t>SSL/TLS </a:t>
            </a:r>
            <a:r>
              <a:rPr lang="el-GR" sz="1400" dirty="0" smtClean="0">
                <a:sym typeface="Wingdings" panose="05000000000000000000" pitchFamily="2" charset="2"/>
              </a:rPr>
              <a:t>(συνήθως προτιμάται η χρήση πρωτοκόλλων </a:t>
            </a:r>
            <a:r>
              <a:rPr lang="en-US" sz="1400" dirty="0" smtClean="0">
                <a:sym typeface="Wingdings" panose="05000000000000000000" pitchFamily="2" charset="2"/>
              </a:rPr>
              <a:t>UDP </a:t>
            </a:r>
            <a:r>
              <a:rPr lang="el-GR" sz="1400" dirty="0" smtClean="0">
                <a:sym typeface="Wingdings" panose="05000000000000000000" pitchFamily="2" charset="2"/>
              </a:rPr>
              <a:t>και η προ</a:t>
            </a:r>
            <a:r>
              <a:rPr lang="en-US" sz="1400" dirty="0" smtClean="0">
                <a:sym typeface="Wingdings" panose="05000000000000000000" pitchFamily="2" charset="2"/>
              </a:rPr>
              <a:t>-</a:t>
            </a:r>
            <a:r>
              <a:rPr lang="el-GR" sz="1400" dirty="0" smtClean="0">
                <a:sym typeface="Wingdings" panose="05000000000000000000" pitchFamily="2" charset="2"/>
              </a:rPr>
              <a:t>εγκατάσταση </a:t>
            </a:r>
            <a:r>
              <a:rPr lang="en-US" sz="1400" dirty="0" smtClean="0">
                <a:sym typeface="Wingdings" panose="05000000000000000000" pitchFamily="2" charset="2"/>
              </a:rPr>
              <a:t>certificates </a:t>
            </a:r>
            <a:r>
              <a:rPr lang="el-GR" sz="1400" dirty="0" smtClean="0">
                <a:sym typeface="Wingdings" panose="05000000000000000000" pitchFamily="2" charset="2"/>
              </a:rPr>
              <a:t>στον </a:t>
            </a:r>
            <a:r>
              <a:rPr lang="en-US" sz="1400" dirty="0" smtClean="0">
                <a:sym typeface="Wingdings" panose="05000000000000000000" pitchFamily="2" charset="2"/>
              </a:rPr>
              <a:t>client)</a:t>
            </a:r>
            <a:endParaRPr lang="en-US" sz="1400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476250"/>
          </a:xfrm>
        </p:spPr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762000"/>
            <a:ext cx="56340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6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944562"/>
          </a:xfrm>
        </p:spPr>
        <p:txBody>
          <a:bodyPr/>
          <a:lstStyle/>
          <a:p>
            <a:pPr marL="26988" indent="0" eaLnBrk="1" hangingPunct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 454/CS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594, </a:t>
            </a:r>
            <a:r>
              <a:rPr lang="en-US" altLang="zh-CN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Jinyuan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(Stella) 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Sun, Univ. 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Tennessee, Fall 2011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59080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SA</a:t>
            </a:r>
            <a:r>
              <a:rPr lang="en-US" sz="1600" dirty="0" smtClean="0"/>
              <a:t>: Security Associations (one way)</a:t>
            </a:r>
          </a:p>
          <a:p>
            <a:pPr lvl="1"/>
            <a:r>
              <a:rPr lang="en-US" sz="1400" dirty="0" smtClean="0"/>
              <a:t>SPI: Security Parameter Index (</a:t>
            </a:r>
            <a:r>
              <a:rPr lang="en-US" altLang="zh-CN" sz="1400" dirty="0">
                <a:ea typeface="宋体" charset="-122"/>
              </a:rPr>
              <a:t>Cryptographic algorithms, keys, </a:t>
            </a:r>
            <a:r>
              <a:rPr lang="en-US" altLang="zh-CN" sz="1400" dirty="0" smtClean="0">
                <a:ea typeface="宋体" charset="-122"/>
              </a:rPr>
              <a:t>lifetimes</a:t>
            </a:r>
            <a:r>
              <a:rPr lang="en-US" altLang="zh-CN" sz="1400" dirty="0">
                <a:ea typeface="宋体" charset="-122"/>
              </a:rPr>
              <a:t>, sequence numbers, mode </a:t>
            </a:r>
            <a:r>
              <a:rPr lang="en-US" altLang="zh-CN" sz="1400" dirty="0" smtClean="0">
                <a:ea typeface="宋体" charset="-122"/>
              </a:rPr>
              <a:t>- transport </a:t>
            </a:r>
            <a:r>
              <a:rPr lang="en-US" altLang="zh-CN" sz="1400" dirty="0">
                <a:ea typeface="宋体" charset="-122"/>
              </a:rPr>
              <a:t>or tunnel) </a:t>
            </a:r>
          </a:p>
          <a:p>
            <a:pPr lvl="1"/>
            <a:r>
              <a:rPr lang="el-GR" sz="1400" dirty="0" smtClean="0"/>
              <a:t>Εναλλακτικές </a:t>
            </a:r>
            <a:r>
              <a:rPr lang="en-US" sz="1400" dirty="0" smtClean="0"/>
              <a:t>SA</a:t>
            </a:r>
            <a:r>
              <a:rPr lang="el-GR" sz="1400" dirty="0" smtClean="0"/>
              <a:t>,</a:t>
            </a:r>
            <a:r>
              <a:rPr lang="en-US" sz="1400" dirty="0" smtClean="0"/>
              <a:t> </a:t>
            </a:r>
            <a:r>
              <a:rPr lang="el-GR" sz="1400" dirty="0" smtClean="0"/>
              <a:t>αποθηκευμένες σε </a:t>
            </a:r>
            <a:r>
              <a:rPr lang="en-US" sz="1400" dirty="0" smtClean="0"/>
              <a:t>IPsec nodes</a:t>
            </a:r>
            <a:r>
              <a:rPr lang="el-GR" sz="1400" dirty="0" smtClean="0"/>
              <a:t>, ενεργοποιούνται με επιλογή του πακέτου</a:t>
            </a:r>
            <a:endParaRPr lang="en-US" sz="14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AH</a:t>
            </a:r>
            <a:r>
              <a:rPr lang="en-US" sz="1600" dirty="0" smtClean="0"/>
              <a:t>: Authentication Header</a:t>
            </a:r>
            <a:endParaRPr lang="en-US" sz="1600" dirty="0"/>
          </a:p>
          <a:p>
            <a:pPr lvl="1"/>
            <a:r>
              <a:rPr lang="el-GR" sz="1400" dirty="0" smtClean="0"/>
              <a:t>Επιβεβαίωση ταυτότητας αποστολέα</a:t>
            </a:r>
            <a:r>
              <a:rPr lang="en-US" sz="1400" dirty="0" smtClean="0"/>
              <a:t> (Sender Authentication)</a:t>
            </a:r>
            <a:r>
              <a:rPr lang="el-GR" sz="1400" dirty="0" smtClean="0"/>
              <a:t> &amp; μη παραποίησης μηνύματος </a:t>
            </a:r>
            <a:r>
              <a:rPr lang="en-US" sz="1400" dirty="0" smtClean="0"/>
              <a:t>(Message Integrity)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ESP</a:t>
            </a:r>
            <a:r>
              <a:rPr lang="en-US" sz="1600" dirty="0" smtClean="0"/>
              <a:t>: Encapsulating Security Payload</a:t>
            </a:r>
          </a:p>
          <a:p>
            <a:pPr lvl="1"/>
            <a:r>
              <a:rPr lang="el-GR" sz="1400" dirty="0"/>
              <a:t>Ε</a:t>
            </a:r>
            <a:r>
              <a:rPr lang="el-GR" sz="1400" dirty="0" smtClean="0"/>
              <a:t>μπιστευτικότητα</a:t>
            </a:r>
            <a:r>
              <a:rPr lang="el-GR" sz="1400" dirty="0" smtClean="0"/>
              <a:t>, </a:t>
            </a:r>
            <a:r>
              <a:rPr lang="en-US" sz="1400" dirty="0" smtClean="0"/>
              <a:t>Confidentiality)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IKE</a:t>
            </a:r>
            <a:r>
              <a:rPr lang="en-US" sz="1600" dirty="0" smtClean="0"/>
              <a:t>: Internet Key Exchange</a:t>
            </a:r>
            <a:r>
              <a:rPr lang="el-GR" sz="1600" dirty="0" smtClean="0"/>
              <a:t> (</a:t>
            </a:r>
            <a:r>
              <a:rPr lang="en-US" sz="1600" dirty="0" smtClean="0"/>
              <a:t>handshaking protocol </a:t>
            </a:r>
            <a:r>
              <a:rPr lang="el-GR" sz="1600" dirty="0" smtClean="0"/>
              <a:t>για συμφωνία </a:t>
            </a:r>
            <a:r>
              <a:rPr lang="en-US" sz="1600" dirty="0" smtClean="0"/>
              <a:t>SA)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grpSp>
        <p:nvGrpSpPr>
          <p:cNvPr id="17" name="Group 16"/>
          <p:cNvGrpSpPr/>
          <p:nvPr/>
        </p:nvGrpSpPr>
        <p:grpSpPr>
          <a:xfrm>
            <a:off x="2895600" y="762001"/>
            <a:ext cx="6096000" cy="3200399"/>
            <a:chOff x="2667000" y="685801"/>
            <a:chExt cx="6400800" cy="3428999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" r="2875" b="9259"/>
            <a:stretch>
              <a:fillRect/>
            </a:stretch>
          </p:blipFill>
          <p:spPr bwMode="auto">
            <a:xfrm>
              <a:off x="3233472" y="685801"/>
              <a:ext cx="3700728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2667000" y="2819400"/>
              <a:ext cx="6400800" cy="1295400"/>
              <a:chOff x="2438400" y="2819400"/>
              <a:chExt cx="6251537" cy="1295400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2438400" y="2819400"/>
                <a:ext cx="14478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IP header</a:t>
                </a:r>
              </a:p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(real </a:t>
                </a:r>
                <a:r>
                  <a:rPr lang="en-US" altLang="zh-CN" sz="1600" dirty="0" err="1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dest</a:t>
                </a: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)</a:t>
                </a: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3886200" y="2819400"/>
                <a:ext cx="14478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IPsec header</a:t>
                </a: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334000" y="2819400"/>
                <a:ext cx="23622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TCP/UDP header + data</a:t>
                </a: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438400" y="3505200"/>
                <a:ext cx="14478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IP header</a:t>
                </a:r>
              </a:p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 dirty="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(gateway)</a:t>
                </a: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86200" y="3505200"/>
                <a:ext cx="14478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IPsec header</a:t>
                </a: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6327737" y="3505200"/>
                <a:ext cx="23622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TCP/UDP header + data</a:t>
                </a: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334000" y="3505200"/>
                <a:ext cx="1066800" cy="60960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charset="2"/>
                  <a:buChar char=""/>
                  <a:defRPr sz="32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37931725" indent="-37474525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charset="0"/>
                  <a:buChar char="◦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885825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charset="2"/>
                  <a:buChar char="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096963" indent="-173038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1296988" indent="-182563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17541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2113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26685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125788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charset="2"/>
                  <a:buChar char="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IP header</a:t>
                </a:r>
              </a:p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Tx/>
                  <a:buFontTx/>
                  <a:buNone/>
                </a:pPr>
                <a:r>
                  <a:rPr lang="en-US" altLang="zh-CN" sz="1600">
                    <a:solidFill>
                      <a:srgbClr val="000000"/>
                    </a:solidFill>
                    <a:latin typeface="Tahoma" charset="0"/>
                    <a:ea typeface="宋体" charset="-122"/>
                    <a:cs typeface="Arial" charset="0"/>
                  </a:rPr>
                  <a:t>(real dest)</a:t>
                </a: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228600" y="2286000"/>
            <a:ext cx="2743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Transport Mode</a:t>
            </a:r>
          </a:p>
          <a:p>
            <a:r>
              <a:rPr lang="el-GR" sz="1400" dirty="0" smtClean="0"/>
              <a:t>Ασφάλεια </a:t>
            </a:r>
            <a:r>
              <a:rPr lang="el-GR" sz="1400" dirty="0" smtClean="0"/>
              <a:t>Περιεχομένου σε </a:t>
            </a:r>
            <a:r>
              <a:rPr lang="el-GR" sz="1400" dirty="0" smtClean="0"/>
              <a:t>υποσύνολα της σύνδεσης </a:t>
            </a:r>
            <a:r>
              <a:rPr lang="en-US" sz="1400" dirty="0" smtClean="0"/>
              <a:t>e2e</a:t>
            </a:r>
            <a:endParaRPr lang="en-US" sz="1400" dirty="0" smtClean="0"/>
          </a:p>
          <a:p>
            <a:r>
              <a:rPr lang="en-US" sz="1400" dirty="0" smtClean="0"/>
              <a:t>(</a:t>
            </a:r>
            <a:r>
              <a:rPr lang="en-US" sz="1400" i="1" dirty="0" smtClean="0">
                <a:solidFill>
                  <a:srgbClr val="FF0000"/>
                </a:solidFill>
              </a:rPr>
              <a:t>encryption </a:t>
            </a:r>
            <a:r>
              <a:rPr lang="el-GR" sz="1400" i="1" dirty="0" smtClean="0">
                <a:solidFill>
                  <a:srgbClr val="FF0000"/>
                </a:solidFill>
              </a:rPr>
              <a:t>του </a:t>
            </a:r>
            <a:r>
              <a:rPr lang="en-US" sz="1400" i="1" dirty="0" smtClean="0">
                <a:solidFill>
                  <a:srgbClr val="FF0000"/>
                </a:solidFill>
              </a:rPr>
              <a:t>payload</a:t>
            </a:r>
            <a:r>
              <a:rPr lang="en-US" sz="1400" dirty="0" smtClean="0"/>
              <a:t>)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200400"/>
            <a:ext cx="297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Tunnel Mode</a:t>
            </a:r>
            <a:endParaRPr lang="el-GR" sz="1600" b="1" dirty="0" smtClean="0">
              <a:solidFill>
                <a:srgbClr val="0070C0"/>
              </a:solidFill>
            </a:endParaRPr>
          </a:p>
          <a:p>
            <a:r>
              <a:rPr lang="el-GR" sz="1400" dirty="0" smtClean="0"/>
              <a:t>Ασφάλεια Πακέτου </a:t>
            </a:r>
            <a:r>
              <a:rPr lang="el-GR" sz="1400" dirty="0" smtClean="0"/>
              <a:t>σε </a:t>
            </a:r>
            <a:r>
              <a:rPr lang="en-US" sz="1400" dirty="0" smtClean="0"/>
              <a:t>tunnel </a:t>
            </a:r>
            <a:r>
              <a:rPr lang="el-GR" sz="1400" dirty="0" smtClean="0"/>
              <a:t>μεταξύ </a:t>
            </a:r>
            <a:r>
              <a:rPr lang="en-US" sz="1400" dirty="0" smtClean="0"/>
              <a:t>Security Gateways </a:t>
            </a:r>
          </a:p>
          <a:p>
            <a:r>
              <a:rPr lang="el-GR" sz="1400" dirty="0" smtClean="0"/>
              <a:t>(</a:t>
            </a:r>
            <a:r>
              <a:rPr lang="en-US" sz="1400" i="1" dirty="0" smtClean="0">
                <a:solidFill>
                  <a:srgbClr val="FF0000"/>
                </a:solidFill>
              </a:rPr>
              <a:t>encryption</a:t>
            </a:r>
            <a:r>
              <a:rPr lang="el-GR" sz="1400" i="1" dirty="0" smtClean="0">
                <a:solidFill>
                  <a:srgbClr val="FF0000"/>
                </a:solidFill>
              </a:rPr>
              <a:t> αρχικού πακέτου</a:t>
            </a:r>
            <a:r>
              <a:rPr lang="en-US" sz="1400" dirty="0" smtClean="0"/>
              <a:t>)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8382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IPsec</a:t>
            </a:r>
            <a:r>
              <a:rPr lang="en-US" sz="1600" dirty="0" smtClean="0"/>
              <a:t>: </a:t>
            </a:r>
            <a:r>
              <a:rPr lang="el-GR" sz="1600" dirty="0" smtClean="0"/>
              <a:t>Ανεξάρτητο Εφαρμογών</a:t>
            </a:r>
          </a:p>
          <a:p>
            <a:r>
              <a:rPr lang="el-GR" sz="1600" i="1" dirty="0" smtClean="0"/>
              <a:t>ενώ</a:t>
            </a:r>
            <a:endParaRPr lang="en-US" sz="1600" i="1" dirty="0" smtClean="0"/>
          </a:p>
          <a:p>
            <a:r>
              <a:rPr lang="en-US" sz="1600" b="1" dirty="0" smtClean="0">
                <a:solidFill>
                  <a:srgbClr val="0070C0"/>
                </a:solidFill>
              </a:rPr>
              <a:t>TLS</a:t>
            </a:r>
            <a:r>
              <a:rPr lang="en-US" sz="1600" dirty="0" smtClean="0"/>
              <a:t>: </a:t>
            </a:r>
            <a:r>
              <a:rPr lang="el-GR" sz="1600" dirty="0" smtClean="0"/>
              <a:t>για </a:t>
            </a:r>
            <a:r>
              <a:rPr lang="en-US" sz="1600" dirty="0" smtClean="0"/>
              <a:t>Web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SSH</a:t>
            </a:r>
            <a:r>
              <a:rPr lang="en-US" sz="1600" dirty="0" smtClean="0"/>
              <a:t>: </a:t>
            </a:r>
            <a:r>
              <a:rPr lang="el-GR" sz="1600" dirty="0" smtClean="0"/>
              <a:t>για </a:t>
            </a:r>
            <a:r>
              <a:rPr lang="en-US" sz="1600" dirty="0" smtClean="0"/>
              <a:t>Remote </a:t>
            </a:r>
            <a:r>
              <a:rPr lang="en-US" sz="1600" dirty="0"/>
              <a:t>L</a:t>
            </a:r>
            <a:r>
              <a:rPr lang="en-US" sz="1600" dirty="0" smtClean="0"/>
              <a:t>ogin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889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17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Routing Encapsulation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44" y="4495800"/>
            <a:ext cx="645200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786825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www.juniper.net/documentation/en_US/junos13.2/topics/concept/firewall-filter-tunneling-ipv4-gre-components.html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Unidirectional Filter-Based&#10;Tunnel Across an IPv4 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1144"/>
            <a:ext cx="2895600" cy="259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99019" y="1545610"/>
            <a:ext cx="48639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ΔΙΑΔΙΑΚΑΣΙΑ ΕΝΘΥΛΑΚΩΣΗΣ 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- GRE Tunneling</a:t>
            </a:r>
            <a:endParaRPr lang="el-GR" sz="16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>
                <a:sym typeface="Wingdings" panose="05000000000000000000" pitchFamily="2" charset="2"/>
              </a:rPr>
              <a:t>Το</a:t>
            </a:r>
            <a:r>
              <a:rPr lang="en-US" sz="1400" dirty="0" smtClean="0">
                <a:sym typeface="Wingdings" panose="05000000000000000000" pitchFamily="2" charset="2"/>
              </a:rPr>
              <a:t> payload </a:t>
            </a:r>
            <a:r>
              <a:rPr lang="en-US" sz="1400" dirty="0">
                <a:sym typeface="Wingdings" panose="05000000000000000000" pitchFamily="2" charset="2"/>
              </a:rPr>
              <a:t>packet </a:t>
            </a:r>
            <a:r>
              <a:rPr lang="el-GR" sz="1400" dirty="0" smtClean="0">
                <a:sym typeface="Wingdings" panose="05000000000000000000" pitchFamily="2" charset="2"/>
              </a:rPr>
              <a:t>πρέπει να μεταφερθεί από </a:t>
            </a:r>
            <a:r>
              <a:rPr lang="en-US" sz="1400" dirty="0" smtClean="0"/>
              <a:t>C1 </a:t>
            </a:r>
            <a:r>
              <a:rPr lang="el-GR" sz="1400" dirty="0" smtClean="0"/>
              <a:t>σε</a:t>
            </a:r>
            <a:r>
              <a:rPr lang="en-US" sz="1400" dirty="0" smtClean="0">
                <a:sym typeface="Wingdings" panose="05000000000000000000" pitchFamily="2" charset="2"/>
              </a:rPr>
              <a:t> C2</a:t>
            </a:r>
            <a:r>
              <a:rPr lang="el-GR" sz="1400" dirty="0" smtClean="0">
                <a:sym typeface="Wingdings" panose="05000000000000000000" pitchFamily="2" charset="2"/>
              </a:rPr>
              <a:t> όπως σε ευθείας </a:t>
            </a:r>
            <a:r>
              <a:rPr lang="el-GR" sz="1400" dirty="0" err="1" smtClean="0">
                <a:sym typeface="Wingdings" panose="05000000000000000000" pitchFamily="2" charset="2"/>
              </a:rPr>
              <a:t>μονοκατευθυντική</a:t>
            </a:r>
            <a:r>
              <a:rPr lang="el-GR" sz="1400" dirty="0" smtClean="0">
                <a:sym typeface="Wingdings" panose="05000000000000000000" pitchFamily="2" charset="2"/>
              </a:rPr>
              <a:t> σύνδεση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Το </a:t>
            </a:r>
            <a:r>
              <a:rPr lang="en-US" sz="1400" dirty="0" smtClean="0"/>
              <a:t>encapsulation filter </a:t>
            </a:r>
            <a:r>
              <a:rPr lang="el-GR" sz="1400" dirty="0"/>
              <a:t>ε</a:t>
            </a:r>
            <a:r>
              <a:rPr lang="el-GR" sz="1400" dirty="0" smtClean="0"/>
              <a:t>ισάγει </a:t>
            </a:r>
            <a:r>
              <a:rPr lang="en-US" sz="1400" dirty="0" smtClean="0"/>
              <a:t>GRE header</a:t>
            </a:r>
            <a:r>
              <a:rPr lang="el-GR" sz="1400" dirty="0" smtClean="0"/>
              <a:t> με μοναδικό κλειδί</a:t>
            </a:r>
            <a:r>
              <a:rPr lang="en-US" sz="1400" dirty="0" smtClean="0"/>
              <a:t> </a:t>
            </a:r>
            <a:r>
              <a:rPr lang="el-GR" sz="1400" dirty="0" smtClean="0"/>
              <a:t>για πακέτα </a:t>
            </a:r>
            <a:r>
              <a:rPr lang="en-US" sz="1400" dirty="0" smtClean="0"/>
              <a:t>C1 </a:t>
            </a:r>
            <a:r>
              <a:rPr lang="en-US" sz="1400" dirty="0" smtClean="0">
                <a:sym typeface="Wingdings" panose="05000000000000000000" pitchFamily="2" charset="2"/>
              </a:rPr>
              <a:t> C2 </a:t>
            </a:r>
            <a:r>
              <a:rPr lang="el-GR" sz="1400" dirty="0" smtClean="0">
                <a:sym typeface="Wingdings" panose="05000000000000000000" pitchFamily="2" charset="2"/>
              </a:rPr>
              <a:t>(δεν ισχύει για </a:t>
            </a:r>
            <a:r>
              <a:rPr lang="en-US" sz="1400" dirty="0" smtClean="0">
                <a:sym typeface="Wingdings" panose="05000000000000000000" pitchFamily="2" charset="2"/>
              </a:rPr>
              <a:t>C2  C1)</a:t>
            </a:r>
            <a:endParaRPr lang="el-G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Το αποτέλεσμα ενθυλακώνεται με </a:t>
            </a:r>
            <a:r>
              <a:rPr lang="en-US" sz="1400" dirty="0" smtClean="0"/>
              <a:t>IPv4 header </a:t>
            </a:r>
            <a:r>
              <a:rPr lang="el-GR" sz="1400" dirty="0" smtClean="0"/>
              <a:t>και προωθείται σαν </a:t>
            </a:r>
            <a:r>
              <a:rPr lang="en-US" sz="1400" dirty="0" smtClean="0"/>
              <a:t>IP datagram </a:t>
            </a:r>
            <a:r>
              <a:rPr lang="el-GR" sz="1400" dirty="0" smtClean="0"/>
              <a:t>από τον </a:t>
            </a:r>
            <a:r>
              <a:rPr lang="en-US" sz="1400" dirty="0" err="1" smtClean="0"/>
              <a:t>encapsulator</a:t>
            </a:r>
            <a:r>
              <a:rPr lang="en-US" sz="1400" dirty="0" smtClean="0"/>
              <a:t> </a:t>
            </a:r>
            <a:r>
              <a:rPr lang="el-GR" sz="1400" dirty="0" smtClean="0"/>
              <a:t>στον </a:t>
            </a:r>
            <a:r>
              <a:rPr lang="en-US" sz="1400" dirty="0" smtClean="0"/>
              <a:t>de-</a:t>
            </a:r>
            <a:r>
              <a:rPr lang="en-US" sz="1400" dirty="0" err="1" smtClean="0"/>
              <a:t>encapsulator</a:t>
            </a:r>
            <a:endParaRPr lang="el-G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Το </a:t>
            </a:r>
            <a:r>
              <a:rPr lang="en-US" sz="1400" dirty="0" smtClean="0"/>
              <a:t>de</a:t>
            </a:r>
            <a:r>
              <a:rPr lang="el-GR" sz="1400" dirty="0" smtClean="0"/>
              <a:t>-</a:t>
            </a:r>
            <a:r>
              <a:rPr lang="en-US" sz="1400" dirty="0" smtClean="0"/>
              <a:t>encapsulation filter </a:t>
            </a:r>
            <a:r>
              <a:rPr lang="el-GR" sz="1400" dirty="0" smtClean="0"/>
              <a:t>ανακτά το </a:t>
            </a:r>
            <a:r>
              <a:rPr lang="en-US" sz="1400" dirty="0" smtClean="0"/>
              <a:t>payload packet </a:t>
            </a:r>
            <a:r>
              <a:rPr lang="el-GR" sz="1400" dirty="0" smtClean="0"/>
              <a:t>και το προωθεί στον </a:t>
            </a:r>
            <a:r>
              <a:rPr lang="en-US" sz="1400" dirty="0" smtClean="0"/>
              <a:t>C2</a:t>
            </a:r>
            <a:endParaRPr lang="el-GR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242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066800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VPNs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ΟΜΟΣΠΟΝΔΙΑ ΔΙΑΧΕΙΡΙΣΤΙΚΩΝ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ΕΡΙΟΧΩΝ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Κοινοτικό Έργο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NOVI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Networking innovations Over Virtualized Infrastructures) </a:t>
            </a:r>
            <a:r>
              <a:rPr lang="en-US" sz="2800" dirty="0"/>
              <a:t/>
            </a:r>
            <a:br>
              <a:rPr lang="en-US" sz="2800" dirty="0"/>
            </a:b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89037"/>
            <a:ext cx="8915400" cy="4754563"/>
          </a:xfrm>
        </p:spPr>
        <p:txBody>
          <a:bodyPr/>
          <a:lstStyle/>
          <a:p>
            <a:r>
              <a:rPr lang="el-GR" sz="1600" dirty="0" smtClean="0"/>
              <a:t>Συνύπαρξη σε διασυνδεόμενα δίκτυα πολλαπλών </a:t>
            </a:r>
            <a:r>
              <a:rPr lang="en-US" sz="1600" dirty="0" smtClean="0"/>
              <a:t>VPN</a:t>
            </a:r>
            <a:r>
              <a:rPr lang="en-US" sz="1600" dirty="0"/>
              <a:t>s</a:t>
            </a:r>
            <a:r>
              <a:rPr lang="en-US" sz="1600" dirty="0" smtClean="0"/>
              <a:t> </a:t>
            </a:r>
            <a:r>
              <a:rPr lang="el-GR" sz="1600" dirty="0" smtClean="0"/>
              <a:t>μέσω απομονωμένων εικονικών υποδομών με ασφαλή πρόσβαση τελικών χρηστών</a:t>
            </a:r>
            <a:endParaRPr lang="en-US" sz="1600" dirty="0" smtClean="0"/>
          </a:p>
          <a:p>
            <a:r>
              <a:rPr lang="el-GR" sz="1600" dirty="0" smtClean="0"/>
              <a:t>Οι εξουσιοδοτημένοι χρήστες δημιουργούν εικονικές φέτες - </a:t>
            </a:r>
            <a:r>
              <a:rPr lang="en-US" sz="1600" b="1" dirty="0" smtClean="0">
                <a:solidFill>
                  <a:srgbClr val="FF0000"/>
                </a:solidFill>
              </a:rPr>
              <a:t>slices</a:t>
            </a:r>
            <a:r>
              <a:rPr lang="en-US" sz="1600" dirty="0" smtClean="0"/>
              <a:t> </a:t>
            </a:r>
            <a:r>
              <a:rPr lang="el-GR" sz="1600" dirty="0" smtClean="0"/>
              <a:t>από «αφιερωμένα» στοιχεία - </a:t>
            </a:r>
            <a:r>
              <a:rPr lang="en-US" sz="1600" b="1" dirty="0" smtClean="0">
                <a:solidFill>
                  <a:srgbClr val="FF0000"/>
                </a:solidFill>
              </a:rPr>
              <a:t>slivers</a:t>
            </a:r>
            <a:r>
              <a:rPr lang="en-US" sz="1600" dirty="0" smtClean="0"/>
              <a:t>:</a:t>
            </a:r>
            <a:r>
              <a:rPr lang="el-GR" sz="1600" dirty="0" smtClean="0"/>
              <a:t> </a:t>
            </a:r>
            <a:r>
              <a:rPr lang="en-US" sz="1600" dirty="0" smtClean="0"/>
              <a:t>Virtual Machines (VMs), Virtual </a:t>
            </a:r>
            <a:r>
              <a:rPr lang="el-GR" sz="1600" dirty="0" smtClean="0"/>
              <a:t>(</a:t>
            </a:r>
            <a:r>
              <a:rPr lang="en-US" sz="1600" dirty="0" smtClean="0"/>
              <a:t>Logical) Routers</a:t>
            </a:r>
            <a:r>
              <a:rPr lang="el-GR" sz="1600" dirty="0" smtClean="0"/>
              <a:t>, </a:t>
            </a:r>
            <a:r>
              <a:rPr lang="en-US" sz="1600" dirty="0" smtClean="0"/>
              <a:t>Ethernet switches…</a:t>
            </a:r>
          </a:p>
          <a:p>
            <a:r>
              <a:rPr lang="el-GR" sz="1600" dirty="0" smtClean="0"/>
              <a:t>Μη κρυπτογραφημένες συνδέσεις</a:t>
            </a:r>
            <a:r>
              <a:rPr lang="en-US" sz="1600" dirty="0" smtClean="0"/>
              <a:t> WAN</a:t>
            </a:r>
            <a:r>
              <a:rPr lang="el-GR" sz="1600" dirty="0" smtClean="0"/>
              <a:t>: </a:t>
            </a:r>
            <a:r>
              <a:rPr lang="en-US" sz="1600" b="1" dirty="0" smtClean="0">
                <a:solidFill>
                  <a:srgbClr val="FF0000"/>
                </a:solidFill>
              </a:rPr>
              <a:t>GRE over IP tunnels </a:t>
            </a:r>
            <a:r>
              <a:rPr lang="el-GR" sz="1600" dirty="0" smtClean="0"/>
              <a:t>στο </a:t>
            </a:r>
            <a:r>
              <a:rPr lang="en-US" sz="1600" dirty="0" smtClean="0"/>
              <a:t>Internet</a:t>
            </a:r>
            <a:r>
              <a:rPr lang="el-GR" sz="1600" dirty="0" smtClean="0"/>
              <a:t> &amp; </a:t>
            </a:r>
            <a:r>
              <a:rPr lang="en-US" sz="1600" b="1" dirty="0" smtClean="0">
                <a:solidFill>
                  <a:srgbClr val="FF0000"/>
                </a:solidFill>
              </a:rPr>
              <a:t>layer 2 VLANs</a:t>
            </a:r>
          </a:p>
          <a:p>
            <a:r>
              <a:rPr lang="el-GR" sz="1600" dirty="0" smtClean="0"/>
              <a:t>Πειραματική υλοποίηση: Δημιουργία &amp; λειτουργία απομονωμένων </a:t>
            </a:r>
            <a:r>
              <a:rPr lang="en-US" sz="1600" dirty="0" smtClean="0"/>
              <a:t>virtual slices </a:t>
            </a:r>
            <a:r>
              <a:rPr lang="el-GR" sz="1600" dirty="0" smtClean="0"/>
              <a:t>με </a:t>
            </a:r>
            <a:r>
              <a:rPr lang="en-US" sz="1600" dirty="0" smtClean="0"/>
              <a:t>VM’s </a:t>
            </a:r>
            <a:r>
              <a:rPr lang="el-GR" sz="1600" dirty="0" smtClean="0"/>
              <a:t>στις εικονικές πειραματικές υποδομές </a:t>
            </a:r>
            <a:r>
              <a:rPr lang="en-US" sz="1600" b="1" i="1" dirty="0" err="1" smtClean="0">
                <a:solidFill>
                  <a:srgbClr val="FF0000"/>
                </a:solidFill>
                <a:hlinkClick r:id="rId3"/>
              </a:rPr>
              <a:t>PlanetLab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smtClean="0"/>
              <a:t>πάνω από το </a:t>
            </a:r>
            <a:r>
              <a:rPr lang="en-US" sz="1600" dirty="0" smtClean="0"/>
              <a:t>Internet) </a:t>
            </a:r>
            <a:r>
              <a:rPr lang="el-GR" sz="1600" dirty="0" smtClean="0"/>
              <a:t>και </a:t>
            </a:r>
            <a:r>
              <a:rPr lang="en-US" sz="1600" b="1" i="1" dirty="0" smtClean="0">
                <a:solidFill>
                  <a:srgbClr val="FF0000"/>
                </a:solidFill>
                <a:hlinkClick r:id="rId4"/>
              </a:rPr>
              <a:t>FEDERICA</a:t>
            </a:r>
            <a:r>
              <a:rPr lang="en-US" sz="1600" dirty="0" smtClean="0"/>
              <a:t> (</a:t>
            </a:r>
            <a:r>
              <a:rPr lang="el-GR" sz="1600" dirty="0" smtClean="0"/>
              <a:t>με </a:t>
            </a:r>
            <a:r>
              <a:rPr lang="en-US" sz="1600" dirty="0" smtClean="0"/>
              <a:t>E</a:t>
            </a:r>
            <a:r>
              <a:rPr lang="en-US" sz="1600" dirty="0"/>
              <a:t>t</a:t>
            </a:r>
            <a:r>
              <a:rPr lang="en-US" sz="1600" dirty="0" smtClean="0"/>
              <a:t>hernet/VLANs </a:t>
            </a:r>
            <a:r>
              <a:rPr lang="el-GR" sz="1600" dirty="0" smtClean="0"/>
              <a:t>των Ευρωπαϊκών ΑΕΙ &amp; Ερευνητικών Κέντρων, των Εθνικών Ερευνητικών - Ακαδημαϊκών Δικτύων </a:t>
            </a:r>
            <a:r>
              <a:rPr lang="en-US" sz="1600" b="1" dirty="0" smtClean="0">
                <a:solidFill>
                  <a:srgbClr val="FF0000"/>
                </a:solidFill>
              </a:rPr>
              <a:t>NRENs</a:t>
            </a:r>
            <a:r>
              <a:rPr lang="el-GR" sz="1600" dirty="0" smtClean="0"/>
              <a:t> και του Πανευρωπαϊκού τους Διαδικτύου </a:t>
            </a:r>
            <a:r>
              <a:rPr lang="en-US" sz="1600" b="1" dirty="0" smtClean="0">
                <a:solidFill>
                  <a:srgbClr val="FF0000"/>
                </a:solidFill>
                <a:hlinkClick r:id="rId5"/>
              </a:rPr>
              <a:t>GÉANT</a:t>
            </a:r>
            <a:r>
              <a:rPr lang="en-US" sz="1600" dirty="0" smtClean="0"/>
              <a:t>)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3581400"/>
            <a:ext cx="5143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47053"/>
            <a:ext cx="4114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Κύρια Αναφορά:</a:t>
            </a:r>
          </a:p>
          <a:p>
            <a:r>
              <a:rPr lang="en-GB" sz="1400" dirty="0" smtClean="0"/>
              <a:t>V</a:t>
            </a:r>
            <a:r>
              <a:rPr lang="en-GB" sz="1400" dirty="0"/>
              <a:t>. Maglaris, C. </a:t>
            </a:r>
            <a:r>
              <a:rPr lang="en-GB" sz="1400" dirty="0" err="1"/>
              <a:t>Papagianni</a:t>
            </a:r>
            <a:r>
              <a:rPr lang="en-GB" sz="1400" dirty="0"/>
              <a:t>, G. Androulidakis, M. </a:t>
            </a:r>
            <a:r>
              <a:rPr lang="en-GB" sz="1400" dirty="0" err="1"/>
              <a:t>Grammatikou</a:t>
            </a:r>
            <a:r>
              <a:rPr lang="en-GB" sz="1400" dirty="0"/>
              <a:t>, P. Grosso, J. van der Ham, C. de </a:t>
            </a:r>
            <a:r>
              <a:rPr lang="en-GB" sz="1400" dirty="0" err="1"/>
              <a:t>Laat</a:t>
            </a:r>
            <a:r>
              <a:rPr lang="en-GB" sz="1400" dirty="0"/>
              <a:t>, B. </a:t>
            </a:r>
            <a:r>
              <a:rPr lang="en-GB" sz="1400" dirty="0" err="1"/>
              <a:t>Pietrzak</a:t>
            </a:r>
            <a:r>
              <a:rPr lang="en-GB" sz="1400" dirty="0"/>
              <a:t>, B. Belter, J. Steger, S. Laki, M. </a:t>
            </a:r>
            <a:r>
              <a:rPr lang="en-GB" sz="1400" dirty="0" err="1"/>
              <a:t>Campanella</a:t>
            </a:r>
            <a:r>
              <a:rPr lang="en-GB" sz="1400" dirty="0"/>
              <a:t> </a:t>
            </a:r>
            <a:r>
              <a:rPr lang="el-GR" sz="1400" dirty="0" smtClean="0"/>
              <a:t>&amp;</a:t>
            </a:r>
            <a:r>
              <a:rPr lang="en-GB" sz="1400" dirty="0" smtClean="0"/>
              <a:t> </a:t>
            </a:r>
            <a:r>
              <a:rPr lang="en-GB" sz="1400" dirty="0"/>
              <a:t>S. </a:t>
            </a:r>
            <a:r>
              <a:rPr lang="en-GB" sz="1400" dirty="0" err="1"/>
              <a:t>Sallent</a:t>
            </a:r>
            <a:r>
              <a:rPr lang="en-GB" sz="1400" dirty="0"/>
              <a:t>, </a:t>
            </a:r>
            <a:r>
              <a:rPr lang="en-GB" sz="1400" b="1" dirty="0"/>
              <a:t>"Toward a Holistic Federated Future Internet Experimentation Environment: The Experience of NOVI Research </a:t>
            </a:r>
            <a:r>
              <a:rPr lang="el-GR" sz="1400" b="1" dirty="0" smtClean="0"/>
              <a:t>&amp; </a:t>
            </a:r>
            <a:r>
              <a:rPr lang="en-GB" sz="1400" b="1" dirty="0" smtClean="0"/>
              <a:t>Experimentation</a:t>
            </a:r>
            <a:r>
              <a:rPr lang="en-GB" sz="1400" b="1" dirty="0"/>
              <a:t>"</a:t>
            </a:r>
            <a:r>
              <a:rPr lang="en-GB" sz="1400" dirty="0"/>
              <a:t>, </a:t>
            </a:r>
            <a:r>
              <a:rPr lang="en-GB" sz="1400" i="1" u="sng" dirty="0"/>
              <a:t>IEEE Communications Magazine</a:t>
            </a:r>
            <a:r>
              <a:rPr lang="en-GB" sz="1400" dirty="0"/>
              <a:t>, Vol. 53, No. 7, pp. 136-147, July 2015</a:t>
            </a:r>
          </a:p>
        </p:txBody>
      </p:sp>
    </p:spTree>
    <p:extLst>
      <p:ext uri="{BB962C8B-B14F-4D97-AF65-F5344CB8AC3E}">
        <p14:creationId xmlns:p14="http://schemas.microsoft.com/office/powerpoint/2010/main" val="14258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Anonymity Network - The Onion Router 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Tor)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http://fossbytes.com/everything-tor-tor-tor-works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6629400" cy="329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78782"/>
            <a:ext cx="3505200" cy="225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38200"/>
            <a:ext cx="5486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Tor Project</a:t>
            </a:r>
            <a:r>
              <a:rPr lang="en-US" sz="1400" dirty="0" smtClean="0"/>
              <a:t>: </a:t>
            </a:r>
            <a:r>
              <a:rPr lang="el-GR" sz="1400" dirty="0" smtClean="0"/>
              <a:t>Δεκαετία του 1990!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Απαιτείται ειδικός </a:t>
            </a:r>
            <a:r>
              <a:rPr lang="en-US" sz="1400" dirty="0" smtClean="0"/>
              <a:t>browser </a:t>
            </a:r>
            <a:r>
              <a:rPr lang="el-GR" sz="1400" dirty="0" smtClean="0"/>
              <a:t>στον </a:t>
            </a:r>
            <a:r>
              <a:rPr lang="en-US" sz="1400" dirty="0" smtClean="0"/>
              <a:t>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Βασίζεται σε υπερκείμενο </a:t>
            </a:r>
            <a:r>
              <a:rPr lang="en-US" sz="1400" dirty="0" smtClean="0"/>
              <a:t>(overlay) </a:t>
            </a:r>
            <a:r>
              <a:rPr lang="el-GR" sz="1400" dirty="0" smtClean="0"/>
              <a:t>δίκτυο από </a:t>
            </a:r>
            <a:r>
              <a:rPr lang="en-US" sz="1400" b="1" dirty="0" smtClean="0">
                <a:solidFill>
                  <a:srgbClr val="FF0000"/>
                </a:solidFill>
              </a:rPr>
              <a:t>Tor relays </a:t>
            </a:r>
            <a:r>
              <a:rPr lang="el-GR" sz="1400" dirty="0" smtClean="0"/>
              <a:t>συνδεμένα σε </a:t>
            </a:r>
            <a:r>
              <a:rPr lang="en-US" sz="1400" dirty="0" smtClean="0"/>
              <a:t>public Internet routers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Ο </a:t>
            </a:r>
            <a:r>
              <a:rPr lang="en-US" sz="1400" dirty="0"/>
              <a:t>browser </a:t>
            </a:r>
            <a:r>
              <a:rPr lang="el-GR" sz="1400" dirty="0" smtClean="0"/>
              <a:t>του χρήστη ανοίγει </a:t>
            </a:r>
            <a:r>
              <a:rPr lang="en-US" sz="1400" dirty="0" smtClean="0"/>
              <a:t>encrypted TLS session </a:t>
            </a:r>
            <a:r>
              <a:rPr lang="el-GR" sz="1400" dirty="0" smtClean="0"/>
              <a:t>με </a:t>
            </a:r>
            <a:r>
              <a:rPr lang="en-US" sz="1400" dirty="0" smtClean="0"/>
              <a:t>Entry </a:t>
            </a:r>
            <a:r>
              <a:rPr lang="en-US" sz="1400" dirty="0"/>
              <a:t>N</a:t>
            </a:r>
            <a:r>
              <a:rPr lang="en-US" sz="1400" dirty="0" smtClean="0"/>
              <a:t>ode</a:t>
            </a:r>
            <a:r>
              <a:rPr lang="el-GR" sz="1400" dirty="0" smtClean="0"/>
              <a:t> δημιουργώντας </a:t>
            </a:r>
            <a:r>
              <a:rPr lang="en-US" sz="1400" b="1" dirty="0" smtClean="0">
                <a:solidFill>
                  <a:srgbClr val="FF0000"/>
                </a:solidFill>
              </a:rPr>
              <a:t>Session Key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Το </a:t>
            </a:r>
            <a:r>
              <a:rPr lang="en-US" sz="1400" dirty="0" smtClean="0"/>
              <a:t>session </a:t>
            </a:r>
            <a:r>
              <a:rPr lang="el-GR" sz="1400" dirty="0" smtClean="0"/>
              <a:t>επεκτείνεται σε </a:t>
            </a:r>
            <a:r>
              <a:rPr lang="en-US" sz="1400" dirty="0" smtClean="0"/>
              <a:t>Middle Node </a:t>
            </a:r>
            <a:r>
              <a:rPr lang="el-GR" sz="1400" dirty="0" smtClean="0"/>
              <a:t>μέσω </a:t>
            </a:r>
            <a:r>
              <a:rPr lang="en-US" sz="1400" dirty="0" smtClean="0"/>
              <a:t>Node-to-Node Key </a:t>
            </a:r>
            <a:r>
              <a:rPr lang="el-GR" sz="1400" dirty="0" smtClean="0"/>
              <a:t>και δημιουργείται </a:t>
            </a:r>
            <a:r>
              <a:rPr lang="en-US" sz="1400" b="1" dirty="0" smtClean="0">
                <a:solidFill>
                  <a:srgbClr val="FF0000"/>
                </a:solidFill>
              </a:rPr>
              <a:t>Session Key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Ο </a:t>
            </a:r>
            <a:r>
              <a:rPr lang="en-US" sz="1400" dirty="0" smtClean="0"/>
              <a:t>Exit Node </a:t>
            </a:r>
            <a:r>
              <a:rPr lang="el-GR" sz="1400" dirty="0" smtClean="0"/>
              <a:t>ανοίγει </a:t>
            </a:r>
            <a:r>
              <a:rPr lang="en-US" sz="1400" dirty="0" smtClean="0"/>
              <a:t>session </a:t>
            </a:r>
            <a:r>
              <a:rPr lang="el-GR" sz="1400" dirty="0" smtClean="0"/>
              <a:t>με τον </a:t>
            </a:r>
            <a:r>
              <a:rPr lang="en-US" sz="1400" dirty="0" smtClean="0"/>
              <a:t>Server </a:t>
            </a:r>
            <a:r>
              <a:rPr lang="el-GR" sz="1400" dirty="0" smtClean="0"/>
              <a:t>και μεσολαβεί για </a:t>
            </a:r>
            <a:r>
              <a:rPr lang="en-US" sz="1400" b="1" dirty="0">
                <a:solidFill>
                  <a:srgbClr val="FF0000"/>
                </a:solidFill>
              </a:rPr>
              <a:t>Session Key 3 </a:t>
            </a:r>
            <a:r>
              <a:rPr lang="el-GR" sz="1400" dirty="0" smtClean="0"/>
              <a:t>χωρίς να γνωρίζει το </a:t>
            </a:r>
            <a:r>
              <a:rPr lang="en-US" sz="1400" dirty="0" smtClean="0"/>
              <a:t>IP </a:t>
            </a:r>
            <a:r>
              <a:rPr lang="el-GR" sz="1400" dirty="0" smtClean="0"/>
              <a:t>του χρήστη </a:t>
            </a:r>
            <a:r>
              <a:rPr lang="en-US" sz="1400" dirty="0" smtClean="0"/>
              <a:t>(anonymity)</a:t>
            </a:r>
            <a:endParaRPr lang="el-G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 smtClean="0"/>
              <a:t>Η ανταλλαγή </a:t>
            </a:r>
            <a:r>
              <a:rPr lang="en-US" sz="1400" dirty="0" smtClean="0"/>
              <a:t>data </a:t>
            </a:r>
            <a:r>
              <a:rPr lang="el-GR" sz="1400" dirty="0" smtClean="0"/>
              <a:t>μεταξύ </a:t>
            </a:r>
            <a:r>
              <a:rPr lang="en-US" sz="1400" dirty="0" smtClean="0"/>
              <a:t>user browser </a:t>
            </a:r>
            <a:r>
              <a:rPr lang="el-GR" sz="1400" dirty="0" smtClean="0"/>
              <a:t>και </a:t>
            </a:r>
            <a:r>
              <a:rPr lang="en-US" sz="1400" dirty="0" smtClean="0"/>
              <a:t>server </a:t>
            </a:r>
            <a:r>
              <a:rPr lang="el-GR" sz="1400" dirty="0" smtClean="0"/>
              <a:t>περνά από διαδοχικά στρώματα κρυπτογράφησης (εξ’ ου και </a:t>
            </a:r>
            <a:r>
              <a:rPr lang="en-US" sz="1400" dirty="0" smtClean="0"/>
              <a:t>onion router)</a:t>
            </a:r>
            <a:r>
              <a:rPr lang="el-GR" sz="1400" dirty="0" smtClean="0"/>
              <a:t> </a:t>
            </a:r>
            <a:endParaRPr lang="en-US" sz="1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69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 Encrypted Overlay: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www.quora.com/What-is-the-deep-web-and-how-do-you-access-it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972" y="3048000"/>
            <a:ext cx="5823228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Deep Web</a:t>
            </a:r>
            <a:r>
              <a:rPr lang="en-US" sz="1800" dirty="0" smtClean="0"/>
              <a:t>: Sites </a:t>
            </a:r>
            <a:r>
              <a:rPr lang="el-GR" sz="1800" dirty="0" smtClean="0"/>
              <a:t>μη ανοικτής πρόσβασης </a:t>
            </a:r>
            <a:r>
              <a:rPr lang="en-US" sz="1800" dirty="0" smtClean="0"/>
              <a:t>(not indexed by search engines, </a:t>
            </a:r>
            <a:r>
              <a:rPr lang="el-GR" sz="1800" dirty="0" smtClean="0"/>
              <a:t>π.χ. </a:t>
            </a:r>
            <a:r>
              <a:rPr lang="en-US" sz="1800" dirty="0" smtClean="0"/>
              <a:t>Google)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Dark Web</a:t>
            </a:r>
            <a:r>
              <a:rPr lang="en-US" sz="1800" dirty="0" smtClean="0"/>
              <a:t>:  </a:t>
            </a:r>
            <a:r>
              <a:rPr lang="el-GR" sz="1800" dirty="0"/>
              <a:t>Υποσύνολο του </a:t>
            </a:r>
            <a:r>
              <a:rPr lang="en-US" sz="1800" dirty="0"/>
              <a:t>Deep Web </a:t>
            </a:r>
            <a:r>
              <a:rPr lang="el-GR" sz="1800" dirty="0"/>
              <a:t>με προστασία ανωνυμίας</a:t>
            </a:r>
            <a:r>
              <a:rPr lang="en-US" sz="1800" dirty="0"/>
              <a:t> </a:t>
            </a:r>
            <a:r>
              <a:rPr lang="en-US" sz="1800" dirty="0" smtClean="0"/>
              <a:t>sites &amp; users </a:t>
            </a:r>
            <a:r>
              <a:rPr lang="el-GR" sz="1800" dirty="0" smtClean="0"/>
              <a:t>μέσω </a:t>
            </a:r>
            <a:r>
              <a:rPr lang="en-US" sz="1800" dirty="0"/>
              <a:t>Tor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77358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</TotalTime>
  <Words>858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ΔΙΑΧΕΙΡΙΣΗ ΔΙΚΤΥΩΝ Ευφυή Δίκτυα (Ι) Εικονικά Ιδιωτικά Δίκτυα - Virtual Private Networks (VPN) Πρωτόκολλα Tunneling, GRE &amp; IPsec Ανωνυμία, Πρωτόκολλα Tor (The Onion Router), Dark Web </vt:lpstr>
      <vt:lpstr>ΕΙΚΟΝΙΚΑ ΙΔΙΩΤΙΚΑ ΔΙΚΤΥΑ Virtual Private Networks - VPNs</vt:lpstr>
      <vt:lpstr>ΕΙΔΗ VPNs &amp; Tunneling Protocols</vt:lpstr>
      <vt:lpstr>IPsec ECE 454/CS 594, Jinyuan (Stella) Sun, Univ. of Tennessee, Fall 2011</vt:lpstr>
      <vt:lpstr>Generic Routing Encapsulation (GRE) </vt:lpstr>
      <vt:lpstr> VPNs ΣΕ ΟΜΟΣΠΟΝΔΙΑ ΔΙΑΧΕΙΡΙΣΤΙΚΩΝ ΠΕΡΙΟΧΩΝ Κοινοτικό Έργο NOVI (Networking innovations Over Virtualized Infrastructures)  </vt:lpstr>
      <vt:lpstr>Anonymity Network - The Onion Router (Tor) http://fossbytes.com/everything-tor-tor-tor-works/ </vt:lpstr>
      <vt:lpstr>Tor Encrypted Overlay: The Dark Web  https://www.quora.com/What-is-the-deep-web-and-how-do-you-access-it 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312</cp:revision>
  <cp:lastPrinted>1999-06-22T09:46:39Z</cp:lastPrinted>
  <dcterms:created xsi:type="dcterms:W3CDTF">1999-06-20T17:12:43Z</dcterms:created>
  <dcterms:modified xsi:type="dcterms:W3CDTF">2016-11-28T11:29:12Z</dcterms:modified>
</cp:coreProperties>
</file>