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10"/>
  </p:notesMasterIdLst>
  <p:sldIdLst>
    <p:sldId id="418" r:id="rId2"/>
    <p:sldId id="419" r:id="rId3"/>
    <p:sldId id="424" r:id="rId4"/>
    <p:sldId id="426" r:id="rId5"/>
    <p:sldId id="425" r:id="rId6"/>
    <p:sldId id="420" r:id="rId7"/>
    <p:sldId id="422" r:id="rId8"/>
    <p:sldId id="423" r:id="rId9"/>
  </p:sldIdLst>
  <p:sldSz cx="9144000" cy="6858000" type="screen4x3"/>
  <p:notesSz cx="6791325" cy="99234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21" d="100"/>
          <a:sy n="121" d="100"/>
        </p:scale>
        <p:origin x="-124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3288"/>
            <a:ext cx="498157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657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2657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D6BED39-8B73-4C92-82FE-7FA606F8B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480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4F4B1-1FA8-482B-B8A2-381F8CBD368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B85AA-B61B-40C3-8ED8-533F9B13516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9E681-C6BE-4A64-ABF0-2D414187580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E4832-F2F8-4602-ADEB-C3DCBFEC6E0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95D74-4D5A-4044-88D6-24756C7D20C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8ED86-F517-4E1A-9584-0E541D04E87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E1312-A058-447F-979D-3086C965AAA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C254E-9FBD-4CFF-A1B7-EFC5CC3F07E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9BE80-DE8E-4463-88C4-853822811CA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0BC74-5AF6-4E22-ABE4-99E6895DC39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7B886-3ED8-46E9-9910-EC211D60FF8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F44A379-C056-4E11-A5C1-41935ADA53F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tmode.ntua.gr/" TargetMode="External"/><Relationship Id="rId2" Type="http://schemas.openxmlformats.org/officeDocument/2006/relationships/hyperlink" Target="mailto:maglaris@netmode.ntua.g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n.wikipedia.org/wiki/Virtual_private_networ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uniper.net/documentation/en_US/junos13.2/topics/concept/firewall-filter-tunneling-ipv4-gre-components.htm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lanet-lab.org/" TargetMode="External"/><Relationship Id="rId2" Type="http://schemas.openxmlformats.org/officeDocument/2006/relationships/hyperlink" Target="http://www.fp7-novi.e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http://www.geant.org/" TargetMode="External"/><Relationship Id="rId4" Type="http://schemas.openxmlformats.org/officeDocument/2006/relationships/hyperlink" Target="http://www.fp7-federica.eu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fossbytes.com/everything-tor-tor-tor-work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quora.com/What-is-the-deep-web-and-how-do-you-access-i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143000"/>
            <a:ext cx="8610600" cy="25020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ΔΙΑΧΕΙΡΙΣΗ ΔΙΚΤΥΩΝ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l-GR" sz="31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Ευφυή Δίκτυα (Ι)</a:t>
            </a:r>
            <a:br>
              <a:rPr lang="el-GR" sz="31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Εικονικά </a:t>
            </a:r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Ιδιωτικά Δίκτυα - </a:t>
            </a:r>
            <a:r>
              <a:rPr lang="en-GB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Virtual Private Networks (VPN</a:t>
            </a:r>
            <a:r>
              <a:rPr lang="en-GB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Πρωτόκολλα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Tunneling, GRE &amp; IPsec</a:t>
            </a:r>
            <a:b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Ανωνυμία, </a:t>
            </a:r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ρωτόκολλα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Tor (The Onion Router), Dark Web</a:t>
            </a:r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l-GR" sz="27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2209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800" b="1" dirty="0" smtClean="0"/>
              <a:t>Β. </a:t>
            </a:r>
            <a:r>
              <a:rPr lang="el-GR" sz="2800" b="1" dirty="0" err="1" smtClean="0"/>
              <a:t>Μάγκλαρης</a:t>
            </a:r>
            <a:endParaRPr lang="el-GR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rgbClr val="0070C0"/>
                </a:solidFill>
                <a:hlinkClick r:id="rId2"/>
              </a:rPr>
              <a:t>maglaris@netmode.ntua.gr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rgbClr val="0070C0"/>
                </a:solidFill>
                <a:hlinkClick r:id="rId3"/>
              </a:rPr>
              <a:t>www.netmode.ntua.gr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en-US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28/11/2016</a:t>
            </a: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l-G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61947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507412" cy="1066800"/>
          </a:xfrm>
        </p:spPr>
        <p:txBody>
          <a:bodyPr/>
          <a:lstStyle/>
          <a:p>
            <a:pPr eaLnBrk="1" hangingPunct="1">
              <a:defRPr/>
            </a:pPr>
            <a:r>
              <a:rPr lang="el-GR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ΕΙΚΟΝΙΚΑ ΙΔΙΩΤΙΚΑ ΔΙΚΤΥΑ</a:t>
            </a:r>
            <a:r>
              <a:rPr lang="el-G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l-G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Virtual Private Networks - VPNs</a:t>
            </a:r>
            <a:endParaRPr lang="el-GR" sz="28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47800" y="3395133"/>
            <a:ext cx="6172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https://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en.wikipedia.org/wiki/Virtual_private_network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3951744"/>
            <a:ext cx="8610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Με τα </a:t>
            </a:r>
            <a:r>
              <a:rPr lang="en-US" sz="1600" dirty="0" smtClean="0"/>
              <a:t>VPNs </a:t>
            </a:r>
            <a:r>
              <a:rPr lang="el-GR" sz="1600" dirty="0" smtClean="0"/>
              <a:t>χρήστες κοινών κατανεμημένων πόρων διαμοιράζονται δημόσια δίκτυα μεγάλης</a:t>
            </a:r>
            <a:r>
              <a:rPr lang="en-US" sz="1600" dirty="0" smtClean="0"/>
              <a:t> </a:t>
            </a:r>
            <a:r>
              <a:rPr lang="el-GR" sz="1600" dirty="0" smtClean="0"/>
              <a:t>αποστάσεως </a:t>
            </a:r>
            <a:r>
              <a:rPr lang="en-US" sz="1600" dirty="0" smtClean="0"/>
              <a:t>(public wide area networks</a:t>
            </a:r>
            <a:r>
              <a:rPr lang="el-GR" sz="1600" dirty="0" smtClean="0"/>
              <a:t> </a:t>
            </a:r>
            <a:r>
              <a:rPr lang="en-US" sz="1600" dirty="0" smtClean="0"/>
              <a:t>– WANs</a:t>
            </a:r>
            <a:r>
              <a:rPr lang="el-GR" sz="1600" dirty="0" smtClean="0"/>
              <a:t>)</a:t>
            </a:r>
            <a:r>
              <a:rPr lang="en-US" sz="1600" dirty="0"/>
              <a:t> </a:t>
            </a:r>
            <a:r>
              <a:rPr lang="el-GR" sz="1600" dirty="0" smtClean="0"/>
              <a:t>όπως το </a:t>
            </a:r>
            <a:r>
              <a:rPr lang="en-US" sz="1600" dirty="0" smtClean="0"/>
              <a:t>Internet </a:t>
            </a:r>
            <a:r>
              <a:rPr lang="el-GR" sz="1600" dirty="0" smtClean="0"/>
              <a:t>ή δίκτυο </a:t>
            </a:r>
            <a:r>
              <a:rPr lang="en-US" sz="1600" dirty="0" smtClean="0"/>
              <a:t>IP/MPLS</a:t>
            </a:r>
            <a:r>
              <a:rPr lang="el-GR" sz="1600" dirty="0" smtClean="0"/>
              <a:t>,</a:t>
            </a:r>
            <a:r>
              <a:rPr lang="en-US" sz="1600" dirty="0" smtClean="0"/>
              <a:t> </a:t>
            </a:r>
            <a:r>
              <a:rPr lang="el-GR" sz="1600" dirty="0" smtClean="0"/>
              <a:t>διασφαλίζοντας</a:t>
            </a:r>
            <a:r>
              <a:rPr lang="en-US" sz="1600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 dirty="0" smtClean="0"/>
              <a:t>Απομόνωση</a:t>
            </a:r>
            <a:r>
              <a:rPr lang="en-US" sz="1600" dirty="0" smtClean="0"/>
              <a:t> </a:t>
            </a:r>
            <a:r>
              <a:rPr lang="el-GR" sz="1600" dirty="0" smtClean="0"/>
              <a:t>από άλλες κοινότητες π.χ. μέσω ενθυλάκωσης πακέτων του </a:t>
            </a:r>
            <a:r>
              <a:rPr lang="en-US" sz="1600" dirty="0" smtClean="0"/>
              <a:t>VPN</a:t>
            </a:r>
            <a:r>
              <a:rPr lang="el-GR" sz="1600" dirty="0" smtClean="0"/>
              <a:t> </a:t>
            </a:r>
            <a:r>
              <a:rPr lang="en-US" sz="1600" dirty="0" smtClean="0"/>
              <a:t>(</a:t>
            </a:r>
            <a:r>
              <a:rPr lang="el-GR" sz="1600" dirty="0" smtClean="0"/>
              <a:t>μαζί με τους ιδιωτικούς </a:t>
            </a:r>
            <a:r>
              <a:rPr lang="en-US" sz="1600" dirty="0" smtClean="0"/>
              <a:t>headers</a:t>
            </a:r>
            <a:r>
              <a:rPr lang="el-GR" sz="1600" dirty="0" smtClean="0"/>
              <a:t>) σε πακέτα</a:t>
            </a:r>
            <a:r>
              <a:rPr lang="en-US" sz="1600" dirty="0" smtClean="0"/>
              <a:t> </a:t>
            </a:r>
            <a:r>
              <a:rPr lang="el-GR" sz="1600" dirty="0" smtClean="0"/>
              <a:t>συμβατά με πρωτόκολλα Δημοσίου Δικτύου </a:t>
            </a:r>
            <a:r>
              <a:rPr lang="en-US" sz="1600" dirty="0" smtClean="0"/>
              <a:t>(</a:t>
            </a:r>
            <a:r>
              <a:rPr lang="en-US" sz="1600" b="1" dirty="0" smtClean="0">
                <a:solidFill>
                  <a:srgbClr val="FF0000"/>
                </a:solidFill>
              </a:rPr>
              <a:t>tunneling</a:t>
            </a:r>
            <a:r>
              <a:rPr lang="en-US" sz="1600" dirty="0" smtClean="0"/>
              <a:t>) </a:t>
            </a:r>
            <a:endParaRPr lang="el-GR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 dirty="0" smtClean="0"/>
              <a:t>Διαχείριση δικτυακών πόρων &amp; υπηρεσιών ανά </a:t>
            </a:r>
            <a:r>
              <a:rPr lang="en-US" sz="1600" dirty="0" smtClean="0"/>
              <a:t>VPN</a:t>
            </a:r>
            <a:r>
              <a:rPr lang="el-GR" sz="1600" dirty="0" smtClean="0"/>
              <a:t>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l-GR" sz="1400" dirty="0" smtClean="0"/>
              <a:t>Επέκταση πεδίου διευθύνσεων </a:t>
            </a:r>
            <a:r>
              <a:rPr lang="en-US" sz="1400" b="1" dirty="0" smtClean="0">
                <a:solidFill>
                  <a:srgbClr val="FF0000"/>
                </a:solidFill>
              </a:rPr>
              <a:t>VLAN tags </a:t>
            </a:r>
            <a:r>
              <a:rPr lang="el-GR" sz="1400" dirty="0" smtClean="0"/>
              <a:t>ή </a:t>
            </a:r>
            <a:r>
              <a:rPr lang="en-US" sz="1400" b="1" dirty="0" smtClean="0">
                <a:solidFill>
                  <a:srgbClr val="FF0000"/>
                </a:solidFill>
              </a:rPr>
              <a:t>IP</a:t>
            </a:r>
            <a:r>
              <a:rPr lang="en-US" sz="1400" dirty="0" smtClean="0"/>
              <a:t> </a:t>
            </a:r>
            <a:r>
              <a:rPr lang="el-GR" sz="1400" dirty="0" smtClean="0"/>
              <a:t>σε απομακρυσμένες νησίδες ενός </a:t>
            </a:r>
            <a:r>
              <a:rPr lang="en-US" sz="1400" dirty="0" smtClean="0"/>
              <a:t>VPN</a:t>
            </a:r>
            <a:endParaRPr lang="el-GR" sz="1400" dirty="0" smtClean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l-GR" sz="1400" dirty="0" smtClean="0"/>
              <a:t>Δρομολόγηση με περιορισμούς ασφαλείας και διαμοιρασμού φορτίου – </a:t>
            </a:r>
            <a:r>
              <a:rPr lang="en-US" sz="1400" b="1" dirty="0" smtClean="0">
                <a:solidFill>
                  <a:srgbClr val="FF0000"/>
                </a:solidFill>
              </a:rPr>
              <a:t>traffic engineering</a:t>
            </a:r>
            <a:endParaRPr lang="el-GR" sz="1400" b="1" dirty="0" smtClean="0">
              <a:solidFill>
                <a:srgbClr val="FF0000"/>
              </a:solidFill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l-GR" sz="1400" dirty="0" smtClean="0"/>
              <a:t>Ασφαλής μετάδοση και σηματοδοσία όπως σε ελεγχόμενο τοπικό δίκτυο (</a:t>
            </a:r>
            <a:r>
              <a:rPr lang="en-US" sz="1400" dirty="0" smtClean="0"/>
              <a:t>Local Area Network – LAN)</a:t>
            </a:r>
            <a:endParaRPr lang="en-US" sz="1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285875"/>
            <a:ext cx="3475358" cy="2109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381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ΕΙΔΗ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VPNs &amp; Tunneling Protocols</a:t>
            </a:r>
            <a:endParaRPr lang="en-GB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0"/>
            <a:ext cx="8686800" cy="36576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Wingdings" panose="05000000000000000000" pitchFamily="2" charset="2"/>
              </a:rPr>
              <a:t>Layer </a:t>
            </a:r>
            <a:r>
              <a:rPr lang="en-US" sz="1600" dirty="0">
                <a:sym typeface="Wingdings" panose="05000000000000000000" pitchFamily="2" charset="2"/>
              </a:rPr>
              <a:t>2 VPN (</a:t>
            </a:r>
            <a:r>
              <a:rPr lang="en-US" sz="1600" b="1" dirty="0">
                <a:solidFill>
                  <a:srgbClr val="FF0000"/>
                </a:solidFill>
                <a:sym typeface="Wingdings" panose="05000000000000000000" pitchFamily="2" charset="2"/>
              </a:rPr>
              <a:t>L2VPN</a:t>
            </a:r>
            <a:r>
              <a:rPr lang="en-US" sz="1600" dirty="0">
                <a:sym typeface="Wingdings" panose="05000000000000000000" pitchFamily="2" charset="2"/>
              </a:rPr>
              <a:t>): </a:t>
            </a:r>
            <a:r>
              <a:rPr lang="el-GR" sz="1600" dirty="0">
                <a:sym typeface="Wingdings" panose="05000000000000000000" pitchFamily="2" charset="2"/>
              </a:rPr>
              <a:t>Επέκταση </a:t>
            </a:r>
            <a:r>
              <a:rPr lang="en-US" sz="1600" dirty="0">
                <a:sym typeface="Wingdings" panose="05000000000000000000" pitchFamily="2" charset="2"/>
              </a:rPr>
              <a:t>L2/VLAN over</a:t>
            </a:r>
            <a:r>
              <a:rPr lang="el-GR" sz="1600" dirty="0">
                <a:sym typeface="Wingdings" panose="05000000000000000000" pitchFamily="2" charset="2"/>
              </a:rPr>
              <a:t> </a:t>
            </a:r>
            <a:r>
              <a:rPr lang="en-US" sz="1600" dirty="0" smtClean="0">
                <a:sym typeface="Wingdings" panose="05000000000000000000" pitchFamily="2" charset="2"/>
              </a:rPr>
              <a:t>Provider WAN </a:t>
            </a:r>
            <a:r>
              <a:rPr lang="el-GR" sz="1600" dirty="0" smtClean="0">
                <a:sym typeface="Wingdings" panose="05000000000000000000" pitchFamily="2" charset="2"/>
              </a:rPr>
              <a:t>π.χ.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 smtClean="0">
                <a:sym typeface="Wingdings" panose="05000000000000000000" pitchFamily="2" charset="2"/>
              </a:rPr>
              <a:t>Point-to-point</a:t>
            </a:r>
            <a:r>
              <a:rPr lang="el-GR" sz="1400" dirty="0" smtClean="0">
                <a:sym typeface="Wingdings" panose="05000000000000000000" pitchFamily="2" charset="2"/>
              </a:rPr>
              <a:t> </a:t>
            </a:r>
            <a:r>
              <a:rPr lang="en-US" sz="1400" b="1" dirty="0">
                <a:solidFill>
                  <a:srgbClr val="FF0000"/>
                </a:solidFill>
                <a:sym typeface="Wingdings" panose="05000000000000000000" pitchFamily="2" charset="2"/>
              </a:rPr>
              <a:t>L2TP</a:t>
            </a:r>
            <a:r>
              <a:rPr lang="en-US" sz="1400" dirty="0">
                <a:sym typeface="Wingdings" panose="05000000000000000000" pitchFamily="2" charset="2"/>
              </a:rPr>
              <a:t> (Layer 2 Tunneling Protocol</a:t>
            </a:r>
            <a:r>
              <a:rPr lang="en-US" sz="1400" dirty="0" smtClean="0">
                <a:sym typeface="Wingdings" panose="05000000000000000000" pitchFamily="2" charset="2"/>
              </a:rPr>
              <a:t>) </a:t>
            </a:r>
            <a:r>
              <a:rPr lang="el-GR" sz="1400" dirty="0" smtClean="0">
                <a:sym typeface="Wingdings" panose="05000000000000000000" pitchFamily="2" charset="2"/>
              </a:rPr>
              <a:t>πάνω από</a:t>
            </a:r>
            <a:r>
              <a:rPr lang="en-US" sz="1400" dirty="0" smtClean="0">
                <a:sym typeface="Wingdings" panose="05000000000000000000" pitchFamily="2" charset="2"/>
              </a:rPr>
              <a:t> IP/MPLS Provider Network</a:t>
            </a:r>
            <a:endParaRPr lang="el-GR" sz="1400" dirty="0" smtClean="0">
              <a:sym typeface="Wingdings" panose="05000000000000000000" pitchFamily="2" charset="2"/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sym typeface="Wingdings" panose="05000000000000000000" pitchFamily="2" charset="2"/>
              </a:rPr>
              <a:t>Point-to-point </a:t>
            </a:r>
            <a:r>
              <a:rPr lang="el-GR" sz="1400" dirty="0" smtClean="0">
                <a:sym typeface="Wingdings" panose="05000000000000000000" pitchFamily="2" charset="2"/>
              </a:rPr>
              <a:t>Επεκτάσεις </a:t>
            </a:r>
            <a:r>
              <a:rPr lang="en-US" sz="1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PW</a:t>
            </a:r>
            <a:r>
              <a:rPr lang="en-US" sz="1400" dirty="0" smtClean="0">
                <a:sym typeface="Wingdings" panose="05000000000000000000" pitchFamily="2" charset="2"/>
              </a:rPr>
              <a:t> (Pseudo-Wire) </a:t>
            </a:r>
            <a:r>
              <a:rPr lang="el-GR" sz="1400" dirty="0">
                <a:sym typeface="Wingdings" panose="05000000000000000000" pitchFamily="2" charset="2"/>
              </a:rPr>
              <a:t>πάνω από</a:t>
            </a:r>
            <a:r>
              <a:rPr lang="en-US" sz="1400" dirty="0">
                <a:sym typeface="Wingdings" panose="05000000000000000000" pitchFamily="2" charset="2"/>
              </a:rPr>
              <a:t> </a:t>
            </a:r>
            <a:r>
              <a:rPr lang="en-US" sz="1400" dirty="0" smtClean="0">
                <a:sym typeface="Wingdings" panose="05000000000000000000" pitchFamily="2" charset="2"/>
              </a:rPr>
              <a:t>IP/MPLS Provider</a:t>
            </a:r>
            <a:r>
              <a:rPr lang="en-US" sz="1400" dirty="0">
                <a:sym typeface="Wingdings" panose="05000000000000000000" pitchFamily="2" charset="2"/>
              </a:rPr>
              <a:t> Network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sym typeface="Wingdings" panose="05000000000000000000" pitchFamily="2" charset="2"/>
              </a:rPr>
              <a:t>Multipoint </a:t>
            </a:r>
            <a:r>
              <a:rPr lang="en-US" sz="1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VPLS </a:t>
            </a:r>
            <a:r>
              <a:rPr lang="en-US" sz="1400" dirty="0" smtClean="0">
                <a:sym typeface="Wingdings" panose="05000000000000000000" pitchFamily="2" charset="2"/>
              </a:rPr>
              <a:t>(Virtual Private LAN Service)</a:t>
            </a:r>
            <a:r>
              <a:rPr lang="en-US" sz="1400" dirty="0">
                <a:sym typeface="Wingdings" panose="05000000000000000000" pitchFamily="2" charset="2"/>
              </a:rPr>
              <a:t> </a:t>
            </a:r>
            <a:r>
              <a:rPr lang="el-GR" sz="1400" dirty="0">
                <a:sym typeface="Wingdings" panose="05000000000000000000" pitchFamily="2" charset="2"/>
              </a:rPr>
              <a:t>πάνω από</a:t>
            </a:r>
            <a:r>
              <a:rPr lang="en-US" sz="1400" dirty="0">
                <a:sym typeface="Wingdings" panose="05000000000000000000" pitchFamily="2" charset="2"/>
              </a:rPr>
              <a:t> </a:t>
            </a:r>
            <a:r>
              <a:rPr lang="en-US" sz="1400" dirty="0" smtClean="0">
                <a:sym typeface="Wingdings" panose="05000000000000000000" pitchFamily="2" charset="2"/>
              </a:rPr>
              <a:t>MPLS Provider</a:t>
            </a:r>
            <a:r>
              <a:rPr lang="en-US" sz="1400" dirty="0">
                <a:sym typeface="Wingdings" panose="05000000000000000000" pitchFamily="2" charset="2"/>
              </a:rPr>
              <a:t> Network</a:t>
            </a:r>
            <a:endParaRPr lang="en-US" sz="1400" dirty="0" smtClean="0">
              <a:sym typeface="Wingdings" panose="05000000000000000000" pitchFamily="2" charset="2"/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el-GR" sz="1400" dirty="0" smtClean="0">
                <a:sym typeface="Wingdings" panose="05000000000000000000" pitchFamily="2" charset="2"/>
              </a:rPr>
              <a:t>Επέκταση </a:t>
            </a:r>
            <a:r>
              <a:rPr lang="en-US" sz="1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Mac-in-Mac</a:t>
            </a:r>
            <a:r>
              <a:rPr lang="en-US" sz="1400" dirty="0" smtClean="0">
                <a:sym typeface="Wingdings" panose="05000000000000000000" pitchFamily="2" charset="2"/>
              </a:rPr>
              <a:t> (IEEE 802.1ah) </a:t>
            </a:r>
            <a:r>
              <a:rPr lang="el-GR" sz="1400" dirty="0">
                <a:sym typeface="Wingdings" panose="05000000000000000000" pitchFamily="2" charset="2"/>
              </a:rPr>
              <a:t>πάνω από</a:t>
            </a:r>
            <a:r>
              <a:rPr lang="en-US" sz="1400" dirty="0">
                <a:sym typeface="Wingdings" panose="05000000000000000000" pitchFamily="2" charset="2"/>
              </a:rPr>
              <a:t> </a:t>
            </a:r>
            <a:r>
              <a:rPr lang="en-US" sz="1400" dirty="0" smtClean="0">
                <a:sym typeface="Wingdings" panose="05000000000000000000" pitchFamily="2" charset="2"/>
              </a:rPr>
              <a:t>L2 Provider Bridge Network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Layer 3 VPN (L3VPN): </a:t>
            </a:r>
            <a:r>
              <a:rPr lang="el-GR" sz="1600" dirty="0"/>
              <a:t>Επέκταση </a:t>
            </a:r>
            <a:r>
              <a:rPr lang="en-US" sz="1600" dirty="0"/>
              <a:t>IP Intranet</a:t>
            </a:r>
            <a:r>
              <a:rPr lang="el-GR" sz="1600" dirty="0"/>
              <a:t> σε </a:t>
            </a:r>
            <a:r>
              <a:rPr lang="en-US" sz="1600" dirty="0"/>
              <a:t>Extranet </a:t>
            </a:r>
            <a:r>
              <a:rPr lang="el-GR" sz="1600" dirty="0">
                <a:sym typeface="Wingdings" panose="05000000000000000000" pitchFamily="2" charset="2"/>
              </a:rPr>
              <a:t>μέσω </a:t>
            </a:r>
            <a:r>
              <a:rPr lang="en-US" sz="1600" dirty="0">
                <a:sym typeface="Wingdings" panose="05000000000000000000" pitchFamily="2" charset="2"/>
              </a:rPr>
              <a:t>Provider WAN </a:t>
            </a:r>
            <a:r>
              <a:rPr lang="el-GR" sz="1600" dirty="0"/>
              <a:t>π.χ</a:t>
            </a:r>
            <a:r>
              <a:rPr lang="el-GR" sz="1600" dirty="0" smtClean="0"/>
              <a:t>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IP </a:t>
            </a:r>
            <a:r>
              <a:rPr lang="el-GR" sz="1400" dirty="0"/>
              <a:t>ή </a:t>
            </a:r>
            <a:r>
              <a:rPr lang="en-US" sz="1400" dirty="0"/>
              <a:t>MPLS tunnels </a:t>
            </a:r>
            <a:r>
              <a:rPr lang="el-GR" sz="1400" dirty="0"/>
              <a:t>μεταξύ εικονικών δρομολογητών </a:t>
            </a:r>
            <a:r>
              <a:rPr lang="en-US" sz="1400" dirty="0"/>
              <a:t>(Virtual Routing &amp; Forwarding</a:t>
            </a:r>
            <a:r>
              <a:rPr lang="el-GR" sz="1400" dirty="0"/>
              <a:t>,</a:t>
            </a:r>
            <a:r>
              <a:rPr lang="en-US" sz="1400" dirty="0"/>
              <a:t> </a:t>
            </a:r>
            <a:r>
              <a:rPr lang="en-US" sz="1400" b="1" dirty="0">
                <a:solidFill>
                  <a:srgbClr val="FF0000"/>
                </a:solidFill>
              </a:rPr>
              <a:t>VRF</a:t>
            </a:r>
            <a:r>
              <a:rPr lang="en-US" sz="1400" dirty="0"/>
              <a:t>)</a:t>
            </a:r>
            <a:r>
              <a:rPr lang="el-GR" sz="1400" dirty="0"/>
              <a:t> ορισμένων στους </a:t>
            </a:r>
            <a:r>
              <a:rPr lang="en-US" sz="1400" dirty="0"/>
              <a:t>PE</a:t>
            </a:r>
            <a:r>
              <a:rPr lang="el-GR" sz="1400" dirty="0"/>
              <a:t> </a:t>
            </a:r>
            <a:r>
              <a:rPr lang="en-US" sz="1400" dirty="0"/>
              <a:t>Nodes (Routers)</a:t>
            </a:r>
            <a:r>
              <a:rPr lang="el-GR" sz="1400" dirty="0"/>
              <a:t> ανά </a:t>
            </a:r>
            <a:r>
              <a:rPr lang="en-US" sz="1400" dirty="0" smtClean="0"/>
              <a:t>VPN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l-GR" sz="1400" dirty="0" smtClean="0"/>
              <a:t>Διαδικασία </a:t>
            </a:r>
            <a:r>
              <a:rPr lang="el-GR" sz="1400" dirty="0"/>
              <a:t>Ασφαλούς Επικοινωνίας</a:t>
            </a:r>
            <a:r>
              <a:rPr lang="en-US" sz="1400" dirty="0"/>
              <a:t> </a:t>
            </a:r>
            <a:r>
              <a:rPr lang="en-US" sz="1400" b="1" dirty="0">
                <a:solidFill>
                  <a:srgbClr val="FF0000"/>
                </a:solidFill>
              </a:rPr>
              <a:t>IPsec Tunnels</a:t>
            </a:r>
            <a:r>
              <a:rPr lang="el-GR" sz="1400" dirty="0">
                <a:sym typeface="Wingdings" panose="05000000000000000000" pitchFamily="2" charset="2"/>
              </a:rPr>
              <a:t> μεταξύ </a:t>
            </a:r>
            <a:r>
              <a:rPr lang="en-GB" sz="1400" dirty="0">
                <a:sym typeface="Wingdings" panose="05000000000000000000" pitchFamily="2" charset="2"/>
              </a:rPr>
              <a:t>PE’s </a:t>
            </a:r>
            <a:r>
              <a:rPr lang="en-US" sz="1400" dirty="0"/>
              <a:t>BGP/IP Provider Network(s</a:t>
            </a:r>
            <a:r>
              <a:rPr lang="el-GR" sz="1400" dirty="0"/>
              <a:t>)</a:t>
            </a:r>
            <a:endParaRPr lang="el-GR" sz="1400" b="1" dirty="0">
              <a:solidFill>
                <a:srgbClr val="FF0000"/>
              </a:solidFill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 smtClean="0"/>
              <a:t>Generic Routing Encapsulation </a:t>
            </a:r>
            <a:r>
              <a:rPr lang="en-US" sz="1400" b="1" dirty="0" smtClean="0">
                <a:solidFill>
                  <a:srgbClr val="FF0000"/>
                </a:solidFill>
              </a:rPr>
              <a:t>GRE</a:t>
            </a:r>
            <a:r>
              <a:rPr lang="en-US" sz="1400" dirty="0" smtClean="0"/>
              <a:t> </a:t>
            </a:r>
            <a:r>
              <a:rPr lang="en-US" sz="1400" b="1" dirty="0">
                <a:solidFill>
                  <a:srgbClr val="FF0000"/>
                </a:solidFill>
              </a:rPr>
              <a:t>Tunnels</a:t>
            </a:r>
            <a:r>
              <a:rPr lang="en-US" sz="1400" dirty="0" smtClean="0"/>
              <a:t> </a:t>
            </a:r>
            <a:r>
              <a:rPr lang="el-GR" sz="1400" dirty="0">
                <a:sym typeface="Wingdings" panose="05000000000000000000" pitchFamily="2" charset="2"/>
              </a:rPr>
              <a:t>μεταξύ </a:t>
            </a:r>
            <a:r>
              <a:rPr lang="en-GB" sz="1400" dirty="0" smtClean="0">
                <a:sym typeface="Wingdings" panose="05000000000000000000" pitchFamily="2" charset="2"/>
              </a:rPr>
              <a:t>PE’s </a:t>
            </a:r>
            <a:r>
              <a:rPr lang="en-US" sz="1400" dirty="0" smtClean="0"/>
              <a:t>BGP/IP Provider Network(s)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l-GR" sz="1400" dirty="0"/>
              <a:t>Διαδικασία Ασφαλούς Επικοινωνίας</a:t>
            </a:r>
            <a:r>
              <a:rPr lang="en-US" sz="1400" dirty="0"/>
              <a:t> </a:t>
            </a:r>
            <a:r>
              <a:rPr lang="en-US" sz="1400" b="1" dirty="0" err="1" smtClean="0">
                <a:solidFill>
                  <a:srgbClr val="FF0000"/>
                </a:solidFill>
              </a:rPr>
              <a:t>OpenVPN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>
                <a:solidFill>
                  <a:srgbClr val="FF0000"/>
                </a:solidFill>
              </a:rPr>
              <a:t>Tunnels</a:t>
            </a:r>
            <a:r>
              <a:rPr lang="el-GR" sz="1400" dirty="0">
                <a:sym typeface="Wingdings" panose="05000000000000000000" pitchFamily="2" charset="2"/>
              </a:rPr>
              <a:t> </a:t>
            </a:r>
            <a:r>
              <a:rPr lang="el-GR" sz="1400" dirty="0" smtClean="0">
                <a:sym typeface="Wingdings" panose="05000000000000000000" pitchFamily="2" charset="2"/>
              </a:rPr>
              <a:t>μεταξύ</a:t>
            </a:r>
            <a:r>
              <a:rPr lang="en-US" sz="1400" dirty="0">
                <a:sym typeface="Wingdings" panose="05000000000000000000" pitchFamily="2" charset="2"/>
              </a:rPr>
              <a:t> </a:t>
            </a:r>
            <a:r>
              <a:rPr lang="el-GR" sz="1400" dirty="0" smtClean="0">
                <a:sym typeface="Wingdings" panose="05000000000000000000" pitchFamily="2" charset="2"/>
              </a:rPr>
              <a:t>τερματικών συσκευών χρηστών </a:t>
            </a:r>
            <a:r>
              <a:rPr lang="en-US" sz="1400" dirty="0" smtClean="0">
                <a:sym typeface="Wingdings" panose="05000000000000000000" pitchFamily="2" charset="2"/>
              </a:rPr>
              <a:t>client - server</a:t>
            </a:r>
            <a:r>
              <a:rPr lang="el-GR" sz="1400" dirty="0" smtClean="0">
                <a:sym typeface="Wingdings" panose="05000000000000000000" pitchFamily="2" charset="2"/>
              </a:rPr>
              <a:t>, </a:t>
            </a:r>
            <a:r>
              <a:rPr lang="en-US" sz="1400" dirty="0" smtClean="0">
                <a:sym typeface="Wingdings" panose="05000000000000000000" pitchFamily="2" charset="2"/>
              </a:rPr>
              <a:t>hosted </a:t>
            </a:r>
            <a:r>
              <a:rPr lang="el-GR" sz="1400" dirty="0" smtClean="0">
                <a:sym typeface="Wingdings" panose="05000000000000000000" pitchFamily="2" charset="2"/>
              </a:rPr>
              <a:t>σε διαφορετικά</a:t>
            </a:r>
            <a:r>
              <a:rPr lang="en-US" sz="1400" dirty="0" smtClean="0">
                <a:sym typeface="Wingdings" panose="05000000000000000000" pitchFamily="2" charset="2"/>
              </a:rPr>
              <a:t> </a:t>
            </a:r>
            <a:r>
              <a:rPr lang="el-GR" sz="1400" dirty="0" smtClean="0">
                <a:sym typeface="Wingdings" panose="05000000000000000000" pitchFamily="2" charset="2"/>
              </a:rPr>
              <a:t>διαχειριστικά</a:t>
            </a:r>
            <a:r>
              <a:rPr lang="en-US" sz="1400" dirty="0" smtClean="0">
                <a:sym typeface="Wingdings" panose="05000000000000000000" pitchFamily="2" charset="2"/>
              </a:rPr>
              <a:t> </a:t>
            </a:r>
            <a:r>
              <a:rPr lang="el-GR" sz="1400" dirty="0" smtClean="0">
                <a:sym typeface="Wingdings" panose="05000000000000000000" pitchFamily="2" charset="2"/>
              </a:rPr>
              <a:t>περιβάλλοντα</a:t>
            </a:r>
            <a:r>
              <a:rPr lang="en-US" sz="1400" dirty="0" smtClean="0">
                <a:sym typeface="Wingdings" panose="05000000000000000000" pitchFamily="2" charset="2"/>
              </a:rPr>
              <a:t> </a:t>
            </a:r>
            <a:r>
              <a:rPr lang="el-GR" sz="1400" dirty="0" smtClean="0">
                <a:sym typeface="Wingdings" panose="05000000000000000000" pitchFamily="2" charset="2"/>
              </a:rPr>
              <a:t>μέσω </a:t>
            </a:r>
            <a:r>
              <a:rPr lang="en-US" sz="1400" dirty="0" smtClean="0">
                <a:sym typeface="Wingdings" panose="05000000000000000000" pitchFamily="2" charset="2"/>
              </a:rPr>
              <a:t>SSL/TLS </a:t>
            </a:r>
            <a:r>
              <a:rPr lang="el-GR" sz="1400" dirty="0" smtClean="0">
                <a:sym typeface="Wingdings" panose="05000000000000000000" pitchFamily="2" charset="2"/>
              </a:rPr>
              <a:t>(συνήθως προτιμάται η χρήση πρωτοκόλλων </a:t>
            </a:r>
            <a:r>
              <a:rPr lang="en-US" sz="1400" dirty="0" smtClean="0">
                <a:sym typeface="Wingdings" panose="05000000000000000000" pitchFamily="2" charset="2"/>
              </a:rPr>
              <a:t>UDP </a:t>
            </a:r>
            <a:r>
              <a:rPr lang="el-GR" sz="1400" dirty="0" smtClean="0">
                <a:sym typeface="Wingdings" panose="05000000000000000000" pitchFamily="2" charset="2"/>
              </a:rPr>
              <a:t>και η προ</a:t>
            </a:r>
            <a:r>
              <a:rPr lang="en-US" sz="1400" dirty="0" smtClean="0">
                <a:sym typeface="Wingdings" panose="05000000000000000000" pitchFamily="2" charset="2"/>
              </a:rPr>
              <a:t>-</a:t>
            </a:r>
            <a:r>
              <a:rPr lang="el-GR" sz="1400" dirty="0" smtClean="0">
                <a:sym typeface="Wingdings" panose="05000000000000000000" pitchFamily="2" charset="2"/>
              </a:rPr>
              <a:t>εγκατάσταση </a:t>
            </a:r>
            <a:r>
              <a:rPr lang="en-US" sz="1400" dirty="0" smtClean="0">
                <a:sym typeface="Wingdings" panose="05000000000000000000" pitchFamily="2" charset="2"/>
              </a:rPr>
              <a:t>certificates </a:t>
            </a:r>
            <a:r>
              <a:rPr lang="el-GR" sz="1400" dirty="0" smtClean="0">
                <a:sym typeface="Wingdings" panose="05000000000000000000" pitchFamily="2" charset="2"/>
              </a:rPr>
              <a:t>στον </a:t>
            </a:r>
            <a:r>
              <a:rPr lang="en-US" sz="1400" dirty="0" smtClean="0">
                <a:sym typeface="Wingdings" panose="05000000000000000000" pitchFamily="2" charset="2"/>
              </a:rPr>
              <a:t>client)</a:t>
            </a:r>
            <a:endParaRPr lang="en-US" sz="1400" dirty="0" smtClean="0"/>
          </a:p>
          <a:p>
            <a:pPr lvl="2">
              <a:buFont typeface="Courier New" panose="02070309020205020404" pitchFamily="49" charset="0"/>
              <a:buChar char="o"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57950"/>
            <a:ext cx="2133600" cy="476250"/>
          </a:xfrm>
        </p:spPr>
        <p:txBody>
          <a:bodyPr/>
          <a:lstStyle/>
          <a:p>
            <a:pPr>
              <a:defRPr/>
            </a:pPr>
            <a:fld id="{B40E4832-F2F8-4602-ADEB-C3DCBFEC6E09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362" y="762000"/>
            <a:ext cx="5634038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468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152400"/>
            <a:ext cx="8839200" cy="944562"/>
          </a:xfrm>
        </p:spPr>
        <p:txBody>
          <a:bodyPr/>
          <a:lstStyle/>
          <a:p>
            <a:pPr marL="26988" indent="0" eaLnBrk="1" hangingPunct="1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IPsec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ECE 454/CS 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594, </a:t>
            </a:r>
            <a:r>
              <a:rPr lang="en-US" altLang="zh-CN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Jinyuan</a:t>
            </a:r>
            <a:r>
              <a:rPr lang="en-US" altLang="zh-CN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CN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(Stella) </a:t>
            </a:r>
            <a:r>
              <a:rPr lang="en-US" altLang="zh-CN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Sun, Univ. </a:t>
            </a:r>
            <a:r>
              <a:rPr lang="en-US" altLang="zh-CN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en-US" altLang="zh-CN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Tennessee, Fall 2011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0"/>
            <a:ext cx="8229600" cy="2590800"/>
          </a:xfrm>
        </p:spPr>
        <p:txBody>
          <a:bodyPr/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SA</a:t>
            </a:r>
            <a:r>
              <a:rPr lang="en-US" sz="1600" dirty="0" smtClean="0"/>
              <a:t>: Security Associations (one way)</a:t>
            </a:r>
          </a:p>
          <a:p>
            <a:pPr lvl="1"/>
            <a:r>
              <a:rPr lang="en-US" sz="1400" dirty="0" smtClean="0"/>
              <a:t>SPI: Security Parameter Index (</a:t>
            </a:r>
            <a:r>
              <a:rPr lang="en-US" altLang="zh-CN" sz="1400" dirty="0">
                <a:ea typeface="宋体" charset="-122"/>
              </a:rPr>
              <a:t>Cryptographic algorithms, keys, </a:t>
            </a:r>
            <a:r>
              <a:rPr lang="en-US" altLang="zh-CN" sz="1400" dirty="0" smtClean="0">
                <a:ea typeface="宋体" charset="-122"/>
              </a:rPr>
              <a:t>lifetimes</a:t>
            </a:r>
            <a:r>
              <a:rPr lang="en-US" altLang="zh-CN" sz="1400" dirty="0">
                <a:ea typeface="宋体" charset="-122"/>
              </a:rPr>
              <a:t>, sequence numbers, mode </a:t>
            </a:r>
            <a:r>
              <a:rPr lang="en-US" altLang="zh-CN" sz="1400" dirty="0" smtClean="0">
                <a:ea typeface="宋体" charset="-122"/>
              </a:rPr>
              <a:t>- transport </a:t>
            </a:r>
            <a:r>
              <a:rPr lang="en-US" altLang="zh-CN" sz="1400" dirty="0">
                <a:ea typeface="宋体" charset="-122"/>
              </a:rPr>
              <a:t>or tunnel) </a:t>
            </a:r>
          </a:p>
          <a:p>
            <a:pPr lvl="1"/>
            <a:r>
              <a:rPr lang="el-GR" sz="1400" dirty="0" smtClean="0"/>
              <a:t>Εναλλακτικές </a:t>
            </a:r>
            <a:r>
              <a:rPr lang="en-US" sz="1400" dirty="0" smtClean="0"/>
              <a:t>SA</a:t>
            </a:r>
            <a:r>
              <a:rPr lang="el-GR" sz="1400" dirty="0" smtClean="0"/>
              <a:t>,</a:t>
            </a:r>
            <a:r>
              <a:rPr lang="en-US" sz="1400" dirty="0" smtClean="0"/>
              <a:t> </a:t>
            </a:r>
            <a:r>
              <a:rPr lang="el-GR" sz="1400" dirty="0" smtClean="0"/>
              <a:t>αποθηκευμένες σε </a:t>
            </a:r>
            <a:r>
              <a:rPr lang="en-US" sz="1400" dirty="0" smtClean="0"/>
              <a:t>IPsec nodes</a:t>
            </a:r>
            <a:r>
              <a:rPr lang="el-GR" sz="1400" dirty="0" smtClean="0"/>
              <a:t>, ενεργοποιούνται με επιλογή του πακέτου</a:t>
            </a:r>
            <a:endParaRPr lang="en-US" sz="1400" dirty="0"/>
          </a:p>
          <a:p>
            <a:r>
              <a:rPr lang="en-US" sz="1600" b="1" dirty="0" smtClean="0">
                <a:solidFill>
                  <a:srgbClr val="FF0000"/>
                </a:solidFill>
              </a:rPr>
              <a:t>AH</a:t>
            </a:r>
            <a:r>
              <a:rPr lang="en-US" sz="1600" dirty="0" smtClean="0"/>
              <a:t>: Authentication Header</a:t>
            </a:r>
            <a:endParaRPr lang="en-US" sz="1600" dirty="0"/>
          </a:p>
          <a:p>
            <a:pPr lvl="1"/>
            <a:r>
              <a:rPr lang="el-GR" sz="1400" dirty="0" smtClean="0"/>
              <a:t>Επιβεβαίωση ταυτότητας αποστολέα</a:t>
            </a:r>
            <a:r>
              <a:rPr lang="en-US" sz="1400" dirty="0" smtClean="0"/>
              <a:t> (Sender Authentication)</a:t>
            </a:r>
            <a:r>
              <a:rPr lang="el-GR" sz="1400" dirty="0" smtClean="0"/>
              <a:t> &amp; μη παραποίησης μηνύματος </a:t>
            </a:r>
            <a:r>
              <a:rPr lang="en-US" sz="1400" dirty="0" smtClean="0"/>
              <a:t>(Message Integrity)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ESP</a:t>
            </a:r>
            <a:r>
              <a:rPr lang="en-US" sz="1600" dirty="0" smtClean="0"/>
              <a:t>: Encapsulating Security Payload</a:t>
            </a:r>
          </a:p>
          <a:p>
            <a:pPr lvl="1"/>
            <a:r>
              <a:rPr lang="el-GR" sz="1400" dirty="0"/>
              <a:t>Ε</a:t>
            </a:r>
            <a:r>
              <a:rPr lang="el-GR" sz="1400" dirty="0" smtClean="0"/>
              <a:t>μπιστευτικότητα</a:t>
            </a:r>
            <a:r>
              <a:rPr lang="el-GR" sz="1400" dirty="0" smtClean="0"/>
              <a:t>, </a:t>
            </a:r>
            <a:r>
              <a:rPr lang="en-US" sz="1400" dirty="0" smtClean="0"/>
              <a:t>Confidentiality)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IKE</a:t>
            </a:r>
            <a:r>
              <a:rPr lang="en-US" sz="1600" dirty="0" smtClean="0"/>
              <a:t>: Internet Key Exchange</a:t>
            </a:r>
            <a:r>
              <a:rPr lang="el-GR" sz="1600" dirty="0" smtClean="0"/>
              <a:t> (</a:t>
            </a:r>
            <a:r>
              <a:rPr lang="en-US" sz="1600" dirty="0" smtClean="0"/>
              <a:t>handshaking protocol </a:t>
            </a:r>
            <a:r>
              <a:rPr lang="el-GR" sz="1600" dirty="0" smtClean="0"/>
              <a:t>για συμφωνία </a:t>
            </a:r>
            <a:r>
              <a:rPr lang="en-US" sz="1600" dirty="0" smtClean="0"/>
              <a:t>SA)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0E4832-F2F8-4602-ADEB-C3DCBFEC6E09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  <p:grpSp>
        <p:nvGrpSpPr>
          <p:cNvPr id="17" name="Group 16"/>
          <p:cNvGrpSpPr/>
          <p:nvPr/>
        </p:nvGrpSpPr>
        <p:grpSpPr>
          <a:xfrm>
            <a:off x="2895600" y="762001"/>
            <a:ext cx="6096000" cy="3200399"/>
            <a:chOff x="2667000" y="685801"/>
            <a:chExt cx="6400800" cy="3428999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76" r="2875" b="9259"/>
            <a:stretch>
              <a:fillRect/>
            </a:stretch>
          </p:blipFill>
          <p:spPr bwMode="auto">
            <a:xfrm>
              <a:off x="3233472" y="685801"/>
              <a:ext cx="3700728" cy="2133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" name="Group 5"/>
            <p:cNvGrpSpPr/>
            <p:nvPr/>
          </p:nvGrpSpPr>
          <p:grpSpPr>
            <a:xfrm>
              <a:off x="2667000" y="2819400"/>
              <a:ext cx="6400800" cy="1295400"/>
              <a:chOff x="2438400" y="2819400"/>
              <a:chExt cx="6251537" cy="1295400"/>
            </a:xfrm>
          </p:grpSpPr>
          <p:sp>
            <p:nvSpPr>
              <p:cNvPr id="8" name="Rectangle 4"/>
              <p:cNvSpPr>
                <a:spLocks noChangeArrowheads="1"/>
              </p:cNvSpPr>
              <p:nvPr/>
            </p:nvSpPr>
            <p:spPr bwMode="auto">
              <a:xfrm>
                <a:off x="2438400" y="2819400"/>
                <a:ext cx="1447800" cy="60960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ts val="600"/>
                  </a:spcBef>
                  <a:buClr>
                    <a:schemeClr val="accent1"/>
                  </a:buClr>
                  <a:buSzPct val="80000"/>
                  <a:buFont typeface="Wingdings 2" charset="2"/>
                  <a:buChar char=""/>
                  <a:defRPr sz="32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1pPr>
                <a:lvl2pPr marL="37931725" indent="-37474525" eaLnBrk="0" hangingPunct="0">
                  <a:spcBef>
                    <a:spcPts val="550"/>
                  </a:spcBef>
                  <a:buClr>
                    <a:schemeClr val="accent1"/>
                  </a:buClr>
                  <a:buFont typeface="Verdana" charset="0"/>
                  <a:buChar char="◦"/>
                  <a:defRPr sz="28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2pPr>
                <a:lvl3pPr marL="885825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 2" charset="2"/>
                  <a:buChar char=""/>
                  <a:defRPr sz="24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3pPr>
                <a:lvl4pPr marL="1096963" indent="-173038" eaLnBrk="0" hangingPunct="0">
                  <a:spcBef>
                    <a:spcPct val="20000"/>
                  </a:spcBef>
                  <a:buClr>
                    <a:srgbClr val="C32D2E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4pPr>
                <a:lvl5pPr marL="1296988" indent="-182563" eaLnBrk="0" hangingPunct="0">
                  <a:spcBef>
                    <a:spcPct val="20000"/>
                  </a:spcBef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5pPr>
                <a:lvl6pPr marL="1754188" indent="-1825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6pPr>
                <a:lvl7pPr marL="2211388" indent="-1825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7pPr>
                <a:lvl8pPr marL="2668588" indent="-1825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8pPr>
                <a:lvl9pPr marL="3125788" indent="-1825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9pPr>
              </a:lstStyle>
              <a:p>
                <a:pPr algn="ctr">
                  <a:lnSpc>
                    <a:spcPct val="70000"/>
                  </a:lnSpc>
                  <a:spcBef>
                    <a:spcPct val="20000"/>
                  </a:spcBef>
                  <a:buClr>
                    <a:schemeClr val="accent2"/>
                  </a:buClr>
                  <a:buSzTx/>
                  <a:buFontTx/>
                  <a:buNone/>
                </a:pPr>
                <a:r>
                  <a:rPr lang="en-US" altLang="zh-CN" sz="1600" dirty="0">
                    <a:solidFill>
                      <a:srgbClr val="000000"/>
                    </a:solidFill>
                    <a:latin typeface="Tahoma" charset="0"/>
                    <a:ea typeface="宋体" charset="-122"/>
                    <a:cs typeface="Arial" charset="0"/>
                  </a:rPr>
                  <a:t>IP header</a:t>
                </a:r>
              </a:p>
              <a:p>
                <a:pPr algn="ctr">
                  <a:lnSpc>
                    <a:spcPct val="70000"/>
                  </a:lnSpc>
                  <a:spcBef>
                    <a:spcPct val="20000"/>
                  </a:spcBef>
                  <a:buClr>
                    <a:schemeClr val="accent2"/>
                  </a:buClr>
                  <a:buSzTx/>
                  <a:buFontTx/>
                  <a:buNone/>
                </a:pPr>
                <a:r>
                  <a:rPr lang="en-US" altLang="zh-CN" sz="1600" dirty="0">
                    <a:solidFill>
                      <a:srgbClr val="000000"/>
                    </a:solidFill>
                    <a:latin typeface="Tahoma" charset="0"/>
                    <a:ea typeface="宋体" charset="-122"/>
                    <a:cs typeface="Arial" charset="0"/>
                  </a:rPr>
                  <a:t>(real </a:t>
                </a:r>
                <a:r>
                  <a:rPr lang="en-US" altLang="zh-CN" sz="1600" dirty="0" err="1">
                    <a:solidFill>
                      <a:srgbClr val="000000"/>
                    </a:solidFill>
                    <a:latin typeface="Tahoma" charset="0"/>
                    <a:ea typeface="宋体" charset="-122"/>
                    <a:cs typeface="Arial" charset="0"/>
                  </a:rPr>
                  <a:t>dest</a:t>
                </a:r>
                <a:r>
                  <a:rPr lang="en-US" altLang="zh-CN" sz="1600" dirty="0">
                    <a:solidFill>
                      <a:srgbClr val="000000"/>
                    </a:solidFill>
                    <a:latin typeface="Tahoma" charset="0"/>
                    <a:ea typeface="宋体" charset="-122"/>
                    <a:cs typeface="Arial" charset="0"/>
                  </a:rPr>
                  <a:t>)</a:t>
                </a:r>
              </a:p>
            </p:txBody>
          </p:sp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3886200" y="2819400"/>
                <a:ext cx="1447800" cy="60960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ts val="600"/>
                  </a:spcBef>
                  <a:buClr>
                    <a:schemeClr val="accent1"/>
                  </a:buClr>
                  <a:buSzPct val="80000"/>
                  <a:buFont typeface="Wingdings 2" charset="2"/>
                  <a:buChar char=""/>
                  <a:defRPr sz="32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1pPr>
                <a:lvl2pPr marL="37931725" indent="-37474525" eaLnBrk="0" hangingPunct="0">
                  <a:spcBef>
                    <a:spcPts val="550"/>
                  </a:spcBef>
                  <a:buClr>
                    <a:schemeClr val="accent1"/>
                  </a:buClr>
                  <a:buFont typeface="Verdana" charset="0"/>
                  <a:buChar char="◦"/>
                  <a:defRPr sz="28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2pPr>
                <a:lvl3pPr marL="885825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 2" charset="2"/>
                  <a:buChar char=""/>
                  <a:defRPr sz="24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3pPr>
                <a:lvl4pPr marL="1096963" indent="-173038" eaLnBrk="0" hangingPunct="0">
                  <a:spcBef>
                    <a:spcPct val="20000"/>
                  </a:spcBef>
                  <a:buClr>
                    <a:srgbClr val="C32D2E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4pPr>
                <a:lvl5pPr marL="1296988" indent="-182563" eaLnBrk="0" hangingPunct="0">
                  <a:spcBef>
                    <a:spcPct val="20000"/>
                  </a:spcBef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5pPr>
                <a:lvl6pPr marL="1754188" indent="-1825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6pPr>
                <a:lvl7pPr marL="2211388" indent="-1825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7pPr>
                <a:lvl8pPr marL="2668588" indent="-1825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8pPr>
                <a:lvl9pPr marL="3125788" indent="-1825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9pPr>
              </a:lstStyle>
              <a:p>
                <a:pPr algn="ctr">
                  <a:lnSpc>
                    <a:spcPct val="70000"/>
                  </a:lnSpc>
                  <a:spcBef>
                    <a:spcPct val="20000"/>
                  </a:spcBef>
                  <a:buClr>
                    <a:schemeClr val="accent2"/>
                  </a:buClr>
                  <a:buSzTx/>
                  <a:buFontTx/>
                  <a:buNone/>
                </a:pPr>
                <a:r>
                  <a:rPr lang="en-US" altLang="zh-CN" sz="1600" dirty="0">
                    <a:solidFill>
                      <a:srgbClr val="000000"/>
                    </a:solidFill>
                    <a:latin typeface="Tahoma" charset="0"/>
                    <a:ea typeface="宋体" charset="-122"/>
                    <a:cs typeface="Arial" charset="0"/>
                  </a:rPr>
                  <a:t>IPsec header</a:t>
                </a:r>
              </a:p>
            </p:txBody>
          </p:sp>
          <p:sp>
            <p:nvSpPr>
              <p:cNvPr id="10" name="Rectangle 6"/>
              <p:cNvSpPr>
                <a:spLocks noChangeArrowheads="1"/>
              </p:cNvSpPr>
              <p:nvPr/>
            </p:nvSpPr>
            <p:spPr bwMode="auto">
              <a:xfrm>
                <a:off x="5334000" y="2819400"/>
                <a:ext cx="2362200" cy="60960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ts val="600"/>
                  </a:spcBef>
                  <a:buClr>
                    <a:schemeClr val="accent1"/>
                  </a:buClr>
                  <a:buSzPct val="80000"/>
                  <a:buFont typeface="Wingdings 2" charset="2"/>
                  <a:buChar char=""/>
                  <a:defRPr sz="32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1pPr>
                <a:lvl2pPr marL="37931725" indent="-37474525" eaLnBrk="0" hangingPunct="0">
                  <a:spcBef>
                    <a:spcPts val="550"/>
                  </a:spcBef>
                  <a:buClr>
                    <a:schemeClr val="accent1"/>
                  </a:buClr>
                  <a:buFont typeface="Verdana" charset="0"/>
                  <a:buChar char="◦"/>
                  <a:defRPr sz="28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2pPr>
                <a:lvl3pPr marL="885825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 2" charset="2"/>
                  <a:buChar char=""/>
                  <a:defRPr sz="24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3pPr>
                <a:lvl4pPr marL="1096963" indent="-173038" eaLnBrk="0" hangingPunct="0">
                  <a:spcBef>
                    <a:spcPct val="20000"/>
                  </a:spcBef>
                  <a:buClr>
                    <a:srgbClr val="C32D2E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4pPr>
                <a:lvl5pPr marL="1296988" indent="-182563" eaLnBrk="0" hangingPunct="0">
                  <a:spcBef>
                    <a:spcPct val="20000"/>
                  </a:spcBef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5pPr>
                <a:lvl6pPr marL="1754188" indent="-1825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6pPr>
                <a:lvl7pPr marL="2211388" indent="-1825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7pPr>
                <a:lvl8pPr marL="2668588" indent="-1825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8pPr>
                <a:lvl9pPr marL="3125788" indent="-1825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9pPr>
              </a:lstStyle>
              <a:p>
                <a:pPr algn="ctr">
                  <a:lnSpc>
                    <a:spcPct val="70000"/>
                  </a:lnSpc>
                  <a:spcBef>
                    <a:spcPct val="20000"/>
                  </a:spcBef>
                  <a:buClr>
                    <a:schemeClr val="accent2"/>
                  </a:buClr>
                  <a:buSzTx/>
                  <a:buFontTx/>
                  <a:buNone/>
                </a:pPr>
                <a:r>
                  <a:rPr lang="en-US" altLang="zh-CN" sz="1600" dirty="0">
                    <a:solidFill>
                      <a:srgbClr val="000000"/>
                    </a:solidFill>
                    <a:latin typeface="Tahoma" charset="0"/>
                    <a:ea typeface="宋体" charset="-122"/>
                    <a:cs typeface="Arial" charset="0"/>
                  </a:rPr>
                  <a:t>TCP/UDP header + data</a:t>
                </a:r>
              </a:p>
            </p:txBody>
          </p:sp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2438400" y="3505200"/>
                <a:ext cx="1447800" cy="60960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ts val="600"/>
                  </a:spcBef>
                  <a:buClr>
                    <a:schemeClr val="accent1"/>
                  </a:buClr>
                  <a:buSzPct val="80000"/>
                  <a:buFont typeface="Wingdings 2" charset="2"/>
                  <a:buChar char=""/>
                  <a:defRPr sz="32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1pPr>
                <a:lvl2pPr marL="37931725" indent="-37474525" eaLnBrk="0" hangingPunct="0">
                  <a:spcBef>
                    <a:spcPts val="550"/>
                  </a:spcBef>
                  <a:buClr>
                    <a:schemeClr val="accent1"/>
                  </a:buClr>
                  <a:buFont typeface="Verdana" charset="0"/>
                  <a:buChar char="◦"/>
                  <a:defRPr sz="28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2pPr>
                <a:lvl3pPr marL="885825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 2" charset="2"/>
                  <a:buChar char=""/>
                  <a:defRPr sz="24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3pPr>
                <a:lvl4pPr marL="1096963" indent="-173038" eaLnBrk="0" hangingPunct="0">
                  <a:spcBef>
                    <a:spcPct val="20000"/>
                  </a:spcBef>
                  <a:buClr>
                    <a:srgbClr val="C32D2E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4pPr>
                <a:lvl5pPr marL="1296988" indent="-182563" eaLnBrk="0" hangingPunct="0">
                  <a:spcBef>
                    <a:spcPct val="20000"/>
                  </a:spcBef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5pPr>
                <a:lvl6pPr marL="1754188" indent="-1825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6pPr>
                <a:lvl7pPr marL="2211388" indent="-1825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7pPr>
                <a:lvl8pPr marL="2668588" indent="-1825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8pPr>
                <a:lvl9pPr marL="3125788" indent="-1825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9pPr>
              </a:lstStyle>
              <a:p>
                <a:pPr algn="ctr">
                  <a:lnSpc>
                    <a:spcPct val="70000"/>
                  </a:lnSpc>
                  <a:spcBef>
                    <a:spcPct val="20000"/>
                  </a:spcBef>
                  <a:buClr>
                    <a:schemeClr val="accent2"/>
                  </a:buClr>
                  <a:buSzTx/>
                  <a:buFontTx/>
                  <a:buNone/>
                </a:pPr>
                <a:r>
                  <a:rPr lang="en-US" altLang="zh-CN" sz="1600" dirty="0">
                    <a:solidFill>
                      <a:srgbClr val="000000"/>
                    </a:solidFill>
                    <a:latin typeface="Tahoma" charset="0"/>
                    <a:ea typeface="宋体" charset="-122"/>
                    <a:cs typeface="Arial" charset="0"/>
                  </a:rPr>
                  <a:t>IP header</a:t>
                </a:r>
              </a:p>
              <a:p>
                <a:pPr algn="ctr">
                  <a:lnSpc>
                    <a:spcPct val="70000"/>
                  </a:lnSpc>
                  <a:spcBef>
                    <a:spcPct val="20000"/>
                  </a:spcBef>
                  <a:buClr>
                    <a:schemeClr val="accent2"/>
                  </a:buClr>
                  <a:buSzTx/>
                  <a:buFontTx/>
                  <a:buNone/>
                </a:pPr>
                <a:r>
                  <a:rPr lang="en-US" altLang="zh-CN" sz="1600" dirty="0">
                    <a:solidFill>
                      <a:srgbClr val="000000"/>
                    </a:solidFill>
                    <a:latin typeface="Tahoma" charset="0"/>
                    <a:ea typeface="宋体" charset="-122"/>
                    <a:cs typeface="Arial" charset="0"/>
                  </a:rPr>
                  <a:t>(gateway)</a:t>
                </a:r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3886200" y="3505200"/>
                <a:ext cx="1447800" cy="60960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ts val="600"/>
                  </a:spcBef>
                  <a:buClr>
                    <a:schemeClr val="accent1"/>
                  </a:buClr>
                  <a:buSzPct val="80000"/>
                  <a:buFont typeface="Wingdings 2" charset="2"/>
                  <a:buChar char=""/>
                  <a:defRPr sz="32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1pPr>
                <a:lvl2pPr marL="37931725" indent="-37474525" eaLnBrk="0" hangingPunct="0">
                  <a:spcBef>
                    <a:spcPts val="550"/>
                  </a:spcBef>
                  <a:buClr>
                    <a:schemeClr val="accent1"/>
                  </a:buClr>
                  <a:buFont typeface="Verdana" charset="0"/>
                  <a:buChar char="◦"/>
                  <a:defRPr sz="28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2pPr>
                <a:lvl3pPr marL="885825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 2" charset="2"/>
                  <a:buChar char=""/>
                  <a:defRPr sz="24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3pPr>
                <a:lvl4pPr marL="1096963" indent="-173038" eaLnBrk="0" hangingPunct="0">
                  <a:spcBef>
                    <a:spcPct val="20000"/>
                  </a:spcBef>
                  <a:buClr>
                    <a:srgbClr val="C32D2E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4pPr>
                <a:lvl5pPr marL="1296988" indent="-182563" eaLnBrk="0" hangingPunct="0">
                  <a:spcBef>
                    <a:spcPct val="20000"/>
                  </a:spcBef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5pPr>
                <a:lvl6pPr marL="1754188" indent="-1825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6pPr>
                <a:lvl7pPr marL="2211388" indent="-1825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7pPr>
                <a:lvl8pPr marL="2668588" indent="-1825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8pPr>
                <a:lvl9pPr marL="3125788" indent="-1825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9pPr>
              </a:lstStyle>
              <a:p>
                <a:pPr algn="ctr">
                  <a:lnSpc>
                    <a:spcPct val="70000"/>
                  </a:lnSpc>
                  <a:spcBef>
                    <a:spcPct val="20000"/>
                  </a:spcBef>
                  <a:buClr>
                    <a:schemeClr val="accent2"/>
                  </a:buClr>
                  <a:buSzTx/>
                  <a:buFontTx/>
                  <a:buNone/>
                </a:pPr>
                <a:r>
                  <a:rPr lang="en-US" altLang="zh-CN" sz="1600">
                    <a:solidFill>
                      <a:srgbClr val="000000"/>
                    </a:solidFill>
                    <a:latin typeface="Tahoma" charset="0"/>
                    <a:ea typeface="宋体" charset="-122"/>
                    <a:cs typeface="Arial" charset="0"/>
                  </a:rPr>
                  <a:t>IPsec header</a:t>
                </a:r>
              </a:p>
            </p:txBody>
          </p:sp>
          <p:sp>
            <p:nvSpPr>
              <p:cNvPr id="13" name="Rectangle 9"/>
              <p:cNvSpPr>
                <a:spLocks noChangeArrowheads="1"/>
              </p:cNvSpPr>
              <p:nvPr/>
            </p:nvSpPr>
            <p:spPr bwMode="auto">
              <a:xfrm>
                <a:off x="6327737" y="3505200"/>
                <a:ext cx="2362200" cy="60960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ts val="600"/>
                  </a:spcBef>
                  <a:buClr>
                    <a:schemeClr val="accent1"/>
                  </a:buClr>
                  <a:buSzPct val="80000"/>
                  <a:buFont typeface="Wingdings 2" charset="2"/>
                  <a:buChar char=""/>
                  <a:defRPr sz="32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1pPr>
                <a:lvl2pPr marL="37931725" indent="-37474525" eaLnBrk="0" hangingPunct="0">
                  <a:spcBef>
                    <a:spcPts val="550"/>
                  </a:spcBef>
                  <a:buClr>
                    <a:schemeClr val="accent1"/>
                  </a:buClr>
                  <a:buFont typeface="Verdana" charset="0"/>
                  <a:buChar char="◦"/>
                  <a:defRPr sz="28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2pPr>
                <a:lvl3pPr marL="885825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 2" charset="2"/>
                  <a:buChar char=""/>
                  <a:defRPr sz="24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3pPr>
                <a:lvl4pPr marL="1096963" indent="-173038" eaLnBrk="0" hangingPunct="0">
                  <a:spcBef>
                    <a:spcPct val="20000"/>
                  </a:spcBef>
                  <a:buClr>
                    <a:srgbClr val="C32D2E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4pPr>
                <a:lvl5pPr marL="1296988" indent="-182563" eaLnBrk="0" hangingPunct="0">
                  <a:spcBef>
                    <a:spcPct val="20000"/>
                  </a:spcBef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5pPr>
                <a:lvl6pPr marL="1754188" indent="-1825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6pPr>
                <a:lvl7pPr marL="2211388" indent="-1825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7pPr>
                <a:lvl8pPr marL="2668588" indent="-1825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8pPr>
                <a:lvl9pPr marL="3125788" indent="-1825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9pPr>
              </a:lstStyle>
              <a:p>
                <a:pPr algn="ctr">
                  <a:lnSpc>
                    <a:spcPct val="70000"/>
                  </a:lnSpc>
                  <a:spcBef>
                    <a:spcPct val="20000"/>
                  </a:spcBef>
                  <a:buClr>
                    <a:schemeClr val="accent2"/>
                  </a:buClr>
                  <a:buSzTx/>
                  <a:buFontTx/>
                  <a:buNone/>
                </a:pPr>
                <a:r>
                  <a:rPr lang="en-US" altLang="zh-CN" sz="1600">
                    <a:solidFill>
                      <a:srgbClr val="000000"/>
                    </a:solidFill>
                    <a:latin typeface="Tahoma" charset="0"/>
                    <a:ea typeface="宋体" charset="-122"/>
                    <a:cs typeface="Arial" charset="0"/>
                  </a:rPr>
                  <a:t>TCP/UDP header + data</a:t>
                </a:r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5334000" y="3505200"/>
                <a:ext cx="1066800" cy="60960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ts val="600"/>
                  </a:spcBef>
                  <a:buClr>
                    <a:schemeClr val="accent1"/>
                  </a:buClr>
                  <a:buSzPct val="80000"/>
                  <a:buFont typeface="Wingdings 2" charset="2"/>
                  <a:buChar char=""/>
                  <a:defRPr sz="32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1pPr>
                <a:lvl2pPr marL="37931725" indent="-37474525" eaLnBrk="0" hangingPunct="0">
                  <a:spcBef>
                    <a:spcPts val="550"/>
                  </a:spcBef>
                  <a:buClr>
                    <a:schemeClr val="accent1"/>
                  </a:buClr>
                  <a:buFont typeface="Verdana" charset="0"/>
                  <a:buChar char="◦"/>
                  <a:defRPr sz="28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2pPr>
                <a:lvl3pPr marL="885825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 2" charset="2"/>
                  <a:buChar char=""/>
                  <a:defRPr sz="24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3pPr>
                <a:lvl4pPr marL="1096963" indent="-173038" eaLnBrk="0" hangingPunct="0">
                  <a:spcBef>
                    <a:spcPct val="20000"/>
                  </a:spcBef>
                  <a:buClr>
                    <a:srgbClr val="C32D2E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4pPr>
                <a:lvl5pPr marL="1296988" indent="-182563" eaLnBrk="0" hangingPunct="0">
                  <a:spcBef>
                    <a:spcPct val="20000"/>
                  </a:spcBef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5pPr>
                <a:lvl6pPr marL="1754188" indent="-1825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6pPr>
                <a:lvl7pPr marL="2211388" indent="-1825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7pPr>
                <a:lvl8pPr marL="2668588" indent="-1825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8pPr>
                <a:lvl9pPr marL="3125788" indent="-182563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4AA33"/>
                  </a:buClr>
                  <a:buFont typeface="Wingdings 2" charset="2"/>
                  <a:buChar char=""/>
                  <a:defRPr sz="2000">
                    <a:solidFill>
                      <a:schemeClr val="tx1"/>
                    </a:solidFill>
                    <a:latin typeface="Gill Sans MT" charset="0"/>
                    <a:ea typeface="ＭＳ Ｐゴシック" charset="-128"/>
                  </a:defRPr>
                </a:lvl9pPr>
              </a:lstStyle>
              <a:p>
                <a:pPr algn="ctr">
                  <a:lnSpc>
                    <a:spcPct val="70000"/>
                  </a:lnSpc>
                  <a:spcBef>
                    <a:spcPct val="20000"/>
                  </a:spcBef>
                  <a:buClr>
                    <a:schemeClr val="accent2"/>
                  </a:buClr>
                  <a:buSzTx/>
                  <a:buFontTx/>
                  <a:buNone/>
                </a:pPr>
                <a:r>
                  <a:rPr lang="en-US" altLang="zh-CN" sz="1600">
                    <a:solidFill>
                      <a:srgbClr val="000000"/>
                    </a:solidFill>
                    <a:latin typeface="Tahoma" charset="0"/>
                    <a:ea typeface="宋体" charset="-122"/>
                    <a:cs typeface="Arial" charset="0"/>
                  </a:rPr>
                  <a:t>IP header</a:t>
                </a:r>
              </a:p>
              <a:p>
                <a:pPr algn="ctr">
                  <a:lnSpc>
                    <a:spcPct val="70000"/>
                  </a:lnSpc>
                  <a:spcBef>
                    <a:spcPct val="20000"/>
                  </a:spcBef>
                  <a:buClr>
                    <a:schemeClr val="accent2"/>
                  </a:buClr>
                  <a:buSzTx/>
                  <a:buFontTx/>
                  <a:buNone/>
                </a:pPr>
                <a:r>
                  <a:rPr lang="en-US" altLang="zh-CN" sz="1600">
                    <a:solidFill>
                      <a:srgbClr val="000000"/>
                    </a:solidFill>
                    <a:latin typeface="Tahoma" charset="0"/>
                    <a:ea typeface="宋体" charset="-122"/>
                    <a:cs typeface="Arial" charset="0"/>
                  </a:rPr>
                  <a:t>(real dest)</a:t>
                </a:r>
              </a:p>
            </p:txBody>
          </p:sp>
        </p:grpSp>
      </p:grpSp>
      <p:sp>
        <p:nvSpPr>
          <p:cNvPr id="5" name="TextBox 4"/>
          <p:cNvSpPr txBox="1"/>
          <p:nvPr/>
        </p:nvSpPr>
        <p:spPr>
          <a:xfrm>
            <a:off x="228600" y="2286000"/>
            <a:ext cx="27432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Transport Mode</a:t>
            </a:r>
          </a:p>
          <a:p>
            <a:r>
              <a:rPr lang="el-GR" sz="1400" dirty="0" smtClean="0"/>
              <a:t>Ασφάλεια </a:t>
            </a:r>
            <a:r>
              <a:rPr lang="el-GR" sz="1400" dirty="0" smtClean="0"/>
              <a:t>Περιεχομένου σε </a:t>
            </a:r>
            <a:r>
              <a:rPr lang="el-GR" sz="1400" dirty="0" smtClean="0"/>
              <a:t>υποσύνολα της σύνδεσης </a:t>
            </a:r>
            <a:r>
              <a:rPr lang="en-US" sz="1400" dirty="0" smtClean="0"/>
              <a:t>e2e</a:t>
            </a:r>
            <a:endParaRPr lang="en-US" sz="1400" dirty="0" smtClean="0"/>
          </a:p>
          <a:p>
            <a:r>
              <a:rPr lang="en-US" sz="1400" dirty="0" smtClean="0"/>
              <a:t>(</a:t>
            </a:r>
            <a:r>
              <a:rPr lang="en-US" sz="1400" i="1" dirty="0" smtClean="0">
                <a:solidFill>
                  <a:srgbClr val="FF0000"/>
                </a:solidFill>
              </a:rPr>
              <a:t>encryption </a:t>
            </a:r>
            <a:r>
              <a:rPr lang="el-GR" sz="1400" i="1" dirty="0" smtClean="0">
                <a:solidFill>
                  <a:srgbClr val="FF0000"/>
                </a:solidFill>
              </a:rPr>
              <a:t>του </a:t>
            </a:r>
            <a:r>
              <a:rPr lang="en-US" sz="1400" i="1" dirty="0" smtClean="0">
                <a:solidFill>
                  <a:srgbClr val="FF0000"/>
                </a:solidFill>
              </a:rPr>
              <a:t>payload</a:t>
            </a:r>
            <a:r>
              <a:rPr lang="en-US" sz="1400" dirty="0" smtClean="0"/>
              <a:t>)</a:t>
            </a:r>
            <a:endParaRPr lang="en-GB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228600" y="3200400"/>
            <a:ext cx="29718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Tunnel Mode</a:t>
            </a:r>
            <a:endParaRPr lang="el-GR" sz="1600" b="1" dirty="0" smtClean="0">
              <a:solidFill>
                <a:srgbClr val="0070C0"/>
              </a:solidFill>
            </a:endParaRPr>
          </a:p>
          <a:p>
            <a:r>
              <a:rPr lang="el-GR" sz="1400" dirty="0" smtClean="0"/>
              <a:t>Ασφάλεια Πακέτου </a:t>
            </a:r>
            <a:r>
              <a:rPr lang="el-GR" sz="1400" dirty="0" smtClean="0"/>
              <a:t>σε </a:t>
            </a:r>
            <a:r>
              <a:rPr lang="en-US" sz="1400" dirty="0" smtClean="0"/>
              <a:t>tunnel </a:t>
            </a:r>
            <a:r>
              <a:rPr lang="el-GR" sz="1400" dirty="0" smtClean="0"/>
              <a:t>μεταξύ </a:t>
            </a:r>
            <a:r>
              <a:rPr lang="en-US" sz="1400" dirty="0" smtClean="0"/>
              <a:t>Security Gateways </a:t>
            </a:r>
          </a:p>
          <a:p>
            <a:r>
              <a:rPr lang="el-GR" sz="1400" dirty="0" smtClean="0"/>
              <a:t>(</a:t>
            </a:r>
            <a:r>
              <a:rPr lang="en-US" sz="1400" i="1" dirty="0" smtClean="0">
                <a:solidFill>
                  <a:srgbClr val="FF0000"/>
                </a:solidFill>
              </a:rPr>
              <a:t>encryption</a:t>
            </a:r>
            <a:r>
              <a:rPr lang="el-GR" sz="1400" i="1" dirty="0" smtClean="0">
                <a:solidFill>
                  <a:srgbClr val="FF0000"/>
                </a:solidFill>
              </a:rPr>
              <a:t> αρχικού πακέτου</a:t>
            </a:r>
            <a:r>
              <a:rPr lang="en-US" sz="1400" dirty="0" smtClean="0"/>
              <a:t>)</a:t>
            </a:r>
            <a:endParaRPr lang="en-GB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" y="838200"/>
            <a:ext cx="3276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IPsec</a:t>
            </a:r>
            <a:r>
              <a:rPr lang="en-US" sz="1600" dirty="0" smtClean="0"/>
              <a:t>: </a:t>
            </a:r>
            <a:r>
              <a:rPr lang="el-GR" sz="1600" dirty="0" smtClean="0"/>
              <a:t>Ανεξάρτητο Εφαρμογών</a:t>
            </a:r>
          </a:p>
          <a:p>
            <a:r>
              <a:rPr lang="el-GR" sz="1600" i="1" dirty="0" smtClean="0"/>
              <a:t>ενώ</a:t>
            </a:r>
            <a:endParaRPr lang="en-US" sz="1600" i="1" dirty="0" smtClean="0"/>
          </a:p>
          <a:p>
            <a:r>
              <a:rPr lang="en-US" sz="1600" b="1" dirty="0" smtClean="0">
                <a:solidFill>
                  <a:srgbClr val="0070C0"/>
                </a:solidFill>
              </a:rPr>
              <a:t>TLS</a:t>
            </a:r>
            <a:r>
              <a:rPr lang="en-US" sz="1600" dirty="0" smtClean="0"/>
              <a:t>: </a:t>
            </a:r>
            <a:r>
              <a:rPr lang="el-GR" sz="1600" dirty="0" smtClean="0"/>
              <a:t>για </a:t>
            </a:r>
            <a:r>
              <a:rPr lang="en-US" sz="1600" dirty="0" smtClean="0"/>
              <a:t>Web</a:t>
            </a:r>
          </a:p>
          <a:p>
            <a:r>
              <a:rPr lang="en-US" sz="1600" b="1" dirty="0" smtClean="0">
                <a:solidFill>
                  <a:srgbClr val="0070C0"/>
                </a:solidFill>
              </a:rPr>
              <a:t>SSH</a:t>
            </a:r>
            <a:r>
              <a:rPr lang="en-US" sz="1600" dirty="0" smtClean="0"/>
              <a:t>: </a:t>
            </a:r>
            <a:r>
              <a:rPr lang="el-GR" sz="1600" dirty="0" smtClean="0"/>
              <a:t>για </a:t>
            </a:r>
            <a:r>
              <a:rPr lang="en-US" sz="1600" dirty="0" smtClean="0"/>
              <a:t>Remote </a:t>
            </a:r>
            <a:r>
              <a:rPr lang="en-US" sz="1600" dirty="0"/>
              <a:t>L</a:t>
            </a:r>
            <a:r>
              <a:rPr lang="en-US" sz="1600" dirty="0" smtClean="0"/>
              <a:t>ogin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78899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51700"/>
          </a:xfrm>
        </p:spPr>
        <p:txBody>
          <a:bodyPr/>
          <a:lstStyle/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Generic Routing Encapsulation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(GRE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b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0E4832-F2F8-4602-ADEB-C3DCBFEC6E09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444" y="4495800"/>
            <a:ext cx="6452006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609600" y="786825"/>
            <a:ext cx="7848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http://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www.juniper.net/documentation/en_US/junos13.2/topics/concept/firewall-filter-tunneling-ipv4-gre-components.html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6" name="Picture 4" descr="Unidirectional Filter-Based&#10;Tunnel Across an IPv4 Networ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71144"/>
            <a:ext cx="2895600" cy="259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99019" y="1545610"/>
            <a:ext cx="486398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ΔΙΑΔΙΑΚΑΣΙΑ ΕΝΘΥΛΑΚΩΣΗΣ </a:t>
            </a:r>
            <a:r>
              <a:rPr lang="en-US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- GRE Tunneling</a:t>
            </a:r>
            <a:endParaRPr lang="el-GR" sz="1600" b="1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400" dirty="0" smtClean="0">
                <a:sym typeface="Wingdings" panose="05000000000000000000" pitchFamily="2" charset="2"/>
              </a:rPr>
              <a:t>Το</a:t>
            </a:r>
            <a:r>
              <a:rPr lang="en-US" sz="1400" dirty="0" smtClean="0">
                <a:sym typeface="Wingdings" panose="05000000000000000000" pitchFamily="2" charset="2"/>
              </a:rPr>
              <a:t> payload </a:t>
            </a:r>
            <a:r>
              <a:rPr lang="en-US" sz="1400" dirty="0">
                <a:sym typeface="Wingdings" panose="05000000000000000000" pitchFamily="2" charset="2"/>
              </a:rPr>
              <a:t>packet </a:t>
            </a:r>
            <a:r>
              <a:rPr lang="el-GR" sz="1400" dirty="0" smtClean="0">
                <a:sym typeface="Wingdings" panose="05000000000000000000" pitchFamily="2" charset="2"/>
              </a:rPr>
              <a:t>πρέπει να μεταφερθεί από </a:t>
            </a:r>
            <a:r>
              <a:rPr lang="en-US" sz="1400" dirty="0" smtClean="0"/>
              <a:t>C1 </a:t>
            </a:r>
            <a:r>
              <a:rPr lang="el-GR" sz="1400" dirty="0" smtClean="0"/>
              <a:t>σε</a:t>
            </a:r>
            <a:r>
              <a:rPr lang="en-US" sz="1400" dirty="0" smtClean="0">
                <a:sym typeface="Wingdings" panose="05000000000000000000" pitchFamily="2" charset="2"/>
              </a:rPr>
              <a:t> C2</a:t>
            </a:r>
            <a:r>
              <a:rPr lang="el-GR" sz="1400" dirty="0" smtClean="0">
                <a:sym typeface="Wingdings" panose="05000000000000000000" pitchFamily="2" charset="2"/>
              </a:rPr>
              <a:t> όπως σε ευθείας </a:t>
            </a:r>
            <a:r>
              <a:rPr lang="el-GR" sz="1400" dirty="0" err="1" smtClean="0">
                <a:sym typeface="Wingdings" panose="05000000000000000000" pitchFamily="2" charset="2"/>
              </a:rPr>
              <a:t>μονοκατευθυντική</a:t>
            </a:r>
            <a:r>
              <a:rPr lang="el-GR" sz="1400" dirty="0" smtClean="0">
                <a:sym typeface="Wingdings" panose="05000000000000000000" pitchFamily="2" charset="2"/>
              </a:rPr>
              <a:t> σύνδεση</a:t>
            </a: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400" dirty="0" smtClean="0"/>
              <a:t>Το </a:t>
            </a:r>
            <a:r>
              <a:rPr lang="en-US" sz="1400" dirty="0" smtClean="0"/>
              <a:t>encapsulation filter </a:t>
            </a:r>
            <a:r>
              <a:rPr lang="el-GR" sz="1400" dirty="0"/>
              <a:t>ε</a:t>
            </a:r>
            <a:r>
              <a:rPr lang="el-GR" sz="1400" dirty="0" smtClean="0"/>
              <a:t>ισάγει </a:t>
            </a:r>
            <a:r>
              <a:rPr lang="en-US" sz="1400" dirty="0" smtClean="0"/>
              <a:t>GRE header</a:t>
            </a:r>
            <a:r>
              <a:rPr lang="el-GR" sz="1400" dirty="0" smtClean="0"/>
              <a:t> με μοναδικό κλειδί</a:t>
            </a:r>
            <a:r>
              <a:rPr lang="en-US" sz="1400" dirty="0" smtClean="0"/>
              <a:t> </a:t>
            </a:r>
            <a:r>
              <a:rPr lang="el-GR" sz="1400" dirty="0" smtClean="0"/>
              <a:t>για πακέτα </a:t>
            </a:r>
            <a:r>
              <a:rPr lang="en-US" sz="1400" dirty="0" smtClean="0"/>
              <a:t>C1 </a:t>
            </a:r>
            <a:r>
              <a:rPr lang="en-US" sz="1400" dirty="0" smtClean="0">
                <a:sym typeface="Wingdings" panose="05000000000000000000" pitchFamily="2" charset="2"/>
              </a:rPr>
              <a:t> C2 </a:t>
            </a:r>
            <a:r>
              <a:rPr lang="el-GR" sz="1400" dirty="0" smtClean="0">
                <a:sym typeface="Wingdings" panose="05000000000000000000" pitchFamily="2" charset="2"/>
              </a:rPr>
              <a:t>(δεν ισχύει για </a:t>
            </a:r>
            <a:r>
              <a:rPr lang="en-US" sz="1400" dirty="0" smtClean="0">
                <a:sym typeface="Wingdings" panose="05000000000000000000" pitchFamily="2" charset="2"/>
              </a:rPr>
              <a:t>C2  C1)</a:t>
            </a:r>
            <a:endParaRPr lang="el-GR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400" dirty="0" smtClean="0"/>
              <a:t>Το αποτέλεσμα ενθυλακώνεται με </a:t>
            </a:r>
            <a:r>
              <a:rPr lang="en-US" sz="1400" dirty="0" smtClean="0"/>
              <a:t>IPv4 header </a:t>
            </a:r>
            <a:r>
              <a:rPr lang="el-GR" sz="1400" dirty="0" smtClean="0"/>
              <a:t>και προωθείται σαν </a:t>
            </a:r>
            <a:r>
              <a:rPr lang="en-US" sz="1400" dirty="0" smtClean="0"/>
              <a:t>IP datagram </a:t>
            </a:r>
            <a:r>
              <a:rPr lang="el-GR" sz="1400" dirty="0" smtClean="0"/>
              <a:t>από τον </a:t>
            </a:r>
            <a:r>
              <a:rPr lang="en-US" sz="1400" dirty="0" err="1" smtClean="0"/>
              <a:t>encapsulator</a:t>
            </a:r>
            <a:r>
              <a:rPr lang="en-US" sz="1400" dirty="0" smtClean="0"/>
              <a:t> </a:t>
            </a:r>
            <a:r>
              <a:rPr lang="el-GR" sz="1400" dirty="0" smtClean="0"/>
              <a:t>στον </a:t>
            </a:r>
            <a:r>
              <a:rPr lang="en-US" sz="1400" dirty="0" smtClean="0"/>
              <a:t>de-</a:t>
            </a:r>
            <a:r>
              <a:rPr lang="en-US" sz="1400" dirty="0" err="1" smtClean="0"/>
              <a:t>encapsulator</a:t>
            </a:r>
            <a:endParaRPr lang="el-GR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400" dirty="0" smtClean="0"/>
              <a:t>Το </a:t>
            </a:r>
            <a:r>
              <a:rPr lang="en-US" sz="1400" dirty="0" smtClean="0"/>
              <a:t>de</a:t>
            </a:r>
            <a:r>
              <a:rPr lang="el-GR" sz="1400" dirty="0" smtClean="0"/>
              <a:t>-</a:t>
            </a:r>
            <a:r>
              <a:rPr lang="en-US" sz="1400" dirty="0" smtClean="0"/>
              <a:t>encapsulation filter </a:t>
            </a:r>
            <a:r>
              <a:rPr lang="el-GR" sz="1400" dirty="0" smtClean="0"/>
              <a:t>ανακτά το </a:t>
            </a:r>
            <a:r>
              <a:rPr lang="en-US" sz="1400" dirty="0" smtClean="0"/>
              <a:t>payload packet </a:t>
            </a:r>
            <a:r>
              <a:rPr lang="el-GR" sz="1400" dirty="0" smtClean="0"/>
              <a:t>και το προωθεί στον </a:t>
            </a:r>
            <a:r>
              <a:rPr lang="en-US" sz="1400" dirty="0" smtClean="0"/>
              <a:t>C2</a:t>
            </a:r>
            <a:endParaRPr lang="el-GR" sz="1400" dirty="0" smtClean="0"/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82420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0"/>
            <a:ext cx="9296400" cy="1066800"/>
          </a:xfrm>
        </p:spPr>
        <p:txBody>
          <a:bodyPr/>
          <a:lstStyle/>
          <a:p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VPNs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 ΟΜΟΣΠΟΝΔΙΑ ΔΙΑΧΕΙΡΙΣΤΙΚΩΝ 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ΕΡΙΟΧΩΝ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Κοινοτικό Έργο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NOVI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Networking innovations Over Virtualized Infrastructures) </a:t>
            </a:r>
            <a:r>
              <a:rPr lang="en-US" sz="2800" dirty="0"/>
              <a:t/>
            </a:r>
            <a:br>
              <a:rPr lang="en-US" sz="2800" dirty="0"/>
            </a:br>
            <a:endParaRPr lang="en-GB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89037"/>
            <a:ext cx="8915400" cy="4754563"/>
          </a:xfrm>
        </p:spPr>
        <p:txBody>
          <a:bodyPr/>
          <a:lstStyle/>
          <a:p>
            <a:r>
              <a:rPr lang="el-GR" sz="1600" dirty="0" smtClean="0"/>
              <a:t>Συνύπαρξη σε διασυνδεόμενα δίκτυα πολλαπλών </a:t>
            </a:r>
            <a:r>
              <a:rPr lang="en-US" sz="1600" dirty="0" smtClean="0"/>
              <a:t>VPN</a:t>
            </a:r>
            <a:r>
              <a:rPr lang="en-US" sz="1600" dirty="0"/>
              <a:t>s</a:t>
            </a:r>
            <a:r>
              <a:rPr lang="en-US" sz="1600" dirty="0" smtClean="0"/>
              <a:t> </a:t>
            </a:r>
            <a:r>
              <a:rPr lang="el-GR" sz="1600" dirty="0" smtClean="0"/>
              <a:t>μέσω απομονωμένων εικονικών υποδομών με ασφαλή πρόσβαση τελικών χρηστών</a:t>
            </a:r>
            <a:endParaRPr lang="en-US" sz="1600" dirty="0" smtClean="0"/>
          </a:p>
          <a:p>
            <a:r>
              <a:rPr lang="el-GR" sz="1600" dirty="0" smtClean="0"/>
              <a:t>Οι εξουσιοδοτημένοι χρήστες δημιουργούν εικονικές φέτες - </a:t>
            </a:r>
            <a:r>
              <a:rPr lang="en-US" sz="1600" b="1" dirty="0" smtClean="0">
                <a:solidFill>
                  <a:srgbClr val="FF0000"/>
                </a:solidFill>
              </a:rPr>
              <a:t>slices</a:t>
            </a:r>
            <a:r>
              <a:rPr lang="en-US" sz="1600" dirty="0" smtClean="0"/>
              <a:t> </a:t>
            </a:r>
            <a:r>
              <a:rPr lang="el-GR" sz="1600" dirty="0" smtClean="0"/>
              <a:t>από «αφιερωμένα» στοιχεία - </a:t>
            </a:r>
            <a:r>
              <a:rPr lang="en-US" sz="1600" b="1" dirty="0" smtClean="0">
                <a:solidFill>
                  <a:srgbClr val="FF0000"/>
                </a:solidFill>
              </a:rPr>
              <a:t>slivers</a:t>
            </a:r>
            <a:r>
              <a:rPr lang="en-US" sz="1600" dirty="0" smtClean="0"/>
              <a:t>:</a:t>
            </a:r>
            <a:r>
              <a:rPr lang="el-GR" sz="1600" dirty="0" smtClean="0"/>
              <a:t> </a:t>
            </a:r>
            <a:r>
              <a:rPr lang="en-US" sz="1600" dirty="0" smtClean="0"/>
              <a:t>Virtual Machines (VMs), Virtual </a:t>
            </a:r>
            <a:r>
              <a:rPr lang="el-GR" sz="1600" dirty="0" smtClean="0"/>
              <a:t>(</a:t>
            </a:r>
            <a:r>
              <a:rPr lang="en-US" sz="1600" dirty="0" smtClean="0"/>
              <a:t>Logical) Routers</a:t>
            </a:r>
            <a:r>
              <a:rPr lang="el-GR" sz="1600" dirty="0" smtClean="0"/>
              <a:t>, </a:t>
            </a:r>
            <a:r>
              <a:rPr lang="en-US" sz="1600" dirty="0" smtClean="0"/>
              <a:t>Ethernet switches…</a:t>
            </a:r>
          </a:p>
          <a:p>
            <a:r>
              <a:rPr lang="el-GR" sz="1600" dirty="0" smtClean="0"/>
              <a:t>Μη κρυπτογραφημένες συνδέσεις</a:t>
            </a:r>
            <a:r>
              <a:rPr lang="en-US" sz="1600" dirty="0" smtClean="0"/>
              <a:t> WAN</a:t>
            </a:r>
            <a:r>
              <a:rPr lang="el-GR" sz="1600" dirty="0" smtClean="0"/>
              <a:t>: </a:t>
            </a:r>
            <a:r>
              <a:rPr lang="en-US" sz="1600" b="1" dirty="0" smtClean="0">
                <a:solidFill>
                  <a:srgbClr val="FF0000"/>
                </a:solidFill>
              </a:rPr>
              <a:t>GRE over IP tunnels </a:t>
            </a:r>
            <a:r>
              <a:rPr lang="el-GR" sz="1600" dirty="0" smtClean="0"/>
              <a:t>στο </a:t>
            </a:r>
            <a:r>
              <a:rPr lang="en-US" sz="1600" dirty="0" smtClean="0"/>
              <a:t>Internet</a:t>
            </a:r>
            <a:r>
              <a:rPr lang="el-GR" sz="1600" dirty="0" smtClean="0"/>
              <a:t> &amp; </a:t>
            </a:r>
            <a:r>
              <a:rPr lang="en-US" sz="1600" b="1" dirty="0" smtClean="0">
                <a:solidFill>
                  <a:srgbClr val="FF0000"/>
                </a:solidFill>
              </a:rPr>
              <a:t>layer 2 VLANs</a:t>
            </a:r>
          </a:p>
          <a:p>
            <a:r>
              <a:rPr lang="el-GR" sz="1600" dirty="0" smtClean="0"/>
              <a:t>Πειραματική υλοποίηση: Δημιουργία &amp; λειτουργία απομονωμένων </a:t>
            </a:r>
            <a:r>
              <a:rPr lang="en-US" sz="1600" dirty="0" smtClean="0"/>
              <a:t>virtual slices </a:t>
            </a:r>
            <a:r>
              <a:rPr lang="el-GR" sz="1600" dirty="0" smtClean="0"/>
              <a:t>με </a:t>
            </a:r>
            <a:r>
              <a:rPr lang="en-US" sz="1600" dirty="0" smtClean="0"/>
              <a:t>VM’s </a:t>
            </a:r>
            <a:r>
              <a:rPr lang="el-GR" sz="1600" dirty="0" smtClean="0"/>
              <a:t>στις εικονικές πειραματικές υποδομές </a:t>
            </a:r>
            <a:r>
              <a:rPr lang="en-US" sz="1600" b="1" i="1" dirty="0" err="1" smtClean="0">
                <a:solidFill>
                  <a:srgbClr val="FF0000"/>
                </a:solidFill>
                <a:hlinkClick r:id="rId3"/>
              </a:rPr>
              <a:t>PlanetLab</a:t>
            </a:r>
            <a:r>
              <a:rPr lang="el-GR" sz="1600" dirty="0" smtClean="0"/>
              <a:t> </a:t>
            </a:r>
            <a:r>
              <a:rPr lang="en-US" sz="1600" dirty="0" smtClean="0"/>
              <a:t>(</a:t>
            </a:r>
            <a:r>
              <a:rPr lang="el-GR" sz="1600" dirty="0" smtClean="0"/>
              <a:t>πάνω από το </a:t>
            </a:r>
            <a:r>
              <a:rPr lang="en-US" sz="1600" dirty="0" smtClean="0"/>
              <a:t>Internet) </a:t>
            </a:r>
            <a:r>
              <a:rPr lang="el-GR" sz="1600" dirty="0" smtClean="0"/>
              <a:t>και </a:t>
            </a:r>
            <a:r>
              <a:rPr lang="en-US" sz="1600" b="1" i="1" dirty="0" smtClean="0">
                <a:solidFill>
                  <a:srgbClr val="FF0000"/>
                </a:solidFill>
                <a:hlinkClick r:id="rId4"/>
              </a:rPr>
              <a:t>FEDERICA</a:t>
            </a:r>
            <a:r>
              <a:rPr lang="en-US" sz="1600" dirty="0" smtClean="0"/>
              <a:t> (</a:t>
            </a:r>
            <a:r>
              <a:rPr lang="el-GR" sz="1600" dirty="0" smtClean="0"/>
              <a:t>με </a:t>
            </a:r>
            <a:r>
              <a:rPr lang="en-US" sz="1600" dirty="0" smtClean="0"/>
              <a:t>E</a:t>
            </a:r>
            <a:r>
              <a:rPr lang="en-US" sz="1600" dirty="0"/>
              <a:t>t</a:t>
            </a:r>
            <a:r>
              <a:rPr lang="en-US" sz="1600" dirty="0" smtClean="0"/>
              <a:t>hernet/VLANs </a:t>
            </a:r>
            <a:r>
              <a:rPr lang="el-GR" sz="1600" dirty="0" smtClean="0"/>
              <a:t>των Ευρωπαϊκών ΑΕΙ &amp; Ερευνητικών Κέντρων, των Εθνικών Ερευνητικών - Ακαδημαϊκών Δικτύων </a:t>
            </a:r>
            <a:r>
              <a:rPr lang="en-US" sz="1600" b="1" dirty="0" smtClean="0">
                <a:solidFill>
                  <a:srgbClr val="FF0000"/>
                </a:solidFill>
              </a:rPr>
              <a:t>NRENs</a:t>
            </a:r>
            <a:r>
              <a:rPr lang="el-GR" sz="1600" dirty="0" smtClean="0"/>
              <a:t> και του Πανευρωπαϊκού τους Διαδικτύου </a:t>
            </a:r>
            <a:r>
              <a:rPr lang="en-US" sz="1600" b="1" dirty="0" smtClean="0">
                <a:solidFill>
                  <a:srgbClr val="FF0000"/>
                </a:solidFill>
                <a:hlinkClick r:id="rId5"/>
              </a:rPr>
              <a:t>GÉANT</a:t>
            </a:r>
            <a:r>
              <a:rPr lang="en-US" sz="1600" dirty="0" smtClean="0"/>
              <a:t>)</a:t>
            </a:r>
            <a:endParaRPr lang="en-GB" sz="1600" dirty="0"/>
          </a:p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0E4832-F2F8-4602-ADEB-C3DCBFEC6E09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57600" y="3581400"/>
            <a:ext cx="51435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4047053"/>
            <a:ext cx="41148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Κύρια Αναφορά:</a:t>
            </a:r>
          </a:p>
          <a:p>
            <a:r>
              <a:rPr lang="en-GB" sz="1400" dirty="0" smtClean="0"/>
              <a:t>V</a:t>
            </a:r>
            <a:r>
              <a:rPr lang="en-GB" sz="1400" dirty="0"/>
              <a:t>. Maglaris, C. </a:t>
            </a:r>
            <a:r>
              <a:rPr lang="en-GB" sz="1400" dirty="0" err="1"/>
              <a:t>Papagianni</a:t>
            </a:r>
            <a:r>
              <a:rPr lang="en-GB" sz="1400" dirty="0"/>
              <a:t>, G. Androulidakis, M. </a:t>
            </a:r>
            <a:r>
              <a:rPr lang="en-GB" sz="1400" dirty="0" err="1"/>
              <a:t>Grammatikou</a:t>
            </a:r>
            <a:r>
              <a:rPr lang="en-GB" sz="1400" dirty="0"/>
              <a:t>, P. Grosso, J. van der Ham, C. de </a:t>
            </a:r>
            <a:r>
              <a:rPr lang="en-GB" sz="1400" dirty="0" err="1"/>
              <a:t>Laat</a:t>
            </a:r>
            <a:r>
              <a:rPr lang="en-GB" sz="1400" dirty="0"/>
              <a:t>, B. </a:t>
            </a:r>
            <a:r>
              <a:rPr lang="en-GB" sz="1400" dirty="0" err="1"/>
              <a:t>Pietrzak</a:t>
            </a:r>
            <a:r>
              <a:rPr lang="en-GB" sz="1400" dirty="0"/>
              <a:t>, B. Belter, J. Steger, S. Laki, M. </a:t>
            </a:r>
            <a:r>
              <a:rPr lang="en-GB" sz="1400" dirty="0" err="1"/>
              <a:t>Campanella</a:t>
            </a:r>
            <a:r>
              <a:rPr lang="en-GB" sz="1400" dirty="0"/>
              <a:t> </a:t>
            </a:r>
            <a:r>
              <a:rPr lang="el-GR" sz="1400" dirty="0" smtClean="0"/>
              <a:t>&amp;</a:t>
            </a:r>
            <a:r>
              <a:rPr lang="en-GB" sz="1400" dirty="0" smtClean="0"/>
              <a:t> </a:t>
            </a:r>
            <a:r>
              <a:rPr lang="en-GB" sz="1400" dirty="0"/>
              <a:t>S. </a:t>
            </a:r>
            <a:r>
              <a:rPr lang="en-GB" sz="1400" dirty="0" err="1"/>
              <a:t>Sallent</a:t>
            </a:r>
            <a:r>
              <a:rPr lang="en-GB" sz="1400" dirty="0"/>
              <a:t>, </a:t>
            </a:r>
            <a:r>
              <a:rPr lang="en-GB" sz="1400" b="1" dirty="0"/>
              <a:t>"Toward a Holistic Federated Future Internet Experimentation Environment: The Experience of NOVI Research </a:t>
            </a:r>
            <a:r>
              <a:rPr lang="el-GR" sz="1400" b="1" dirty="0" smtClean="0"/>
              <a:t>&amp; </a:t>
            </a:r>
            <a:r>
              <a:rPr lang="en-GB" sz="1400" b="1" dirty="0" smtClean="0"/>
              <a:t>Experimentation</a:t>
            </a:r>
            <a:r>
              <a:rPr lang="en-GB" sz="1400" b="1" dirty="0"/>
              <a:t>"</a:t>
            </a:r>
            <a:r>
              <a:rPr lang="en-GB" sz="1400" dirty="0"/>
              <a:t>, </a:t>
            </a:r>
            <a:r>
              <a:rPr lang="en-GB" sz="1400" i="1" u="sng" dirty="0"/>
              <a:t>IEEE Communications Magazine</a:t>
            </a:r>
            <a:r>
              <a:rPr lang="en-GB" sz="1400" dirty="0"/>
              <a:t>, Vol. 53, No. 7, pp. 136-147, July 2015</a:t>
            </a:r>
          </a:p>
        </p:txBody>
      </p:sp>
    </p:spTree>
    <p:extLst>
      <p:ext uri="{BB962C8B-B14F-4D97-AF65-F5344CB8AC3E}">
        <p14:creationId xmlns:p14="http://schemas.microsoft.com/office/powerpoint/2010/main" val="142583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Anonymity Network - The Onion Router (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Tor)</a:t>
            </a: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http://fossbytes.com/everything-tor-tor-tor-works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/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0E4832-F2F8-4602-ADEB-C3DCBFEC6E09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505200"/>
            <a:ext cx="6629400" cy="3295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178782"/>
            <a:ext cx="3505200" cy="2250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" y="838200"/>
            <a:ext cx="54864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FF0000"/>
                </a:solidFill>
              </a:rPr>
              <a:t>Tor Project</a:t>
            </a:r>
            <a:r>
              <a:rPr lang="en-US" sz="1400" dirty="0" smtClean="0"/>
              <a:t>: </a:t>
            </a:r>
            <a:r>
              <a:rPr lang="el-GR" sz="1400" dirty="0" smtClean="0"/>
              <a:t>Δεκαετία του 1990!</a:t>
            </a: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400" dirty="0" smtClean="0"/>
              <a:t>Απαιτείται ειδικός </a:t>
            </a:r>
            <a:r>
              <a:rPr lang="en-US" sz="1400" dirty="0" smtClean="0"/>
              <a:t>browser </a:t>
            </a:r>
            <a:r>
              <a:rPr lang="el-GR" sz="1400" dirty="0" smtClean="0"/>
              <a:t>στον </a:t>
            </a:r>
            <a:r>
              <a:rPr lang="en-US" sz="1400" dirty="0" smtClean="0"/>
              <a:t>client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400" dirty="0" smtClean="0"/>
              <a:t>Βασίζεται σε υπερκείμενο </a:t>
            </a:r>
            <a:r>
              <a:rPr lang="en-US" sz="1400" dirty="0" smtClean="0"/>
              <a:t>(overlay) </a:t>
            </a:r>
            <a:r>
              <a:rPr lang="el-GR" sz="1400" dirty="0" smtClean="0"/>
              <a:t>δίκτυο από </a:t>
            </a:r>
            <a:r>
              <a:rPr lang="en-US" sz="1400" b="1" dirty="0" smtClean="0">
                <a:solidFill>
                  <a:srgbClr val="FF0000"/>
                </a:solidFill>
              </a:rPr>
              <a:t>Tor relays </a:t>
            </a:r>
            <a:r>
              <a:rPr lang="el-GR" sz="1400" dirty="0" smtClean="0"/>
              <a:t>συνδεμένα σε </a:t>
            </a:r>
            <a:r>
              <a:rPr lang="en-US" sz="1400" dirty="0" smtClean="0"/>
              <a:t>public Internet routers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400" dirty="0" smtClean="0"/>
              <a:t>Ο </a:t>
            </a:r>
            <a:r>
              <a:rPr lang="en-US" sz="1400" dirty="0"/>
              <a:t>browser </a:t>
            </a:r>
            <a:r>
              <a:rPr lang="el-GR" sz="1400" dirty="0" smtClean="0"/>
              <a:t>του χρήστη ανοίγει </a:t>
            </a:r>
            <a:r>
              <a:rPr lang="en-US" sz="1400" dirty="0" smtClean="0"/>
              <a:t>encrypted TLS session </a:t>
            </a:r>
            <a:r>
              <a:rPr lang="el-GR" sz="1400" dirty="0" smtClean="0"/>
              <a:t>με </a:t>
            </a:r>
            <a:r>
              <a:rPr lang="en-US" sz="1400" dirty="0" smtClean="0"/>
              <a:t>Entry </a:t>
            </a:r>
            <a:r>
              <a:rPr lang="en-US" sz="1400" dirty="0"/>
              <a:t>N</a:t>
            </a:r>
            <a:r>
              <a:rPr lang="en-US" sz="1400" dirty="0" smtClean="0"/>
              <a:t>ode</a:t>
            </a:r>
            <a:r>
              <a:rPr lang="el-GR" sz="1400" dirty="0" smtClean="0"/>
              <a:t> δημιουργώντας </a:t>
            </a:r>
            <a:r>
              <a:rPr lang="en-US" sz="1400" b="1" dirty="0" smtClean="0">
                <a:solidFill>
                  <a:srgbClr val="FF0000"/>
                </a:solidFill>
              </a:rPr>
              <a:t>Session Key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400" dirty="0" smtClean="0"/>
              <a:t>Το </a:t>
            </a:r>
            <a:r>
              <a:rPr lang="en-US" sz="1400" dirty="0" smtClean="0"/>
              <a:t>session </a:t>
            </a:r>
            <a:r>
              <a:rPr lang="el-GR" sz="1400" dirty="0" smtClean="0"/>
              <a:t>επεκτείνεται σε </a:t>
            </a:r>
            <a:r>
              <a:rPr lang="en-US" sz="1400" dirty="0" smtClean="0"/>
              <a:t>Middle Node </a:t>
            </a:r>
            <a:r>
              <a:rPr lang="el-GR" sz="1400" dirty="0" smtClean="0"/>
              <a:t>μέσω </a:t>
            </a:r>
            <a:r>
              <a:rPr lang="en-US" sz="1400" dirty="0" smtClean="0"/>
              <a:t>Node-to-Node Key </a:t>
            </a:r>
            <a:r>
              <a:rPr lang="el-GR" sz="1400" dirty="0" smtClean="0"/>
              <a:t>και δημιουργείται </a:t>
            </a:r>
            <a:r>
              <a:rPr lang="en-US" sz="1400" b="1" dirty="0" smtClean="0">
                <a:solidFill>
                  <a:srgbClr val="FF0000"/>
                </a:solidFill>
              </a:rPr>
              <a:t>Session Key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400" dirty="0" smtClean="0"/>
              <a:t>Ο </a:t>
            </a:r>
            <a:r>
              <a:rPr lang="en-US" sz="1400" dirty="0" smtClean="0"/>
              <a:t>Exit Node </a:t>
            </a:r>
            <a:r>
              <a:rPr lang="el-GR" sz="1400" dirty="0" smtClean="0"/>
              <a:t>ανοίγει </a:t>
            </a:r>
            <a:r>
              <a:rPr lang="en-US" sz="1400" dirty="0" smtClean="0"/>
              <a:t>session </a:t>
            </a:r>
            <a:r>
              <a:rPr lang="el-GR" sz="1400" dirty="0" smtClean="0"/>
              <a:t>με τον </a:t>
            </a:r>
            <a:r>
              <a:rPr lang="en-US" sz="1400" dirty="0" smtClean="0"/>
              <a:t>Server </a:t>
            </a:r>
            <a:r>
              <a:rPr lang="el-GR" sz="1400" dirty="0" smtClean="0"/>
              <a:t>και μεσολαβεί για </a:t>
            </a:r>
            <a:r>
              <a:rPr lang="en-US" sz="1400" b="1" dirty="0">
                <a:solidFill>
                  <a:srgbClr val="FF0000"/>
                </a:solidFill>
              </a:rPr>
              <a:t>Session Key 3 </a:t>
            </a:r>
            <a:r>
              <a:rPr lang="el-GR" sz="1400" dirty="0" smtClean="0"/>
              <a:t>χωρίς να γνωρίζει το </a:t>
            </a:r>
            <a:r>
              <a:rPr lang="en-US" sz="1400" dirty="0" smtClean="0"/>
              <a:t>IP </a:t>
            </a:r>
            <a:r>
              <a:rPr lang="el-GR" sz="1400" dirty="0" smtClean="0"/>
              <a:t>του χρήστη </a:t>
            </a:r>
            <a:r>
              <a:rPr lang="en-US" sz="1400" dirty="0" smtClean="0"/>
              <a:t>(anonymity)</a:t>
            </a:r>
            <a:endParaRPr lang="el-GR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400" dirty="0" smtClean="0"/>
              <a:t>Η ανταλλαγή </a:t>
            </a:r>
            <a:r>
              <a:rPr lang="en-US" sz="1400" dirty="0" smtClean="0"/>
              <a:t>data </a:t>
            </a:r>
            <a:r>
              <a:rPr lang="el-GR" sz="1400" dirty="0" smtClean="0"/>
              <a:t>μεταξύ </a:t>
            </a:r>
            <a:r>
              <a:rPr lang="en-US" sz="1400" dirty="0" smtClean="0"/>
              <a:t>user browser </a:t>
            </a:r>
            <a:r>
              <a:rPr lang="el-GR" sz="1400" dirty="0" smtClean="0"/>
              <a:t>και </a:t>
            </a:r>
            <a:r>
              <a:rPr lang="en-US" sz="1400" dirty="0" smtClean="0"/>
              <a:t>server </a:t>
            </a:r>
            <a:r>
              <a:rPr lang="el-GR" sz="1400" dirty="0" smtClean="0"/>
              <a:t>περνά από διαδοχικά στρώματα κρυπτογράφησης (εξ’ ου και </a:t>
            </a:r>
            <a:r>
              <a:rPr lang="en-US" sz="1400" dirty="0" smtClean="0"/>
              <a:t>onion router)</a:t>
            </a:r>
            <a:r>
              <a:rPr lang="el-GR" sz="1400" dirty="0" smtClean="0"/>
              <a:t> </a:t>
            </a:r>
            <a:endParaRPr lang="en-US" sz="14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0698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1143000"/>
          </a:xfrm>
        </p:spPr>
        <p:txBody>
          <a:bodyPr/>
          <a:lstStyle/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Tor Encrypted Overlay: The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Dark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 </a:t>
            </a:r>
            <a:r>
              <a:rPr lang="en-US" dirty="0"/>
              <a:t/>
            </a:r>
            <a:br>
              <a:rPr lang="en-US" dirty="0"/>
            </a:b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https://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www.quora.com/What-is-the-deep-web-and-how-do-you-access-it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0E4832-F2F8-4602-ADEB-C3DCBFEC6E09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972" y="3048000"/>
            <a:ext cx="5823228" cy="27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5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1255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Deep Web</a:t>
            </a:r>
            <a:r>
              <a:rPr lang="en-US" sz="1800" dirty="0" smtClean="0"/>
              <a:t>: Sites </a:t>
            </a:r>
            <a:r>
              <a:rPr lang="el-GR" sz="1800" dirty="0" smtClean="0"/>
              <a:t>μη ανοικτής πρόσβασης </a:t>
            </a:r>
            <a:r>
              <a:rPr lang="en-US" sz="1800" dirty="0" smtClean="0"/>
              <a:t>(not indexed by search engines, </a:t>
            </a:r>
            <a:r>
              <a:rPr lang="el-GR" sz="1800" dirty="0" smtClean="0"/>
              <a:t>π.χ. </a:t>
            </a:r>
            <a:r>
              <a:rPr lang="en-US" sz="1800" dirty="0" smtClean="0"/>
              <a:t>Google)</a:t>
            </a:r>
          </a:p>
          <a:p>
            <a:r>
              <a:rPr lang="en-US" sz="1800" b="1" dirty="0" smtClean="0">
                <a:solidFill>
                  <a:srgbClr val="FF0000"/>
                </a:solidFill>
              </a:rPr>
              <a:t>Dark Web</a:t>
            </a:r>
            <a:r>
              <a:rPr lang="en-US" sz="1800" dirty="0" smtClean="0"/>
              <a:t>:  </a:t>
            </a:r>
            <a:r>
              <a:rPr lang="el-GR" sz="1800" dirty="0"/>
              <a:t>Υποσύνολο του </a:t>
            </a:r>
            <a:r>
              <a:rPr lang="en-US" sz="1800" dirty="0"/>
              <a:t>Deep Web </a:t>
            </a:r>
            <a:r>
              <a:rPr lang="el-GR" sz="1800" dirty="0"/>
              <a:t>με προστασία ανωνυμίας</a:t>
            </a:r>
            <a:r>
              <a:rPr lang="en-US" sz="1800" dirty="0"/>
              <a:t> </a:t>
            </a:r>
            <a:r>
              <a:rPr lang="en-US" sz="1800" dirty="0" smtClean="0"/>
              <a:t>sites &amp; users </a:t>
            </a:r>
            <a:r>
              <a:rPr lang="el-GR" sz="1800" dirty="0" smtClean="0"/>
              <a:t>μέσω </a:t>
            </a:r>
            <a:r>
              <a:rPr lang="en-US" sz="1800" dirty="0"/>
              <a:t>Tor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87735813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3930</TotalTime>
  <Words>858</Words>
  <Application>Microsoft Office PowerPoint</Application>
  <PresentationFormat>On-screen Show (4:3)</PresentationFormat>
  <Paragraphs>85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ΔΙΑΧΕΙΡΙΣΗ ΔΙΚΤΥΩΝ Ευφυή Δίκτυα (Ι) Εικονικά Ιδιωτικά Δίκτυα - Virtual Private Networks (VPN) Πρωτόκολλα Tunneling, GRE &amp; IPsec Ανωνυμία, Πρωτόκολλα Tor (The Onion Router), Dark Web </vt:lpstr>
      <vt:lpstr>ΕΙΚΟΝΙΚΑ ΙΔΙΩΤΙΚΑ ΔΙΚΤΥΑ Virtual Private Networks - VPNs</vt:lpstr>
      <vt:lpstr>ΕΙΔΗ VPNs &amp; Tunneling Protocols</vt:lpstr>
      <vt:lpstr>IPsec ECE 454/CS 594, Jinyuan (Stella) Sun, Univ. of Tennessee, Fall 2011</vt:lpstr>
      <vt:lpstr>Generic Routing Encapsulation (GRE) </vt:lpstr>
      <vt:lpstr> VPNs ΣΕ ΟΜΟΣΠΟΝΔΙΑ ΔΙΑΧΕΙΡΙΣΤΙΚΩΝ ΠΕΡΙΟΧΩΝ Κοινοτικό Έργο NOVI (Networking innovations Over Virtualized Infrastructures)  </vt:lpstr>
      <vt:lpstr>Anonymity Network - The Onion Router (Tor) http://fossbytes.com/everything-tor-tor-tor-works/ </vt:lpstr>
      <vt:lpstr>Tor Encrypted Overlay: The Dark Web  https://www.quora.com/What-is-the-deep-web-and-how-do-you-access-it </vt:lpstr>
    </vt:vector>
  </TitlesOfParts>
  <Company>NTUA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στα δίκτυα τεχνολογίας Internet</dc:title>
  <dc:creator>Panagiotis Astithas</dc:creator>
  <cp:lastModifiedBy>maglaris</cp:lastModifiedBy>
  <cp:revision>312</cp:revision>
  <cp:lastPrinted>1999-06-22T09:46:39Z</cp:lastPrinted>
  <dcterms:created xsi:type="dcterms:W3CDTF">1999-06-20T17:12:43Z</dcterms:created>
  <dcterms:modified xsi:type="dcterms:W3CDTF">2016-11-28T11:29:12Z</dcterms:modified>
</cp:coreProperties>
</file>