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86" r:id="rId3"/>
    <p:sldId id="290" r:id="rId4"/>
    <p:sldId id="287" r:id="rId5"/>
    <p:sldId id="289" r:id="rId6"/>
    <p:sldId id="291" r:id="rId7"/>
    <p:sldId id="305" r:id="rId8"/>
    <p:sldId id="294" r:id="rId9"/>
    <p:sldId id="295" r:id="rId10"/>
    <p:sldId id="297" r:id="rId11"/>
    <p:sldId id="298" r:id="rId12"/>
    <p:sldId id="300" r:id="rId13"/>
  </p:sldIdLst>
  <p:sldSz cx="9144000" cy="6858000" type="screen4x3"/>
  <p:notesSz cx="6889750" cy="1002188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2" autoAdjust="0"/>
  </p:normalViewPr>
  <p:slideViewPr>
    <p:cSldViewPr>
      <p:cViewPr>
        <p:scale>
          <a:sx n="73" d="100"/>
          <a:sy n="73" d="100"/>
        </p:scale>
        <p:origin x="-2628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8" tIns="46374" rIns="92748" bIns="4637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8" tIns="46374" rIns="92748" bIns="463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8562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913"/>
            <a:ext cx="5511800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8" tIns="46374" rIns="92748" bIns="46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8" tIns="46374" rIns="92748" bIns="4637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865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8" tIns="46374" rIns="92748" bIns="463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F377DB-C37B-4929-96EB-8D1D0BD6FAE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0937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F377DB-C37B-4929-96EB-8D1D0BD6FAE1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289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F377DB-C37B-4929-96EB-8D1D0BD6FAE1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2891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F377DB-C37B-4929-96EB-8D1D0BD6FAE1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851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F694D-31E0-4527-813A-B1F25C0082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947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D7541-F2FC-4F1C-AD88-14A281533B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841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EF778-F447-4062-A36D-ACD90C2EEB7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604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6159E-1E12-4D48-9149-F43775A06D4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794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5B8EB-E620-472C-8838-E7DC48E6F4E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513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120B4-BCA2-4D67-9FF1-53C0A16EA8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209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74CFF-C9A3-422A-A656-FEC4A67D3C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699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96B6F-922B-4B86-8127-5CF97A899A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15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FD94-C99E-4091-8CD6-2D1EAE3AA8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963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07B67-1805-406B-8A25-B401716C86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871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91FC5-6876-4426-A82E-D49E8C0AFC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197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832FF4C-7275-43D0-92D5-CC890C9AF6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glaris@netmode.ntua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E9E1704-C5CB-412A-8110-93C9A3B0190F}" type="slidenum">
              <a:rPr lang="el-GR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l-GR" altLang="en-US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76250"/>
            <a:ext cx="8208912" cy="3528814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ΣΥΣΤΗΜΑΤΑ ΑΝΑΜΟΝΗΣ</a:t>
            </a:r>
            <a:br>
              <a:rPr lang="el-G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Queuing Systems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el-G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Ουρές 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Markov (birth-death processes)</a:t>
            </a:r>
            <a:r>
              <a:rPr lang="el-G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el-G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el-G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Ουρές Μ/Μ/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N/K -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Erlang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C 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el-G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Ουρές 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M/M/c/c 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-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Erlang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B</a:t>
            </a:r>
            <a:r>
              <a:rPr lang="el-G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el-G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el-G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Παραδείγματα Εφαρμογής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el-GR" alt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436392"/>
            <a:ext cx="8785225" cy="1512888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Βασίλης </a:t>
            </a:r>
            <a:r>
              <a:rPr lang="el-GR" alt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Μάγκλαρης</a:t>
            </a:r>
            <a:r>
              <a:rPr lang="el-G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</a:t>
            </a:r>
            <a:endParaRPr lang="el-GR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hlinkClick r:id="rId2"/>
              </a:rPr>
              <a:t>maglaris@netmode.ntua.gr</a:t>
            </a:r>
            <a:r>
              <a:rPr lang="el-G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el-GR" alt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30</a:t>
            </a:r>
            <a:r>
              <a:rPr lang="el-G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/3/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201</a:t>
            </a:r>
            <a:r>
              <a:rPr lang="el-G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6159E-1E12-4D48-9149-F43775A06D4C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657" y="-20915"/>
            <a:ext cx="4218831" cy="2513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1005696"/>
            <a:ext cx="44644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Αναδρομικός Υπολογισμός</a:t>
            </a:r>
          </a:p>
          <a:p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,0) = 1</a:t>
            </a:r>
          </a:p>
          <a:p>
            <a:r>
              <a:rPr lang="el-G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n) = </a:t>
            </a:r>
            <a:r>
              <a:rPr lang="el-G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n-1)/[</a:t>
            </a:r>
            <a:r>
              <a:rPr lang="el-G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n-1)+n],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n=1,2,…,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endParaRPr lang="en-GB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4752528" cy="1143000"/>
          </a:xfrm>
        </p:spPr>
        <p:txBody>
          <a:bodyPr/>
          <a:lstStyle/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ΠΙΝΑΚΕΣ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B(</a:t>
            </a:r>
            <a:r>
              <a:rPr lang="el-GR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3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004" y="2491492"/>
            <a:ext cx="6076410" cy="432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57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358920"/>
            <a:ext cx="7989887" cy="5238432"/>
          </a:xfrm>
        </p:spPr>
        <p:txBody>
          <a:bodyPr/>
          <a:lstStyle/>
          <a:p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Τηλεφωνικό Κέντρο με 7 εξωτερικές γραμμές προωθεί κίνηση (προς τις 2 κατευθύνσεις) με μέσο ρυθμό κλήσεων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κλήσεις το λεπτό με μέση διάρκεια κλήσης 3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Θεωρώ ότι οι εξωτερικές κλήσεις ακολουθούν διαδικασία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Poisson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με μέσο ρυθμό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2 κλήσεις/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και χρόνο εξυπηρέτησης εκθετικό με μέση διάρκεια 1/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3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min,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άρα το συνολικό προσφερόμενο φορτίο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offered traffic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είναι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ρ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6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Erlangs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Υποθέτουμε πως οι κλήσεις που δεν βρίσκουν γραμμή χάνονται οριστικά. Άρα η πιθανότητα απώλειας δίνεται από τον τύπο </a:t>
            </a:r>
          </a:p>
          <a:p>
            <a:pPr marL="0" indent="0"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Β(</a:t>
            </a:r>
            <a:r>
              <a:rPr lang="el-G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= B(6,7) = 18.51%</a:t>
            </a:r>
          </a:p>
          <a:p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Το εξυπηρετούμενο φορτίο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carried traffic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είναι</a:t>
            </a:r>
          </a:p>
          <a:p>
            <a:pPr marL="0" indent="0"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 [1- 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Β(</a:t>
            </a:r>
            <a:r>
              <a:rPr lang="el-G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)] = (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x [1-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Β(</a:t>
            </a:r>
            <a:r>
              <a:rPr lang="el-G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)]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4.8894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Erlangs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Το φορτίο υπερχείλισης (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overflow traffic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είναι</a:t>
            </a:r>
          </a:p>
          <a:p>
            <a:pPr marL="0" indent="0"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ρ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Β(</a:t>
            </a:r>
            <a:r>
              <a:rPr lang="el-G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1.1106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Erlangs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116013" y="260648"/>
            <a:ext cx="6985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ΠΑΡΑΔΕΙΓΜΑ ΑΝΑΛΥΣΗΣ ΤΗΛΕΦΩΝΙΚΟΥ ΚΕΝΤΡΟΥ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33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646952"/>
            <a:ext cx="7989887" cy="4734376"/>
          </a:xfrm>
        </p:spPr>
        <p:txBody>
          <a:bodyPr/>
          <a:lstStyle/>
          <a:p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Τηλεφωνικό Κέντρο με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εξωτερικές γραμμές προωθεί κίνηση (προς τις 2 κατευθύνσεις) με μέσο ρυθμό κλήσεων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κλήσεις το λεπτό με μέση διάρκεια κλήσης 3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Θεωρώ ότι οι εξωτερικές κλήσεις ακολουθούν διαδικασία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Poisson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με μέσο ρυθμό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2 κλήσεις/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και χρόνο εξυπηρέτησης εκθετικό με μέση διάρκεια 1/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3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min,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άρα το συνολικό προσφερόμενο φορτίο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offered traffic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είναι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6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Erlangs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Υποθέτουμε πως οι κλήσεις που δεν βρίσκουν γραμμή χάνονται οριστικά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Ζητείται ο απαιτούμενος αριθμός εξωτερικών γραμμών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(trunks)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ώστε ο ρυθμός απωλειών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(Grade of Service, GOS)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να είναι μικρότερος από 0.3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Από τους πίνακες προκύπτει πως Β(6,13) = 0.52% και Β(6,14) = 0.24%, άρα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14 trunks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116013" y="404813"/>
            <a:ext cx="6985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ΠΑΡΑΔΕΙΓΜΑ ΣΧΕΔΙΑΣΜΟΥ ΤΗΛΕΦΩΝΙΚΟΥ ΚΕΝΤΡΟΥ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45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ΕΞΙΣΩΣΕΙΣ ΙΣΟΡΡΟΠΙΑΣ</a:t>
            </a:r>
            <a:b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Επανάληψη -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Equations)</a:t>
            </a:r>
            <a:endParaRPr lang="en-GB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24000"/>
            <a:ext cx="8291264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Απείρως επισκέψιμες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καταστάσεις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(t)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recurrent states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Με μη μηδενικές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ργοδικές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ιθανότητες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 0,  n = 0,1, …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Ερμηνεία Εξισώσεων Ισορροπίας: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#{μεταβάσεων προς την κατάσταση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#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{μεταβάσεων εκτός της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σφαιρική ισορροπία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balance equations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#{μεταβάσεων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l-G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#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{μεταβάσεων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τοπική ισορροπία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balance equations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Λόγω </a:t>
            </a:r>
            <a:r>
              <a:rPr lang="el-GR" sz="2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εργοδικότητας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σε μεγάλο χρονικό διάστημα παρατήρησης </a:t>
            </a:r>
            <a:r>
              <a:rPr lang="el-GR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Τ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με </a:t>
            </a:r>
            <a:r>
              <a:rPr lang="el-GR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Τ</a:t>
            </a:r>
            <a:r>
              <a:rPr lang="el-GR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και</a:t>
            </a:r>
            <a:r>
              <a:rPr lang="el-GR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Τ</a:t>
            </a:r>
            <a:r>
              <a:rPr lang="el-GR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τους συνολικούς χρόνους παραμονής στις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(1)	#{μεταβάσεων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l-G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{μεταβάσεων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2,1</a:t>
            </a: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l-G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Όπου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l-G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2,1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οι μέσοι ρυθμοί μετάβασης από 1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2 και 21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Λόγω </a:t>
            </a:r>
            <a:r>
              <a:rPr lang="el-GR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ισορροπίας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: 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(1) = (2)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/Τ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l-GR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= 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l-GR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2,1</a:t>
            </a:r>
            <a:r>
              <a:rPr lang="el-GR" sz="18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l-GR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/Τ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},</a:t>
            </a:r>
            <a:r>
              <a:rPr lang="el-GR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ή</a:t>
            </a:r>
            <a:r>
              <a:rPr lang="el-GR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20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2,1</a:t>
            </a:r>
            <a:r>
              <a:rPr lang="el-GR" sz="20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i="1" dirty="0" smtClean="0"/>
              <a:t>			</a:t>
            </a:r>
            <a:endParaRPr lang="el-GR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0763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/>
          <a:lstStyle/>
          <a:p>
            <a:pPr eaLnBrk="1" hangingPunct="1"/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ΟΥΡΑ Μ/Μ1/Ν</a:t>
            </a:r>
            <a:b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Επανάληψη - Εξισώσεις Ισορροπίας </a:t>
            </a:r>
            <a:endParaRPr lang="el-GR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428456"/>
          </a:xfrm>
        </p:spPr>
        <p:txBody>
          <a:bodyPr/>
          <a:lstStyle/>
          <a:p>
            <a:pPr eaLnBrk="1" hangingPunct="1"/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Συστήματα Μ/Μ/1/Ν με ρυθμούς άφιξης και ρυθμούς εξυπηρέτησης εξαρτώμενους από τον αριθμό των πελατών στο σύστημα (από την παρούσα κατάσταση του συστήματος) 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Dependent M</a:t>
            </a:r>
            <a:r>
              <a:rPr lang="el-GR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l-GR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/1/Ν 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Queues)</a:t>
            </a:r>
          </a:p>
          <a:p>
            <a:pPr eaLnBrk="1" hangingPunct="1">
              <a:buFontTx/>
              <a:buNone/>
            </a:pPr>
            <a:endParaRPr lang="en-US" sz="2000" b="1" i="1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2000" b="1" i="1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2000" b="1" i="1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2000" b="1" i="1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l-GR" sz="20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017837" y="2708920"/>
            <a:ext cx="2620963" cy="808856"/>
            <a:chOff x="1951037" y="3131178"/>
            <a:chExt cx="2620963" cy="808856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2793336" y="3505200"/>
              <a:ext cx="719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3505424" y="3511410"/>
              <a:ext cx="7049" cy="428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2773363" y="3933825"/>
              <a:ext cx="719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3492500" y="3733800"/>
              <a:ext cx="503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Oval 8"/>
            <p:cNvSpPr>
              <a:spLocks noChangeArrowheads="1"/>
            </p:cNvSpPr>
            <p:nvPr/>
          </p:nvSpPr>
          <p:spPr bwMode="auto">
            <a:xfrm>
              <a:off x="3995738" y="3573463"/>
              <a:ext cx="287337" cy="2889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1951037" y="3733800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Text Box 12"/>
            <p:cNvSpPr txBox="1">
              <a:spLocks noChangeArrowheads="1"/>
            </p:cNvSpPr>
            <p:nvPr/>
          </p:nvSpPr>
          <p:spPr bwMode="auto">
            <a:xfrm>
              <a:off x="2051050" y="3173569"/>
              <a:ext cx="4812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b="1" i="1" dirty="0">
                  <a:latin typeface="Arial" panose="020B0604020202020204" pitchFamily="34" charset="0"/>
                  <a:cs typeface="Arial" panose="020B0604020202020204" pitchFamily="34" charset="0"/>
                </a:rPr>
                <a:t>λ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l-G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75" name="Text Box 13"/>
            <p:cNvSpPr txBox="1">
              <a:spLocks noChangeArrowheads="1"/>
            </p:cNvSpPr>
            <p:nvPr/>
          </p:nvSpPr>
          <p:spPr bwMode="auto">
            <a:xfrm>
              <a:off x="4065588" y="3131178"/>
              <a:ext cx="4956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b="1" i="1" dirty="0"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l-G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76" name="Line 14"/>
            <p:cNvSpPr>
              <a:spLocks noChangeShapeType="1"/>
            </p:cNvSpPr>
            <p:nvPr/>
          </p:nvSpPr>
          <p:spPr bwMode="auto">
            <a:xfrm>
              <a:off x="4284663" y="3716338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15"/>
            <p:cNvSpPr>
              <a:spLocks noChangeShapeType="1"/>
            </p:cNvSpPr>
            <p:nvPr/>
          </p:nvSpPr>
          <p:spPr bwMode="auto">
            <a:xfrm>
              <a:off x="3348038" y="3573463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6"/>
            <p:cNvSpPr>
              <a:spLocks noChangeShapeType="1"/>
            </p:cNvSpPr>
            <p:nvPr/>
          </p:nvSpPr>
          <p:spPr bwMode="auto">
            <a:xfrm>
              <a:off x="3203575" y="3573463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7"/>
            <p:cNvSpPr>
              <a:spLocks noChangeShapeType="1"/>
            </p:cNvSpPr>
            <p:nvPr/>
          </p:nvSpPr>
          <p:spPr bwMode="auto">
            <a:xfrm>
              <a:off x="3059113" y="3573463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8"/>
            <p:cNvSpPr>
              <a:spLocks noChangeShapeType="1"/>
            </p:cNvSpPr>
            <p:nvPr/>
          </p:nvSpPr>
          <p:spPr bwMode="auto">
            <a:xfrm>
              <a:off x="2921496" y="3573463"/>
              <a:ext cx="0" cy="3603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0" name="Picture 2" descr="C:\Users\maglaris\Desktop\Courses\Queuing_2015\discrete_MC_fin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963" y="3501008"/>
            <a:ext cx="6518087" cy="191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5410200"/>
            <a:ext cx="265191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Balance Equation</a:t>
            </a:r>
          </a:p>
          <a:p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l-GR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l-GR" sz="1600" b="1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i-1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i-1</a:t>
            </a:r>
            <a:r>
              <a:rPr lang="el-GR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6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1,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…N</a:t>
            </a:r>
            <a:endParaRPr lang="el-GR" sz="16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41304" y="5237202"/>
            <a:ext cx="4064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Balance Equation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16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6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i-1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i-1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0, 1,…, N</a:t>
            </a:r>
            <a:endParaRPr lang="en-GB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5999202"/>
            <a:ext cx="4038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Κανονικοποίηση</a:t>
            </a:r>
            <a:r>
              <a:rPr lang="el-G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Εργοδικών</a:t>
            </a:r>
            <a:r>
              <a:rPr lang="el-G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Πιθανοτήτων</a:t>
            </a:r>
          </a:p>
          <a:p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l-GR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+…+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Ν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GB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5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" y="116632"/>
            <a:ext cx="9036496" cy="1143000"/>
          </a:xfrm>
        </p:spPr>
        <p:txBody>
          <a:bodyPr/>
          <a:lstStyle/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ΟΥΡΑ Μ/Μ/1</a:t>
            </a:r>
            <a:b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(Επανάληψη - Αφίξεις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Poisson, </a:t>
            </a:r>
            <a:r>
              <a:rPr lang="el-G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Εκθετικές Εξυπηρετήσεις, Άπειρο Μέγεθος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768" y="1340768"/>
            <a:ext cx="8206680" cy="5472608"/>
          </a:xfrm>
        </p:spPr>
        <p:txBody>
          <a:bodyPr/>
          <a:lstStyle/>
          <a:p>
            <a:pPr eaLnBrk="1" hangingPunct="1"/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Σταθεροί μέσοι ρυθμοί αφίξεων (γεννήσεων)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λ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Poisson</a:t>
            </a: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Σταθεροί μέσοι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ρυθμοί εξυπηρέτησης (θανάτων)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Εκθετικοί ανεξάρτητοι χρόνοι εξυπηρέτησης 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= 1/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</a:p>
          <a:p>
            <a:pPr eaLnBrk="1" hangingPunct="1"/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Εργοδικές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πιθανότητες καταστάσεων </a:t>
            </a:r>
          </a:p>
          <a:p>
            <a:pPr marL="0" indent="0" eaLnBrk="1" hangingPunct="1">
              <a:buNone/>
            </a:pP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n = 0,1,2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,…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όπου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για ευστάθεια,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&lt;1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Στάσιμος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ργοδικός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μέσος όρος πληθυσμού - κατάστασης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t)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)]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=  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eaLnBrk="1" hangingPunct="1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Νόμος του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Little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= 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= 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ργοδικό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σύστημα χωρίς απώλειες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eaLnBrk="1" hangingPunct="1">
              <a:buNone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GB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43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" y="-18256"/>
            <a:ext cx="9036496" cy="1143000"/>
          </a:xfrm>
        </p:spPr>
        <p:txBody>
          <a:bodyPr/>
          <a:lstStyle/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ΟΥΡΑ Μ/Μ/1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/N 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(Επανάληψη - Αφίξεις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Poisson, </a:t>
            </a:r>
            <a:r>
              <a:rPr lang="el-G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Εκθετικές Εξυπηρετήσεις, Μέγεθος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N)</a:t>
            </a:r>
            <a:endParaRPr lang="en-GB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07504" y="1124744"/>
                <a:ext cx="8928992" cy="5705872"/>
              </a:xfrm>
            </p:spPr>
            <p:txBody>
              <a:bodyPr/>
              <a:lstStyle/>
              <a:p>
                <a:pPr eaLnBrk="1" hangingPunct="1"/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Σταθεροί μέσοι ρυθμοί αφίξεων (γεννήσεων)</a:t>
                </a: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eaLnBrk="1" hangingPunct="1">
                  <a:buNone/>
                </a:pP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λ</a:t>
                </a:r>
                <a:r>
                  <a:rPr lang="en-US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λ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Poisson, n = 1,2,…, N</a:t>
                </a:r>
                <a:endParaRPr lang="el-GR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Σταθεροί μέσοι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ρυθμοί εξυπηρέτησης (θανάτων) </a:t>
                </a:r>
              </a:p>
              <a:p>
                <a:pPr marL="0" indent="0" eaLnBrk="1" hangingPunct="1">
                  <a:buNone/>
                </a:pPr>
                <a:r>
                  <a:rPr lang="el-GR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n-US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μ, 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1,2,…, N</a:t>
                </a:r>
                <a:endParaRPr lang="el-G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eaLnBrk="1" hangingPunct="1">
                  <a:buNone/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Εκθετικοί ανεξάρτητοι χρόνοι εξυπηρέτησης  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= 1/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</a:p>
              <a:p>
                <a:pPr eaLnBrk="1" hangingPunct="1"/>
                <a:r>
                  <a:rPr lang="el-GR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Εργοδικές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πιθανότητες καταστάσεων </a:t>
                </a:r>
              </a:p>
              <a:p>
                <a:pPr marL="0" indent="0" eaLnBrk="1" hangingPunct="1">
                  <a:buNone/>
                </a:pP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20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ρ</a:t>
                </a:r>
                <a:r>
                  <a:rPr lang="en-US" sz="20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n = 0,1,2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,…, N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    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l-GR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l-GR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l-GR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l-GR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l-GR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Ν-1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l-GR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l-GR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Ν</a:t>
                </a:r>
                <a:r>
                  <a:rPr lang="el-GR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1</a:t>
                </a:r>
                <a:endParaRPr lang="el-GR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eaLnBrk="1" hangingPunct="1">
                  <a:buNone/>
                </a:pPr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όπου 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ρ</a:t>
                </a:r>
                <a:r>
                  <a:rPr lang="el-GR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λ</a:t>
                </a:r>
                <a:r>
                  <a:rPr lang="el-GR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Erlang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πάντα ευσταθές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eaLnBrk="1" hangingPunct="1">
                  <a:buNone/>
                </a:pP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l-GR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l-GR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l-GR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ρ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/(1-</a:t>
                </a:r>
                <a:r>
                  <a:rPr lang="el-GR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ρ</a:t>
                </a:r>
                <a:r>
                  <a:rPr lang="el-GR" sz="20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Ν</a:t>
                </a:r>
                <a:r>
                  <a:rPr lang="en-US" sz="20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+1)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ρ</a:t>
                </a:r>
                <a:r>
                  <a:rPr lang="el-GR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00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≠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l-GR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eaLnBrk="1" hangingPunct="1">
                  <a:buNone/>
                </a:pPr>
                <a:r>
                  <a:rPr lang="el-GR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l-GR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1/(N+1), 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ρ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Χρησιμοποίηση Εξυπηρετητή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(Server Utilization) 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1- 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l-GR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lang="en-US" sz="2000" baseline="-25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el-GR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Ρυθμαπόδοση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(throughput)</a:t>
                </a:r>
                <a:r>
                  <a:rPr lang="el-GR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γ </a:t>
                </a:r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l-GR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λ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(1-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P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(1-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l-GR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= 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</a:p>
              <a:p>
                <a:pPr eaLnBrk="1" hangingPunct="1"/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Πιθανότητα απώλειας </a:t>
                </a:r>
                <a:r>
                  <a:rPr lang="en-US" sz="20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blocking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endParaRPr lang="el-G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/>
                <a:endParaRPr lang="el-GR" sz="5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Στάσιμος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Εργοδικός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μέσος όρος πληθυσμού - κατάστασης 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[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(t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)] 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500" b="1" i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Νόμος του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Little</a:t>
                </a:r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E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l-GR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γ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E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[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λ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(1-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)] ,</a:t>
                </a:r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eaLnBrk="1" hangingPunct="1">
                  <a:buNone/>
                </a:pPr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endParaRPr lang="en-GB" sz="24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7504" y="1124744"/>
                <a:ext cx="8928992" cy="5705872"/>
              </a:xfrm>
              <a:blipFill rotWithShape="1">
                <a:blip r:embed="rId3"/>
                <a:stretch>
                  <a:fillRect l="-615" t="-427" b="-3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5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ΠΡΟΣΟΜΟΙΩΣΗ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ΟΥΡΑΣ Μ/Μ/1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/10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(Επανάληψη)</a:t>
            </a:r>
            <a:endParaRPr lang="el-G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37456"/>
            <a:ext cx="8229600" cy="5775920"/>
          </a:xfrm>
        </p:spPr>
        <p:txBody>
          <a:bodyPr>
            <a:normAutofit fontScale="47500" lnSpcReduction="20000"/>
          </a:bodyPr>
          <a:lstStyle/>
          <a:p>
            <a:pPr lvl="1">
              <a:buNone/>
            </a:pPr>
            <a:r>
              <a:rPr lang="en-US" sz="34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40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</a:t>
            </a:r>
            <a:r>
              <a:rPr lang="el-GR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4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40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3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</a:t>
            </a:r>
            <a:r>
              <a:rPr lang="el-GR" sz="3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([# </a:t>
            </a:r>
            <a:r>
              <a:rPr lang="el-GR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αφίξεων στη 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n) /</a:t>
            </a:r>
            <a:r>
              <a:rPr lang="el-GR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  <a:r>
              <a:rPr lang="el-GR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([</a:t>
            </a:r>
            <a:r>
              <a:rPr lang="el-GR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συνολικού #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αφίξεων / </a:t>
            </a:r>
            <a:r>
              <a:rPr lang="el-GR" sz="3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sz="3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lvl="1">
              <a:buNone/>
            </a:pP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= </a:t>
            </a:r>
            <a:r>
              <a:rPr lang="en-US" sz="3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</a:t>
            </a:r>
            <a:r>
              <a:rPr lang="el-GR" sz="3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sz="3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l-GR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αφίξεων στη 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n] / [</a:t>
            </a:r>
            <a:r>
              <a:rPr lang="el-GR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συνολικού # αφίξεων</a:t>
            </a: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}</a:t>
            </a:r>
            <a:endParaRPr lang="en-US" sz="5400" baseline="-25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l-GR" sz="29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RANDOM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Ομοιόμορφος τυχαίος αριθμός (0,1)</a:t>
            </a:r>
          </a:p>
          <a:p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ARRIVALS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Συνολικός αριθμός αφίξεων</a:t>
            </a:r>
          </a:p>
          <a:p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ARRIVAL[STATE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] :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Αριθμός αφίξεων στην κατάσταση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STATE = 0, 1, …,10</a:t>
            </a:r>
          </a:p>
          <a:p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Αριθμός μεταβάσεων</a:t>
            </a:r>
          </a:p>
          <a:p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Κατάσταση ουράς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πληθυσμός συστήματος Μ/Μ/1/10) ,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STATE = 0, 1, …, 10</a:t>
            </a:r>
            <a:endParaRPr lang="el-GR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P[STATE]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Εργοδική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πιθανότητα κατάστασης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STATE = 0, 1, …, 10</a:t>
            </a:r>
          </a:p>
          <a:p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Μέσος πληθυσμός συστήματος Μ/Μ/1/10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INITIALIZE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:	COUNT = 0, STATE = 0, ARRIVALS = 0, ARRIVAL[0…10] = 0, P[0…10] =0</a:t>
            </a:r>
            <a:endParaRPr lang="el-GR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ARRIVAL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:	ARRIVALS = ARRIVALS + 1</a:t>
            </a:r>
          </a:p>
          <a:p>
            <a:pPr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		ARRIVAL[STATE] = ARRIVAL[STATE] + 1</a:t>
            </a:r>
          </a:p>
          <a:p>
            <a:pPr>
              <a:buNone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			COUNT = COUNT +1</a:t>
            </a:r>
          </a:p>
          <a:p>
            <a:pPr>
              <a:buNone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			       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STATE = 10 : 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GO TO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LOOP</a:t>
            </a:r>
          </a:p>
          <a:p>
            <a:pPr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: STATE = STATE + 1</a:t>
            </a:r>
          </a:p>
          <a:p>
            <a:pPr>
              <a:buNone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GO TO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LOOP</a:t>
            </a:r>
          </a:p>
          <a:p>
            <a:pPr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LOOP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:	</a:t>
            </a:r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STATE = 0 : 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GO TO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ARRIVAL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ELSE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			       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RANDOM &lt; </a:t>
            </a:r>
            <a:r>
              <a:rPr lang="el-GR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/ (</a:t>
            </a:r>
            <a:r>
              <a:rPr lang="el-GR" sz="29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l-GR" sz="29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GO TO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ARRIVAL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			       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: GO TO </a:t>
            </a:r>
            <a:r>
              <a:rPr lang="en-US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DEPARTURE</a:t>
            </a:r>
          </a:p>
          <a:p>
            <a:endParaRPr lang="en-US" sz="11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DEPARTURE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:	COUNT  = COUNT +1 ; STATE = STATE – 1</a:t>
            </a:r>
          </a:p>
          <a:p>
            <a:pPr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 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IF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COUNT &lt; MAXIMUM : 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GO TO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LOOP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			       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: P[STATE=1…10] = ARRIVAL[STATE= 1…10] / ARRIVALS</a:t>
            </a:r>
          </a:p>
          <a:p>
            <a:pPr>
              <a:buNone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			       AVERAGE = SUM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STATE ^ P[STATE]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},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STATE = [1…10]	</a:t>
            </a:r>
          </a:p>
          <a:p>
            <a:endParaRPr lang="el-GR" baseline="-25000" dirty="0"/>
          </a:p>
        </p:txBody>
      </p:sp>
    </p:spTree>
    <p:extLst>
      <p:ext uri="{BB962C8B-B14F-4D97-AF65-F5344CB8AC3E}">
        <p14:creationId xmlns:p14="http://schemas.microsoft.com/office/powerpoint/2010/main" val="19099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04864"/>
            <a:ext cx="60102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pPr lvl="1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ΟΥΡΑ Μ/Μ/</a:t>
            </a:r>
            <a:r>
              <a:rPr lang="el-G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008" y="4802376"/>
            <a:ext cx="8964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l-G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Εξισώσεις Ισορροπίας: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U</a:t>
            </a:r>
            <a:r>
              <a:rPr lang="el-GR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1-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l-GR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l-GR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en-US" sz="2000" b="1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/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1-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0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			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λ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l-GR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γ</a:t>
            </a:r>
            <a:r>
              <a:rPr lang="en-US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l-GR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l-GR" sz="20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(1-p)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</a:p>
          <a:p>
            <a:pPr marL="0" lvl="2"/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l-G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l-G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n+1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 = 2, 3,….</a:t>
            </a:r>
            <a:endParaRPr lang="en-US" sz="2000" b="1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1,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l-G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&lt; 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για σύγκληση (</a:t>
            </a:r>
            <a:r>
              <a:rPr lang="el-GR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εργοδικότητα</a:t>
            </a:r>
            <a:r>
              <a:rPr lang="el-G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024" y="692696"/>
            <a:ext cx="8820472" cy="1800200"/>
          </a:xfrm>
        </p:spPr>
        <p:txBody>
          <a:bodyPr/>
          <a:lstStyle/>
          <a:p>
            <a:pPr marL="352425" lvl="1" indent="-352425"/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Αφίξεις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Poisson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με ρυθμό 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λ </a:t>
            </a:r>
            <a:endParaRPr lang="el-GR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1" indent="-352425"/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ανεξάρτητοι εκθετικοί εξυπηρετητές 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με άνισους ρυθμούς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μ</a:t>
            </a:r>
            <a:r>
              <a:rPr lang="el-GR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μ</a:t>
            </a:r>
            <a:r>
              <a:rPr lang="en-US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52425" lvl="1" indent="-352425"/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Άπειρη Χωρητικότητα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1" indent="-352425"/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Άφιξη σε άδειο σύστημα δρομολογείται στον 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με πιθανότητα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και στον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με πιθανότητα (1-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03157"/>
            <a:ext cx="2664296" cy="1461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2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/>
          <a:lstStyle/>
          <a:p>
            <a:pPr lvl="1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ΟΥΡΑ Μ/Μ/Ν/Κ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53" y="3509187"/>
            <a:ext cx="7090455" cy="208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332656"/>
            <a:ext cx="8748464" cy="3528392"/>
          </a:xfrm>
        </p:spPr>
        <p:txBody>
          <a:bodyPr/>
          <a:lstStyle/>
          <a:p>
            <a:pPr lvl="1"/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Αφίξεις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Poisson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με ρυθμό 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λ </a:t>
            </a:r>
            <a:endParaRPr lang="el-GR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Ν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ανεξάρτητοι εκθετικοί εξυπηρετητές με ίσους ρυθμούς 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endParaRPr lang="el-GR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Χ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ωρητικότητα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(π.χ.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center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με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Ν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εξυπηρετητές &amp; δυνατότητα αναμονής μέχρι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Κ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Ν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κλήσεις)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Ρυθμοί εξυπηρέτησης </a:t>
            </a:r>
          </a:p>
          <a:p>
            <a:pPr lvl="2"/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1,2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,…,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Ν</a:t>
            </a:r>
            <a:r>
              <a:rPr lang="el-G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 =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+1,…,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Εργοδική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κατάσταση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n(t)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Αριθμός πελατών στο σύστημα, αδιάφορα από χρήση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συγκεκριμένων εξυπηρετητών (π.χ. σε σύστημα Μ/Μ/2,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α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l-GR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μ,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None/>
            </a:pPr>
            <a:endParaRPr lang="el-GR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5162416"/>
            <a:ext cx="8676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l-G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Εξισώσεις Ισορροπίας:</a:t>
            </a:r>
          </a:p>
          <a:p>
            <a:pPr marL="0" lvl="2"/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(n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)]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 n=1, 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,…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/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)]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l-GR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,…,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  <a:p>
            <a:pPr marL="0" lvl="2"/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+…+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1, 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blocking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l-G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(1-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blocking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/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waiting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+…+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–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+…+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211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pPr lvl="1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ΟΥΡΑ Μ/Μ/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(τηλεφωνικό κέντρο με </a:t>
            </a:r>
            <a:r>
              <a:rPr lang="en-US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εξωτερικές γραμμές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l-G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trunks)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41232"/>
            <a:ext cx="6912768" cy="202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435975" cy="2137048"/>
          </a:xfrm>
        </p:spPr>
        <p:txBody>
          <a:bodyPr/>
          <a:lstStyle/>
          <a:p>
            <a:pPr lvl="1"/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Αφίξεις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Poisson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με ρυθμό 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λ </a:t>
            </a:r>
            <a:endParaRPr lang="el-GR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ανεξάρτητοι εκθετικοί εξυπηρετητές</a:t>
            </a:r>
          </a:p>
          <a:p>
            <a:pPr lvl="1"/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Χ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ωρητικότητα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l-G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Ρυθμοί εξυπηρέτησης </a:t>
            </a:r>
          </a:p>
          <a:p>
            <a:pPr lvl="2"/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l-G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 = 1,2,…,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l-G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23528" y="4581128"/>
                <a:ext cx="8640960" cy="2242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2"/>
                <a:r>
                  <a:rPr lang="el-GR" sz="20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Εξισώσεις Ισορροπίας:</a:t>
                </a:r>
              </a:p>
              <a:p>
                <a:pPr marL="0" lvl="2"/>
                <a:r>
                  <a:rPr lang="en-US" sz="20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l-GR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[</a:t>
                </a:r>
                <a:r>
                  <a:rPr lang="el-GR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λ</a:t>
                </a:r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(n</a:t>
                </a:r>
                <a:r>
                  <a:rPr lang="el-GR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)]</a:t>
                </a:r>
                <a:r>
                  <a:rPr lang="en-US" sz="20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l-GR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-1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(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ρ</a:t>
                </a:r>
                <a:r>
                  <a:rPr lang="en-US" sz="20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n!)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n = 1, 2,…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ρ</a:t>
                </a:r>
                <a:r>
                  <a:rPr lang="el-GR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λ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Erlangs</a:t>
                </a:r>
                <a:endParaRPr lang="en-US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lvl="2"/>
                <a:endParaRPr lang="el-GR" sz="20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lvl="2"/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+…+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="1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-1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="1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pos m:val="top"/>
                        <m:ctrlPr>
                          <a:rPr lang="en-US" sz="20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cs typeface="Arial" panose="020B0604020202020204" pitchFamily="34" charset="0"/>
                      </a:rPr>
                      <m:t>1 / </m:t>
                    </m:r>
                    <m:nary>
                      <m:naryPr>
                        <m:chr m:val="∑"/>
                        <m:ctrlP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lang="en-US" sz="2000" smtClean="0">
                            <a:latin typeface="Cambria Math"/>
                            <a:cs typeface="Arial" panose="020B0604020202020204" pitchFamily="34" charset="0"/>
                          </a:rPr>
                          <m:t>n</m:t>
                        </m:r>
                        <m:r>
                          <a:rPr lang="en-US" sz="2000">
                            <a:latin typeface="Cambria Math"/>
                            <a:cs typeface="Arial" panose="020B0604020202020204" pitchFamily="34" charset="0"/>
                          </a:rPr>
                          <m:t>=0</m:t>
                        </m:r>
                      </m:sub>
                      <m:sup>
                        <m:r>
                          <a:rPr lang="en-US" sz="2000" b="1" i="1" smtClean="0">
                            <a:latin typeface="Cambria Math"/>
                            <a:cs typeface="Arial" panose="020B0604020202020204" pitchFamily="34" charset="0"/>
                          </a:rPr>
                          <m:t>𝒄</m:t>
                        </m:r>
                      </m:sup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l-GR" sz="2000" b="1" i="1" dirty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ρ</m:t>
                            </m:r>
                            <m:r>
                              <m:rPr>
                                <m:nor/>
                              </m:rPr>
                              <a:rPr lang="en-US" sz="2000" baseline="30000" dirty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n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dirty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!</m:t>
                            </m:r>
                          </m:den>
                        </m:f>
                      </m:e>
                    </m:nary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lvl="2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lvl="2"/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l-GR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blocking</a:t>
                </a:r>
                <a:r>
                  <a:rPr lang="en-US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ρ</a:t>
                </a:r>
                <a:r>
                  <a:rPr lang="en-US" sz="2000" b="1" i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!) /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lang="en-US" sz="2000">
                            <a:latin typeface="Cambria Math"/>
                            <a:cs typeface="Arial" panose="020B0604020202020204" pitchFamily="34" charset="0"/>
                          </a:rPr>
                          <m:t>n</m:t>
                        </m:r>
                        <m:r>
                          <a:rPr lang="en-US" sz="2000">
                            <a:latin typeface="Cambria Math"/>
                            <a:cs typeface="Arial" panose="020B0604020202020204" pitchFamily="34" charset="0"/>
                          </a:rPr>
                          <m:t>=0</m:t>
                        </m:r>
                      </m:sub>
                      <m:sup>
                        <m:r>
                          <a:rPr lang="en-US" sz="2000" b="1" i="1" smtClean="0">
                            <a:latin typeface="Cambria Math"/>
                            <a:cs typeface="Arial" panose="020B0604020202020204" pitchFamily="34" charset="0"/>
                          </a:rPr>
                          <m:t>𝒄</m:t>
                        </m:r>
                      </m:sup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l-GR" sz="2000" b="1" i="1" dirty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ρ</m:t>
                            </m:r>
                            <m:r>
                              <m:rPr>
                                <m:nor/>
                              </m:rPr>
                              <a:rPr lang="en-US" sz="2000" baseline="30000" dirty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n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dirty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!</m:t>
                            </m:r>
                          </m:den>
                        </m:f>
                      </m:e>
                    </m:nary>
                  </m:oMath>
                </a14:m>
                <a:r>
                  <a:rPr lang="en-GB" sz="2000" dirty="0" smtClean="0"/>
                  <a:t>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≜</m:t>
                    </m:r>
                  </m:oMath>
                </a14:m>
                <a:r>
                  <a:rPr lang="en-GB" sz="2000" dirty="0" smtClean="0"/>
                  <a:t>  </a:t>
                </a:r>
                <a:r>
                  <a:rPr lang="en-GB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l-GR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ρ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(Τύπος </a:t>
                </a:r>
                <a:r>
                  <a:rPr lang="en-US" sz="2000" b="1" i="1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Erlang</a:t>
                </a:r>
                <a:r>
                  <a:rPr lang="en-US" sz="2000" b="1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-B</a:t>
                </a:r>
                <a:r>
                  <a:rPr lang="el-G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581128"/>
                <a:ext cx="8640960" cy="2242024"/>
              </a:xfrm>
              <a:prstGeom prst="rect">
                <a:avLst/>
              </a:prstGeom>
              <a:blipFill rotWithShape="1">
                <a:blip r:embed="rId3"/>
                <a:stretch>
                  <a:fillRect l="-705" t="-1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22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852</Words>
  <Application>Microsoft Office PowerPoint</Application>
  <PresentationFormat>On-screen Show (4:3)</PresentationFormat>
  <Paragraphs>165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Προεπιλεγμένη σχεδίαση</vt:lpstr>
      <vt:lpstr>ΣΥΣΤΗΜΑΤΑ ΑΝΑΜΟΝΗΣ Queuing Systems Ουρές Markov (birth-death processes) Ουρές Μ/Μ/N/K - Erlang C  Ουρές M/M/c/c - Erlang B Παραδείγματα Εφαρμογής </vt:lpstr>
      <vt:lpstr>ΕΞΙΣΩΣΕΙΣ ΙΣΟΡΡΟΠΙΑΣ (Επανάληψη - Balance Equations)</vt:lpstr>
      <vt:lpstr>ΟΥΡΑ Μ/Μ1/Ν Επανάληψη - Εξισώσεις Ισορροπίας </vt:lpstr>
      <vt:lpstr>ΟΥΡΑ Μ/Μ/1 (Επανάληψη - Αφίξεις Poisson, Εκθετικές Εξυπηρετήσεις, Άπειρο Μέγεθος)</vt:lpstr>
      <vt:lpstr>ΟΥΡΑ Μ/Μ/1/N  (Επανάληψη - Αφίξεις Poisson, Εκθετικές Εξυπηρετήσεις, Μέγεθος N)</vt:lpstr>
      <vt:lpstr>ΠΡΟΣΟΜΟΙΩΣΗ ΟΥΡΑΣ Μ/Μ/1/10 (Επανάληψη)</vt:lpstr>
      <vt:lpstr> ΟΥΡΑ Μ/Μ/2 </vt:lpstr>
      <vt:lpstr> ΟΥΡΑ Μ/Μ/Ν/Κ </vt:lpstr>
      <vt:lpstr> ΟΥΡΑ Μ/Μ/c/c (τηλεφωνικό κέντρο με c εξωτερικές γραμμές, trunks) </vt:lpstr>
      <vt:lpstr>ΠΙΝΑΚΕΣ Erlang B(ρ,c)</vt:lpstr>
      <vt:lpstr>PowerPoint Presentation</vt:lpstr>
      <vt:lpstr>PowerPoint Presentation</vt:lpstr>
    </vt:vector>
  </TitlesOfParts>
  <Company>GRNET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Συστήματα Αναμονής  Περιεχόμενα Μαθήματος – 16/3/2004</dc:title>
  <dc:creator>Administrator</dc:creator>
  <cp:lastModifiedBy>maglaris</cp:lastModifiedBy>
  <cp:revision>153</cp:revision>
  <cp:lastPrinted>2016-03-02T12:07:33Z</cp:lastPrinted>
  <dcterms:created xsi:type="dcterms:W3CDTF">2004-03-17T15:40:42Z</dcterms:created>
  <dcterms:modified xsi:type="dcterms:W3CDTF">2016-03-30T10:32:47Z</dcterms:modified>
</cp:coreProperties>
</file>