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326" r:id="rId4"/>
    <p:sldId id="325" r:id="rId5"/>
    <p:sldId id="307" r:id="rId6"/>
    <p:sldId id="319" r:id="rId7"/>
    <p:sldId id="322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21" r:id="rId18"/>
    <p:sldId id="318" r:id="rId1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MgOpti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MgOpti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MgOpti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MgOpti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MgOptima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MgOptima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MgOptima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MgOptima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MgOpti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7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>
      <p:cViewPr varScale="1">
        <p:scale>
          <a:sx n="94" d="100"/>
          <a:sy n="94" d="100"/>
        </p:scale>
        <p:origin x="-11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9525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46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50388"/>
            <a:ext cx="2946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/>
            </a:lvl1pPr>
          </a:lstStyle>
          <a:p>
            <a:fld id="{7D5BBD15-4A69-483D-8DD3-A01981BAB37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3340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9525"/>
            <a:ext cx="2946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46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50388"/>
            <a:ext cx="2946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" pitchFamily="18" charset="0"/>
              </a:defRPr>
            </a:lvl1pPr>
          </a:lstStyle>
          <a:p>
            <a:fld id="{DA196E53-D589-45EC-8560-ADB01C8E2BB6}" type="slidenum">
              <a:rPr lang="en-GB" altLang="el-GR"/>
              <a:pPr/>
              <a:t>‹#›</a:t>
            </a:fld>
            <a:endParaRPr lang="en-GB" altLang="el-G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9163"/>
            <a:ext cx="498475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4263" y="866775"/>
            <a:ext cx="4629150" cy="346868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54772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40000"/>
      </a:spcAft>
      <a:defRPr sz="1600" kern="1200">
        <a:solidFill>
          <a:schemeClr val="tx1"/>
        </a:solidFill>
        <a:latin typeface="HellasArial" pitchFamily="34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40000"/>
      </a:spcAft>
      <a:defRPr sz="1600" kern="1200">
        <a:solidFill>
          <a:schemeClr val="tx1"/>
        </a:solidFill>
        <a:latin typeface="HellasArial" pitchFamily="34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40000"/>
      </a:spcAft>
      <a:defRPr sz="1600" kern="1200">
        <a:solidFill>
          <a:schemeClr val="tx1"/>
        </a:solidFill>
        <a:latin typeface="HellasArial" pitchFamily="34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40000"/>
      </a:spcAft>
      <a:defRPr sz="1600" kern="1200">
        <a:solidFill>
          <a:schemeClr val="tx1"/>
        </a:solidFill>
        <a:latin typeface="HellasArial" pitchFamily="34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40000"/>
      </a:spcAft>
      <a:defRPr sz="1600" kern="1200">
        <a:solidFill>
          <a:schemeClr val="tx1"/>
        </a:solidFill>
        <a:latin typeface="Hellas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spcAft>
                <a:spcPct val="40000"/>
              </a:spcAft>
              <a:defRPr sz="1600">
                <a:solidFill>
                  <a:schemeClr val="tx1"/>
                </a:solidFill>
                <a:latin typeface="HellasArial" pitchFamily="34" charset="0"/>
              </a:defRPr>
            </a:lvl1pPr>
            <a:lvl2pPr marL="742950" indent="-285750" defTabSz="762000">
              <a:spcBef>
                <a:spcPct val="30000"/>
              </a:spcBef>
              <a:spcAft>
                <a:spcPct val="40000"/>
              </a:spcAft>
              <a:defRPr sz="1600">
                <a:solidFill>
                  <a:schemeClr val="tx1"/>
                </a:solidFill>
                <a:latin typeface="HellasArial" pitchFamily="34" charset="0"/>
              </a:defRPr>
            </a:lvl2pPr>
            <a:lvl3pPr marL="1143000" indent="-228600" defTabSz="762000">
              <a:spcBef>
                <a:spcPct val="30000"/>
              </a:spcBef>
              <a:spcAft>
                <a:spcPct val="40000"/>
              </a:spcAft>
              <a:defRPr sz="1600">
                <a:solidFill>
                  <a:schemeClr val="tx1"/>
                </a:solidFill>
                <a:latin typeface="HellasArial" pitchFamily="34" charset="0"/>
              </a:defRPr>
            </a:lvl3pPr>
            <a:lvl4pPr marL="1600200" indent="-228600" defTabSz="762000">
              <a:spcBef>
                <a:spcPct val="30000"/>
              </a:spcBef>
              <a:spcAft>
                <a:spcPct val="40000"/>
              </a:spcAft>
              <a:defRPr sz="1600">
                <a:solidFill>
                  <a:schemeClr val="tx1"/>
                </a:solidFill>
                <a:latin typeface="HellasArial" pitchFamily="34" charset="0"/>
              </a:defRPr>
            </a:lvl4pPr>
            <a:lvl5pPr marL="2057400" indent="-228600" defTabSz="762000">
              <a:spcBef>
                <a:spcPct val="30000"/>
              </a:spcBef>
              <a:spcAft>
                <a:spcPct val="40000"/>
              </a:spcAft>
              <a:defRPr sz="1600">
                <a:solidFill>
                  <a:schemeClr val="tx1"/>
                </a:solidFill>
                <a:latin typeface="HellasArial" pitchFamily="34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40000"/>
              </a:spcAft>
              <a:defRPr sz="1600">
                <a:solidFill>
                  <a:schemeClr val="tx1"/>
                </a:solidFill>
                <a:latin typeface="HellasArial" pitchFamily="34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40000"/>
              </a:spcAft>
              <a:defRPr sz="1600">
                <a:solidFill>
                  <a:schemeClr val="tx1"/>
                </a:solidFill>
                <a:latin typeface="HellasArial" pitchFamily="34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40000"/>
              </a:spcAft>
              <a:defRPr sz="1600">
                <a:solidFill>
                  <a:schemeClr val="tx1"/>
                </a:solidFill>
                <a:latin typeface="HellasArial" pitchFamily="34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40000"/>
              </a:spcAft>
              <a:defRPr sz="1600">
                <a:solidFill>
                  <a:schemeClr val="tx1"/>
                </a:solidFill>
                <a:latin typeface="Hellas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05ECE33B-14F4-423D-BD15-6F674A9786FB}" type="slidenum">
              <a:rPr lang="en-GB" altLang="en-US" sz="1000"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 Ç ÅðéëïãÞ ôçò ÑïÞò ùò ãåíéêüôåñç áðüöáóç êáôåýèõíóçò, ðÝñá áðü ìáèÞìáôá âáèìïýò êáé åñãáóßåò</a:t>
            </a:r>
            <a:endParaRPr lang="en-GB" altLang="en-US" sz="1000" smtClean="0"/>
          </a:p>
          <a:p>
            <a:pPr>
              <a:buFontTx/>
              <a:buChar char="•"/>
            </a:pPr>
            <a:r>
              <a:rPr lang="en-GB" altLang="en-US" smtClean="0"/>
              <a:t> Ç ÑïÞ ìðïñåß íá åðéëåãåß áðü üëïõò ôïõò óõíäõáóìïýò êáôåõèýíóåùí</a:t>
            </a:r>
          </a:p>
          <a:p>
            <a:endParaRPr lang="en-GB" altLang="en-US" smtClean="0"/>
          </a:p>
        </p:txBody>
      </p:sp>
      <p:sp>
        <p:nvSpPr>
          <p:cNvPr id="51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6775"/>
            <a:ext cx="4625975" cy="3468688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88724-B2C6-4B96-BCE7-2FFC1729BD25}" type="slidenum">
              <a:rPr lang="el-GR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l-GR" alt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F6E417-16F5-4F36-9D13-4D29EAB5176E}" type="slidenum">
              <a:rPr lang="el-GR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l-GR" alt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1ED02-79B5-4626-8BEE-39D4C2238ED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2742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CDFE0-3D94-4706-9750-8BC9F56EF55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539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447800"/>
            <a:ext cx="17526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447800"/>
            <a:ext cx="5105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71C6A-A7EB-4DDC-8096-F0921EF403D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93555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47800"/>
            <a:ext cx="7010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600200" y="2895600"/>
            <a:ext cx="3429000" cy="35814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895600"/>
            <a:ext cx="3429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77F5E-9E8E-40BF-99D9-CF2DD264EDD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71144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3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80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7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9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1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9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6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4BE6A-A220-4EF9-AFB1-3A5191562FDD}" type="slidenum">
              <a:rPr lang="en-GB" altLang="el-GR"/>
              <a:pPr/>
              <a:t>‹#›</a:t>
            </a:fld>
            <a:endParaRPr lang="en-GB" altLang="el-GR"/>
          </a:p>
        </p:txBody>
      </p:sp>
      <p:sp>
        <p:nvSpPr>
          <p:cNvPr id="7" name="TextBox 6"/>
          <p:cNvSpPr txBox="1"/>
          <p:nvPr userDrawn="1"/>
        </p:nvSpPr>
        <p:spPr>
          <a:xfrm>
            <a:off x="1835696" y="33265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80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2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59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F3EB-BC5F-477B-8218-17727EE2F496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01/03/2016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D4C2-2FDB-4DF7-8AA1-4EB40AE99F23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5661F-FD4F-4D0B-BAAC-AAF4EA9D2530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3230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895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895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D54CA-6FDA-4BCD-99A4-9BA1EDA25FC4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3179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65D66-6DB2-438A-9D35-BE45406DAA92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6334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6339A-7C55-495A-A299-E6F5F169014E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6607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B63EF-3D9A-4B85-8017-9D31E532C1FD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48881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6FE6B-4B7A-4A1B-8F76-264AA5BB6346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81754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D1375-A79F-43DE-AAB1-9F190D24B692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1736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34F9637D-A654-4EFA-B3EC-2F41117E7C8D}" type="slidenum">
              <a:rPr lang="en-GB" altLang="el-GR"/>
              <a:pPr/>
              <a:t>‹#›</a:t>
            </a:fld>
            <a:endParaRPr lang="en-GB" altLang="el-G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4800" y="228600"/>
            <a:ext cx="1143000" cy="63246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MgOptima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MgOptima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MgOptima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MgOptima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MgOpti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gOpti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gOpti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gOpti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gOptima" charset="0"/>
              </a:defRPr>
            </a:lvl9pPr>
          </a:lstStyle>
          <a:p>
            <a:pPr>
              <a:defRPr/>
            </a:pPr>
            <a:endParaRPr lang="el-GR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68350" y="1454150"/>
            <a:ext cx="7835900" cy="63500"/>
          </a:xfrm>
          <a:prstGeom prst="rect">
            <a:avLst/>
          </a:prstGeom>
          <a:solidFill>
            <a:schemeClr val="hlink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MgOptima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MgOptima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MgOptima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MgOptima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MgOpti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gOpti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gOpti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gOpti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gOptima" charset="0"/>
              </a:defRPr>
            </a:lvl9pPr>
          </a:lstStyle>
          <a:p>
            <a:pPr>
              <a:defRPr/>
            </a:pPr>
            <a:endParaRPr lang="el-GR" alt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895600"/>
            <a:ext cx="701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4478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aphicFrame>
        <p:nvGraphicFramePr>
          <p:cNvPr id="1033" name="Object 9"/>
          <p:cNvGraphicFramePr>
            <a:graphicFrameLocks/>
          </p:cNvGraphicFramePr>
          <p:nvPr/>
        </p:nvGraphicFramePr>
        <p:xfrm>
          <a:off x="1933575" y="2952750"/>
          <a:ext cx="52625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15" imgW="5273040" imgH="954024" progId="Word.Document.6">
                  <p:embed/>
                </p:oleObj>
              </mc:Choice>
              <mc:Fallback>
                <p:oleObj name="Document" r:id="rId15" imgW="5273040" imgH="954024" progId="Word.Document.6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2952750"/>
                        <a:ext cx="526256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3" descr="PYRF_BL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1025"/>
            <a:ext cx="935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MgOptima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MgOptima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MgOptima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MgOptima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MgOptima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MgOptima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MgOptima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MgOptima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Ÿ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ü"/>
        <a:defRPr sz="24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Symbol" pitchFamily="18" charset="2"/>
        <a:buChar char="-"/>
        <a:defRPr sz="2400">
          <a:solidFill>
            <a:schemeClr val="tx1"/>
          </a:solidFill>
          <a:latin typeface="MgQuad" pitchFamily="2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MS LineDraw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MS LineDraw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MS LineDraw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MS LineDraw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Font typeface="MS LineDraw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138F3EB-BC5F-477B-8218-17727EE2F496}" type="datetimeFigureOut">
              <a:rPr lang="en-CA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01/03/2016</a:t>
            </a:fld>
            <a:endParaRPr lang="en-CA" b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159D4C2-2FDB-4DF7-8AA1-4EB40AE99F23}" type="slidenum">
              <a:rPr lang="en-CA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b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61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18" Type="http://schemas.openxmlformats.org/officeDocument/2006/relationships/image" Target="../media/image51.jpeg"/><Relationship Id="rId26" Type="http://schemas.openxmlformats.org/officeDocument/2006/relationships/image" Target="../media/image59.png"/><Relationship Id="rId3" Type="http://schemas.openxmlformats.org/officeDocument/2006/relationships/image" Target="../media/image36.jpeg"/><Relationship Id="rId21" Type="http://schemas.openxmlformats.org/officeDocument/2006/relationships/image" Target="../media/image54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5" Type="http://schemas.openxmlformats.org/officeDocument/2006/relationships/image" Target="../media/image58.jpeg"/><Relationship Id="rId33" Type="http://schemas.openxmlformats.org/officeDocument/2006/relationships/image" Target="../media/image66.jpeg"/><Relationship Id="rId2" Type="http://schemas.openxmlformats.org/officeDocument/2006/relationships/image" Target="../media/image35.jpeg"/><Relationship Id="rId16" Type="http://schemas.openxmlformats.org/officeDocument/2006/relationships/image" Target="../media/image49.png"/><Relationship Id="rId20" Type="http://schemas.openxmlformats.org/officeDocument/2006/relationships/image" Target="../media/image53.jpe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10" Type="http://schemas.openxmlformats.org/officeDocument/2006/relationships/image" Target="../media/image43.jpe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png"/><Relationship Id="rId22" Type="http://schemas.openxmlformats.org/officeDocument/2006/relationships/image" Target="../media/image55.jpe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l-GR" sz="3600" dirty="0"/>
              <a:t>Πρόγραμμα Προπτυχιακών </a:t>
            </a:r>
            <a:r>
              <a:rPr lang="el-GR" sz="3600" dirty="0" smtClean="0"/>
              <a:t>Σπουδών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>
                <a:solidFill>
                  <a:srgbClr val="0000FF"/>
                </a:solidFill>
              </a:rPr>
              <a:t>Ροή Λ: Λογισμικό</a:t>
            </a:r>
            <a:endParaRPr lang="en-GB" sz="3600" dirty="0" smtClean="0">
              <a:latin typeface="Arial Black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20356" y="4113012"/>
            <a:ext cx="2835199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SzPct val="100000"/>
              <a:buFont typeface="Wingdings" pitchFamily="2" charset="2"/>
              <a:buChar char="Ÿ"/>
              <a:defRPr sz="2800" b="1">
                <a:solidFill>
                  <a:schemeClr val="tx1"/>
                </a:solidFill>
                <a:latin typeface="MgOptima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MgOptima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Font typeface="Symbol" pitchFamily="18" charset="2"/>
              <a:buChar char="-"/>
              <a:defRPr sz="2400">
                <a:solidFill>
                  <a:schemeClr val="tx1"/>
                </a:solidFill>
                <a:latin typeface="MgQuad" pitchFamily="2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Font typeface="Wingdings" pitchFamily="2" charset="2"/>
              <a:buChar char=""/>
              <a:defRPr sz="2000">
                <a:solidFill>
                  <a:schemeClr val="tx1"/>
                </a:solidFill>
                <a:latin typeface="MgOptima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Font typeface="MS LineDraw" charset="2"/>
              <a:buChar char="-"/>
              <a:defRPr sz="2000">
                <a:solidFill>
                  <a:schemeClr val="tx1"/>
                </a:solidFill>
                <a:latin typeface="MgOptima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S LineDraw" charset="2"/>
              <a:buChar char="-"/>
              <a:defRPr sz="2000">
                <a:solidFill>
                  <a:schemeClr val="tx1"/>
                </a:solidFill>
                <a:latin typeface="MgOptima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S LineDraw" charset="2"/>
              <a:buChar char="-"/>
              <a:defRPr sz="2000">
                <a:solidFill>
                  <a:schemeClr val="tx1"/>
                </a:solidFill>
                <a:latin typeface="MgOptima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S LineDraw" charset="2"/>
              <a:buChar char="-"/>
              <a:defRPr sz="2000">
                <a:solidFill>
                  <a:schemeClr val="tx1"/>
                </a:solidFill>
                <a:latin typeface="MgOptima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MS LineDraw" charset="2"/>
              <a:buChar char="-"/>
              <a:defRPr sz="2000">
                <a:solidFill>
                  <a:schemeClr val="tx1"/>
                </a:solidFill>
                <a:latin typeface="MgOptima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l-GR" altLang="en-US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l-GR" altLang="en-US" sz="1600" dirty="0" smtClean="0">
                <a:solidFill>
                  <a:srgbClr val="0000FF"/>
                </a:solidFill>
                <a:latin typeface="Arial" pitchFamily="34" charset="0"/>
              </a:rPr>
              <a:t>Κώστας Κοντογιάννης</a:t>
            </a:r>
            <a:endParaRPr lang="el-GR" altLang="en-US" sz="1600" dirty="0" smtClean="0">
              <a:latin typeface="Arial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l-GR" altLang="en-US" sz="1200" dirty="0" smtClean="0">
                <a:solidFill>
                  <a:srgbClr val="0000FF"/>
                </a:solidFill>
                <a:latin typeface="Arial" pitchFamily="34" charset="0"/>
              </a:rPr>
              <a:t>Αναπλ. Καθηγητής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l-GR" altLang="en-US" sz="1200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l-GR" altLang="en-US" sz="1200" dirty="0" smtClean="0">
                <a:solidFill>
                  <a:srgbClr val="0000FF"/>
                </a:solidFill>
                <a:latin typeface="Arial" pitchFamily="34" charset="0"/>
              </a:rPr>
              <a:t>Σχολή </a:t>
            </a:r>
            <a:r>
              <a:rPr lang="el-GR" altLang="en-US" sz="1200" dirty="0">
                <a:solidFill>
                  <a:srgbClr val="0000FF"/>
                </a:solidFill>
                <a:latin typeface="Arial" pitchFamily="34" charset="0"/>
              </a:rPr>
              <a:t>Ηλεκτρολόγων Μηχανικών &amp;</a:t>
            </a:r>
            <a:r>
              <a:rPr lang="el-GR" altLang="en-US" sz="12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l-GR" altLang="en-US" sz="1200" dirty="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el-GR" altLang="en-US" sz="1200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l-GR" altLang="en-US" sz="1200" dirty="0">
                <a:solidFill>
                  <a:srgbClr val="0000FF"/>
                </a:solidFill>
                <a:latin typeface="Arial" pitchFamily="34" charset="0"/>
              </a:rPr>
              <a:t>Μηχανικών </a:t>
            </a:r>
            <a:r>
              <a:rPr lang="el-GR" altLang="en-US" sz="1200" dirty="0" smtClean="0">
                <a:solidFill>
                  <a:srgbClr val="0000FF"/>
                </a:solidFill>
                <a:latin typeface="Arial" pitchFamily="34" charset="0"/>
              </a:rPr>
              <a:t>Υπολογιστών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l-GR" altLang="en-US" sz="1200" dirty="0" smtClean="0">
                <a:solidFill>
                  <a:srgbClr val="0000FF"/>
                </a:solidFill>
                <a:latin typeface="Arial" pitchFamily="34" charset="0"/>
              </a:rPr>
              <a:t>Ε.Μ.Π.</a:t>
            </a:r>
            <a:endParaRPr lang="en-GB" altLang="en-US" sz="1200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GB" altLang="en-US" dirty="0">
              <a:latin typeface="Arial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057400" y="6446838"/>
            <a:ext cx="60960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32656"/>
            <a:ext cx="7010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Ανάπτυξη λογισμικού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28800"/>
            <a:ext cx="7010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dirty="0" smtClean="0"/>
              <a:t>Γλώσσες προγραμματισμού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αρχές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γ.π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., βασικές έννοιες,</a:t>
            </a:r>
            <a:b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συναρτησιακός, λογικός,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αντικειμενοστρεφής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 και ταυτόχρονος 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προγραμματισμός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Μεταγλωττιστές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υλοποίηση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γ.π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Γλώσσες προγραμματισμού  </a:t>
            </a:r>
            <a:r>
              <a:rPr lang="el-GR" sz="2400" dirty="0" smtClean="0">
                <a:solidFill>
                  <a:schemeClr val="tx2"/>
                </a:solidFill>
                <a:latin typeface="Comic Sans MS" pitchFamily="66" charset="0"/>
              </a:rPr>
              <a:t>ΙΙ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προηγμένα θέματα θεωρίας και</a:t>
            </a:r>
            <a:b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υλοποίησης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γ.π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59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50168"/>
            <a:ext cx="7010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Ανάπτυξη λογισμικού (</a:t>
            </a:r>
            <a:r>
              <a:rPr lang="en-US" dirty="0" smtClean="0"/>
              <a:t>ii)</a:t>
            </a:r>
            <a:endParaRPr lang="el-GR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88840"/>
            <a:ext cx="7010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Κατανεμημένα συστήματα</a:t>
            </a:r>
          </a:p>
          <a:p>
            <a:pPr marL="457200" lvl="1" indent="0" eaLnBrk="1" hangingPunct="1">
              <a:buNone/>
              <a:defRPr/>
            </a:pPr>
            <a:r>
              <a:rPr lang="el-GR" sz="2000" dirty="0">
                <a:solidFill>
                  <a:schemeClr val="tx2"/>
                </a:solidFill>
              </a:rPr>
              <a:t>	 </a:t>
            </a:r>
            <a:r>
              <a:rPr lang="el-GR" sz="2000" dirty="0" smtClean="0">
                <a:solidFill>
                  <a:schemeClr val="tx2"/>
                </a:solidFill>
              </a:rPr>
              <a:t> τεχνικές και μεθοδολογίες ανάπτυξης συστημάτων και εφαρμογών σε διασυνδεμένα περιβάλλοντα</a:t>
            </a:r>
          </a:p>
          <a:p>
            <a:pPr marL="457200" lvl="1" indent="0" eaLnBrk="1" hangingPunct="1">
              <a:buNone/>
              <a:defRPr/>
            </a:pPr>
            <a:r>
              <a:rPr lang="el-GR" sz="2000" dirty="0" smtClean="0">
                <a:solidFill>
                  <a:schemeClr val="tx2"/>
                </a:solidFill>
              </a:rPr>
              <a:t>  </a:t>
            </a:r>
          </a:p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Τεχνολογία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l-GR" sz="2400" dirty="0" smtClean="0">
                <a:solidFill>
                  <a:schemeClr val="tx2"/>
                </a:solidFill>
              </a:rPr>
              <a:t>λογισμικού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μεθοδολογίες ανάπτυξης συστημάτων 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λογισμικού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Δικτυακός προγραμματισμός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προγραμματισμός εφαρμογών σε δίκτυα Η/Υ</a:t>
            </a:r>
            <a:endParaRPr lang="el-G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0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32656"/>
            <a:ext cx="7010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Πληροφοριακά συστήματα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16832"/>
            <a:ext cx="7010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Βάσεις δεδομένων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αρχιτεκτονική συστημάτων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DBMS,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σχεδίαση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β.δ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SQL</a:t>
            </a:r>
            <a:endParaRPr lang="el-GR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Προχωρημένα θέματα βάσεων δεδομένων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κατανεμημένες και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αντικειμενοστρεφείς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β.δ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., αποθήκες δεδομένων </a:t>
            </a:r>
            <a:endParaRPr lang="el-GR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Ανάλυση και σχεδιασμός πληροφοριακών συστημάτων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μεθοδολογίες ανάπτυξης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π.σ</a:t>
            </a:r>
            <a:r>
              <a:rPr lang="el-GR" sz="2000" dirty="0" smtClean="0">
                <a:solidFill>
                  <a:srgbClr val="FFCCCC"/>
                </a:solidFill>
                <a:latin typeface="Comic Sans MS" pitchFamily="66" charset="0"/>
              </a:rPr>
              <a:t>.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00040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32656"/>
            <a:ext cx="7010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Ευφυή συστήματα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16832"/>
            <a:ext cx="7010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Τεχνητή νοημοσύνη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επίλυση προβλημάτων, αναζήτηση, ευρηματικές τεχνικές, παίγνια,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Prolog,</a:t>
            </a:r>
            <a:b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αναπαράσταση 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γνώσης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Συστήματα και τεχνολογίες γνώσης</a:t>
            </a:r>
          </a:p>
          <a:p>
            <a:pPr marL="895350" lvl="1" indent="0" eaLnBrk="1" hangingPunct="1"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αναπαράσταση γνώσης, εξαγωγή συμπερασμάτων, έμπειρα συστήματα, επεξεργασία φυσικής γλώσσας, σημασιολογικός ιστός</a:t>
            </a:r>
            <a:endParaRPr lang="el-G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Μάρτιος 2011</a:t>
            </a:r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Παρουσίαση Ροής Λ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E1063-C5EA-4224-860C-4FBA3CABBE5E}" type="slidenum">
              <a:rPr lang="el-GR"/>
              <a:pPr>
                <a:defRPr/>
              </a:pPr>
              <a:t>14</a:t>
            </a:fld>
            <a:endParaRPr lang="el-GR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2" y="116632"/>
            <a:ext cx="7772400" cy="14700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  <a:defRPr/>
            </a:pPr>
            <a:r>
              <a:rPr lang="el-GR" sz="3400" dirty="0" smtClean="0"/>
              <a:t>Πρόγραμμα Προπτυχιακών </a:t>
            </a:r>
            <a:r>
              <a:rPr lang="el-GR" sz="3400" dirty="0" smtClean="0"/>
              <a:t>Σπουδών</a:t>
            </a:r>
            <a:r>
              <a:rPr lang="el-GR" sz="3400" dirty="0"/>
              <a:t> </a:t>
            </a:r>
            <a:r>
              <a:rPr lang="el-GR" sz="3400" dirty="0" smtClean="0"/>
              <a:t> </a:t>
            </a:r>
            <a:r>
              <a:rPr lang="el-GR" dirty="0" smtClean="0">
                <a:solidFill>
                  <a:srgbClr val="00279F"/>
                </a:solidFill>
              </a:rPr>
              <a:t>Ροή </a:t>
            </a:r>
            <a:r>
              <a:rPr lang="el-GR" dirty="0" smtClean="0">
                <a:solidFill>
                  <a:srgbClr val="00279F"/>
                </a:solidFill>
              </a:rPr>
              <a:t>Μ: Μαθηματικά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Εθνικό Μετσόβιο Πολυτεχνείο</a:t>
            </a:r>
            <a:br>
              <a:rPr lang="el-GR" sz="2400" dirty="0" smtClean="0"/>
            </a:br>
            <a:r>
              <a:rPr lang="el-GR" sz="2400" dirty="0" smtClean="0"/>
              <a:t>Σχολή Ηλεκτρολόγων Μηχ. &amp; Μηχ. Υπολογιστών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dirty="0" smtClean="0"/>
              <a:t>Μάρτιος 20</a:t>
            </a:r>
            <a:r>
              <a:rPr lang="en-US" dirty="0" smtClean="0"/>
              <a:t>1</a:t>
            </a:r>
            <a:r>
              <a:rPr lang="el-GR" dirty="0" smtClean="0"/>
              <a:t>6</a:t>
            </a:r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809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288" y="188640"/>
            <a:ext cx="7010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Πρόγραμμα μαθημάτων ροής Μ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3706" y="1600200"/>
            <a:ext cx="4038600" cy="17573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Blip>
                <a:blip r:embed="rId2"/>
              </a:buBlip>
              <a:defRPr/>
            </a:pPr>
            <a:r>
              <a:rPr lang="el-GR" sz="2000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6ο εξάμηνο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dirty="0" smtClean="0"/>
              <a:t>Αριθμητικές μέθοδοι διαφορικών εξισώσεων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dirty="0" smtClean="0"/>
              <a:t>Μαθηματική λογική για υπολογιστές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8466" y="1600522"/>
            <a:ext cx="4038600" cy="146843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Blip>
                <a:blip r:embed="rId2"/>
              </a:buBlip>
              <a:defRPr/>
            </a:pPr>
            <a:r>
              <a:rPr lang="el-GR" sz="2000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7ο εξάμηνο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dirty="0" smtClean="0"/>
              <a:t>Πραγματική ανάλυση, αρμονική ανάλυση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248469" y="3789363"/>
            <a:ext cx="40386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248469" y="3357563"/>
            <a:ext cx="403860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8ο εξάμηνο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sz="2000" dirty="0"/>
              <a:t>Λογισμός μεταβολών και βέλτιστος έλεγχος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sz="2000" dirty="0"/>
              <a:t>Θεωρία γραφημάτων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sz="2000" dirty="0"/>
              <a:t>Προχωρημένα θέματα πιθανοτήτων και στατιστικής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sz="2000" dirty="0"/>
              <a:t>Εφαρμογές της λογικής στην πληροφορική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429944" y="4292600"/>
            <a:ext cx="4038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9ο εξάμηνο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sz="2000" dirty="0"/>
              <a:t>Στοιχεία θεωρίας αριθμών</a:t>
            </a:r>
            <a:br>
              <a:rPr lang="el-GR" sz="2000" dirty="0"/>
            </a:br>
            <a:r>
              <a:rPr lang="el-GR" sz="2000" dirty="0"/>
              <a:t>και εφαρμογές στην κρυπτογραφία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5423594" y="3068638"/>
            <a:ext cx="4038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προσεχώς...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sz="2000" dirty="0"/>
              <a:t>Άλγεβρα</a:t>
            </a:r>
          </a:p>
        </p:txBody>
      </p:sp>
    </p:spTree>
    <p:extLst>
      <p:ext uri="{BB962C8B-B14F-4D97-AF65-F5344CB8AC3E}">
        <p14:creationId xmlns:p14="http://schemas.microsoft.com/office/powerpoint/2010/main" val="96011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kostas\Research\Presentations\Parousiaseis-Rown\qu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35" y="3554301"/>
            <a:ext cx="1907614" cy="9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10400" cy="990600"/>
          </a:xfrm>
        </p:spPr>
        <p:txBody>
          <a:bodyPr/>
          <a:lstStyle/>
          <a:p>
            <a:r>
              <a:rPr lang="el-GR" dirty="0" smtClean="0"/>
              <a:t>Κουίζ από….. Λογότυπα</a:t>
            </a:r>
            <a:endParaRPr lang="en-CA" dirty="0"/>
          </a:p>
        </p:txBody>
      </p:sp>
      <p:pic>
        <p:nvPicPr>
          <p:cNvPr id="2050" name="Picture 2" descr="C:\Users\kostas\Research\Presentations\Parousiaseis-Rown\amaz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63" y="2063551"/>
            <a:ext cx="28098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stas\Research\Presentations\Parousiaseis-Rown\ap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54" y="1545456"/>
            <a:ext cx="926802" cy="12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stas\Research\Presentations\Parousiaseis-Rown\eb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67" y="1768276"/>
            <a:ext cx="14192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stas\Research\Presentations\Parousiaseis-Rown\facebo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87" y="2928696"/>
            <a:ext cx="986011" cy="9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stas\Research\Presentations\Parousiaseis-Rown\goog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03" y="2637430"/>
            <a:ext cx="755203" cy="7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stas\Research\Presentations\Parousiaseis-Rown\linked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26" y="2296165"/>
            <a:ext cx="1125537" cy="11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ostas\Research\Presentations\Parousiaseis-Rown\ne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29" y="5421679"/>
            <a:ext cx="1106016" cy="11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ostas\Research\Presentations\Parousiaseis-Rown\pricelin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10" y="3238547"/>
            <a:ext cx="1447031" cy="8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ostas\Research\Presentations\Parousiaseis-Rown\whatsu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88" y="5056304"/>
            <a:ext cx="1011021" cy="10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ostas\Research\Presentations\Parousiaseis-Rown\yaho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00" y="2404023"/>
            <a:ext cx="1163537" cy="69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kostas\Research\Presentations\Parousiaseis-Rown\alibab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77422"/>
            <a:ext cx="1677044" cy="7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kostas\Research\Presentations\Parousiaseis-Rown\medium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00" y="1538933"/>
            <a:ext cx="1330326" cy="8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kostas\Research\Presentations\Parousiaseis-Rown\twitter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42430"/>
            <a:ext cx="768747" cy="6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dpy9sntq9t470.cloudfront.net/jellyco/images/home/e209aaa0.home-jelly@2x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16" y="3035598"/>
            <a:ext cx="810828" cy="9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kostas\Research\Presentations\Parousiaseis-Rown\dropbox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94" y="1611561"/>
            <a:ext cx="959445" cy="95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kostas\Research\Presentations\Parousiaseis-Rown\box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20" y="5592901"/>
            <a:ext cx="976932" cy="9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kostas\Research\Presentations\Parousiaseis-Rown\dloo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47" y="4177385"/>
            <a:ext cx="16383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kostas\Research\Presentations\Parousiaseis-Rown\fireey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94" y="5221046"/>
            <a:ext cx="1319337" cy="11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kostas\Research\Presentations\Parousiaseis-Rown\mailbox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07" y="3540480"/>
            <a:ext cx="937373" cy="82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kostas\Research\Presentations\Parousiaseis-Rown\klout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72" y="4640881"/>
            <a:ext cx="1413148" cy="8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ostas\Research\Presentations\Parousiaseis-Rown\clinkle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75" y="5927675"/>
            <a:ext cx="1428427" cy="8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ostas\Research\Presentations\Parousiaseis-Rown\palantir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06" y="5845520"/>
            <a:ext cx="1326002" cy="1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ostas\Research\Presentations\Parousiaseis-Rown\zynga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68" y="4385996"/>
            <a:ext cx="933574" cy="9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stas\Research\Presentations\Parousiaseis-Rown\dropcam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91" y="4616446"/>
            <a:ext cx="1342632" cy="8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kostas\Research\Presentations\Parousiaseis-Rown\square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57" y="4211116"/>
            <a:ext cx="2081435" cy="5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kostas\Research\Presentations\Parousiaseis-Rown\github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0986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ostas\Research\Presentations\Parousiaseis-Rown\android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79610"/>
            <a:ext cx="9906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kostas\Research\Presentations\Parousiaseis-Rown\skype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8605"/>
            <a:ext cx="1545896" cy="6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ostas\Research\Presentations\Parousiaseis-Rown\stripe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06" y="2882211"/>
            <a:ext cx="1241074" cy="6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kostas\Research\Presentations\Parousiaseis-Rown\viber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1552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ostas\Research\Presentations\Parousiaseis-Rown\coinbase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55" y="5341660"/>
            <a:ext cx="1779682" cy="87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4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Μάρτιος </a:t>
            </a:r>
            <a:r>
              <a:rPr lang="el-GR" smtClean="0"/>
              <a:t>2013</a:t>
            </a:r>
            <a:endParaRPr lang="el-G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Παρουσίαση Ροής Λ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A8432-3ABC-4C29-8AFA-984316BBAC31}" type="slidenum">
              <a:rPr lang="el-GR"/>
              <a:pPr>
                <a:defRPr/>
              </a:pPr>
              <a:t>17</a:t>
            </a:fld>
            <a:endParaRPr lang="el-G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spcAft>
                <a:spcPct val="50000"/>
              </a:spcAft>
              <a:defRPr/>
            </a:pPr>
            <a:r>
              <a:rPr lang="el-GR" sz="3400" dirty="0" smtClean="0"/>
              <a:t>Πρόγραμμα Προπτυχιακών Σπουδών</a:t>
            </a:r>
            <a:br>
              <a:rPr lang="el-GR" sz="3400" dirty="0" smtClean="0"/>
            </a:br>
            <a:r>
              <a:rPr lang="el-GR" dirty="0" smtClean="0"/>
              <a:t>Ροή Λ: Λογισμικό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FFCCCC"/>
              </a:solidFill>
            </a:endParaRPr>
          </a:p>
          <a:p>
            <a:pPr eaLnBrk="1" hangingPunct="1">
              <a:defRPr/>
            </a:pPr>
            <a:r>
              <a:rPr lang="el-GR" sz="2400" dirty="0" smtClean="0"/>
              <a:t>Εθνικό Μετσόβιο Πολυτεχνείο</a:t>
            </a:r>
            <a:br>
              <a:rPr lang="el-GR" sz="2400" dirty="0" smtClean="0"/>
            </a:br>
            <a:r>
              <a:rPr lang="el-GR" sz="2400" dirty="0" smtClean="0"/>
              <a:t>Σχολή Ηλεκτρολόγων Μηχ. &amp; Μηχ. Υπολογιστών</a:t>
            </a:r>
            <a:endParaRPr lang="en-US" sz="2400" dirty="0" smtClean="0"/>
          </a:p>
          <a:p>
            <a:pPr eaLnBrk="1" hangingPunct="1">
              <a:defRPr/>
            </a:pPr>
            <a:r>
              <a:rPr lang="el-GR" dirty="0" smtClean="0"/>
              <a:t>Μάρτιος 20</a:t>
            </a:r>
            <a:r>
              <a:rPr lang="en-US" dirty="0" smtClean="0"/>
              <a:t>15</a:t>
            </a:r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2526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10400" cy="99060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πληροφορικ</a:t>
            </a:r>
            <a:r>
              <a:rPr lang="el-GR" dirty="0" err="1" smtClean="0"/>
              <a:t>ή….</a:t>
            </a:r>
            <a:r>
              <a:rPr lang="el-GR" dirty="0" err="1"/>
              <a:t>κ</a:t>
            </a:r>
            <a:r>
              <a:rPr lang="el-GR" dirty="0" err="1" smtClean="0"/>
              <a:t>άτω</a:t>
            </a:r>
            <a:r>
              <a:rPr lang="el-GR" dirty="0" smtClean="0"/>
              <a:t> </a:t>
            </a:r>
            <a:r>
              <a:rPr lang="el-GR" dirty="0" smtClean="0"/>
              <a:t>των 21……</a:t>
            </a:r>
            <a:endParaRPr lang="en-CA" dirty="0"/>
          </a:p>
        </p:txBody>
      </p:sp>
      <p:pic>
        <p:nvPicPr>
          <p:cNvPr id="4098" name="Picture 2" descr="C:\Users\kostas\Research\Presentations\Parousiaseis-Rown\JoelDra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1613495" cy="161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stas\Research\Presentations\Parousiaseis-Rown\Hansup Y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35" y="1676593"/>
            <a:ext cx="1284858" cy="20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stas\Research\Presentations\Parousiaseis-Rown\Andrew-Suther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39" y="1832395"/>
            <a:ext cx="1715616" cy="17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stas\Research\Presentations\Parousiaseis-Rown\chloe-spenc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305" y="1664519"/>
            <a:ext cx="1888306" cy="188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ostas\Research\Presentations\Parousiaseis-Rown\joshbuc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03" y="2979202"/>
            <a:ext cx="1614810" cy="161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ostas\Research\Presentations\Parousiaseis-Rown\carl oc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03" y="3398367"/>
            <a:ext cx="1603595" cy="18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kostas\Research\Presentations\Parousiaseis-Rown\David Wilkins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86" y="3514996"/>
            <a:ext cx="2112200" cy="15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kostas\Research\Presentations\Parousiaseis-Rown\Paul Bourq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40" y="3314303"/>
            <a:ext cx="1739403" cy="21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kostas\Research\Presentations\Parousiaseis-Rown\Catherine Coo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92" y="4610514"/>
            <a:ext cx="1534443" cy="17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kostas\Research\Presentations\Parousiaseis-Rown\Ashley Quall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61" y="4749406"/>
            <a:ext cx="1520039" cy="20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kostas\Research\Presentations\Parousiaseis-Rown\LongZhen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78" y="5099146"/>
            <a:ext cx="1425319" cy="16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kostas\Research\Presentations\Parousiaseis-Rown\GarethHods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438" y="4072320"/>
            <a:ext cx="1720020" cy="17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kostas\Research\Presentations\Parousiaseis-Rown\JulietteBrindak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55" y="1613859"/>
            <a:ext cx="1631290" cy="21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kostas\Research\Presentations\Parousiaseis-Rown\LiamGoodwin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28" y="5215775"/>
            <a:ext cx="1722420" cy="17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kostas\Research\Presentations\Parousiaseis-Rown\StanleyTang 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63" y="5127590"/>
            <a:ext cx="1710158" cy="171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10400" cy="990600"/>
          </a:xfrm>
        </p:spPr>
        <p:txBody>
          <a:bodyPr/>
          <a:lstStyle/>
          <a:p>
            <a:r>
              <a:rPr lang="el-GR" dirty="0" smtClean="0"/>
              <a:t>Και …… άνω των 21</a:t>
            </a:r>
            <a:endParaRPr lang="en-CA" dirty="0"/>
          </a:p>
        </p:txBody>
      </p:sp>
      <p:pic>
        <p:nvPicPr>
          <p:cNvPr id="3078" name="Picture 6" descr="C:\Users\kostas\Research\Presentations\Parousiaseis-Rown\10-mark-zuckerberg-sheryl-sandberg-david-eber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92796"/>
            <a:ext cx="3504389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2908" y="6535088"/>
            <a:ext cx="4169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>
                <a:solidFill>
                  <a:schemeClr val="tx2"/>
                </a:solidFill>
              </a:rPr>
              <a:t>www.businessinsider.com/the-silicon-valley-100-2014-2014-1</a:t>
            </a:r>
            <a:r>
              <a:rPr lang="en-CA" sz="1200" dirty="0"/>
              <a:t>#</a:t>
            </a:r>
          </a:p>
        </p:txBody>
      </p:sp>
      <p:pic>
        <p:nvPicPr>
          <p:cNvPr id="2050" name="Picture 2" descr="http://static1.businessinsider.com/image/51000b58ecad044a1d00000e-400/15-larry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92796"/>
            <a:ext cx="2636902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1.businessinsider.com/image/529cba76eab8ea2f7b851f36-400/16-marissa-ma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849302"/>
            <a:ext cx="2616241" cy="19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1.businessinsider.com/image/52e149f369bedd5255325dd8-400/39-sam-sh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0066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7010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Ροή Λ: Λογισμικό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060848"/>
            <a:ext cx="7010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Αλγόριθμοι και </a:t>
            </a:r>
            <a:r>
              <a:rPr lang="el-GR" sz="2400" dirty="0" smtClean="0"/>
              <a:t>πολυπλοκότητα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Γλώσσες προγραμματισμού</a:t>
            </a:r>
          </a:p>
          <a:p>
            <a:pPr eaLnBrk="1" hangingPunct="1">
              <a:defRPr/>
            </a:pPr>
            <a:r>
              <a:rPr lang="el-GR" sz="2400" dirty="0" smtClean="0"/>
              <a:t>Γραφικά</a:t>
            </a:r>
          </a:p>
          <a:p>
            <a:pPr eaLnBrk="1" hangingPunct="1">
              <a:defRPr/>
            </a:pPr>
            <a:r>
              <a:rPr lang="el-GR" sz="2400" dirty="0" smtClean="0"/>
              <a:t>Δικτυακός προγραμματισμός</a:t>
            </a:r>
          </a:p>
          <a:p>
            <a:pPr eaLnBrk="1" hangingPunct="1">
              <a:defRPr/>
            </a:pPr>
            <a:r>
              <a:rPr lang="el-GR" sz="2400" dirty="0" smtClean="0"/>
              <a:t>Ευφυή συστήματα</a:t>
            </a:r>
          </a:p>
          <a:p>
            <a:pPr eaLnBrk="1" hangingPunct="1">
              <a:defRPr/>
            </a:pPr>
            <a:r>
              <a:rPr lang="el-GR" sz="2400" dirty="0" smtClean="0"/>
              <a:t>Πληροφοριακά συστήματα</a:t>
            </a:r>
          </a:p>
          <a:p>
            <a:pPr eaLnBrk="1" hangingPunct="1">
              <a:defRPr/>
            </a:pPr>
            <a:r>
              <a:rPr lang="el-GR" sz="2400" dirty="0" smtClean="0"/>
              <a:t>Τεχνολογία λογισμικού</a:t>
            </a:r>
          </a:p>
        </p:txBody>
      </p:sp>
    </p:spTree>
    <p:extLst>
      <p:ext uri="{BB962C8B-B14F-4D97-AF65-F5344CB8AC3E}">
        <p14:creationId xmlns:p14="http://schemas.microsoft.com/office/powerpoint/2010/main" val="384857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767013" y="3429000"/>
            <a:ext cx="5329237" cy="9366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smtClean="0">
                <a:solidFill>
                  <a:srgbClr val="C0504D"/>
                </a:solidFill>
              </a:rPr>
              <a:t>Λογισμικό συστήματος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11475" y="3860800"/>
            <a:ext cx="5040313" cy="360363"/>
          </a:xfrm>
          <a:prstGeom prst="rect">
            <a:avLst/>
          </a:prstGeom>
          <a:solidFill>
            <a:srgbClr val="333399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Λειτουργικό</a:t>
            </a:r>
            <a:r>
              <a:rPr lang="el-GR" altLang="en-US" sz="1800" b="0" dirty="0" smtClean="0">
                <a:solidFill>
                  <a:prstClr val="black"/>
                </a:solidFill>
              </a:rPr>
              <a:t> </a:t>
            </a:r>
            <a:r>
              <a:rPr lang="el-GR" altLang="en-US" sz="1800" b="0" dirty="0" smtClean="0">
                <a:solidFill>
                  <a:prstClr val="white"/>
                </a:solidFill>
              </a:rPr>
              <a:t>σύστημα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767013" y="4508500"/>
            <a:ext cx="5329237" cy="18002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smtClean="0">
                <a:solidFill>
                  <a:srgbClr val="C0504D"/>
                </a:solidFill>
              </a:rPr>
              <a:t>Υλικό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11475" y="4940300"/>
            <a:ext cx="5040313" cy="360363"/>
          </a:xfrm>
          <a:prstGeom prst="rect">
            <a:avLst/>
          </a:prstGeom>
          <a:solidFill>
            <a:srgbClr val="333399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Αρχιτεκτονική Η/Υ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911475" y="5372100"/>
            <a:ext cx="5040313" cy="360363"/>
          </a:xfrm>
          <a:prstGeom prst="rect">
            <a:avLst/>
          </a:prstGeom>
          <a:solidFill>
            <a:srgbClr val="333399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Κυκλώματα – λογική σχεδίαση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11475" y="5803900"/>
            <a:ext cx="5040313" cy="360363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Ηλεκτρονική – μικροηλεκτρονική</a:t>
            </a:r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758950" y="260350"/>
            <a:ext cx="6337300" cy="1223963"/>
            <a:chOff x="1383" y="210"/>
            <a:chExt cx="3992" cy="771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383" y="210"/>
              <a:ext cx="3992" cy="77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l-GR" altLang="en-US" sz="1800" b="0" smtClean="0">
                  <a:solidFill>
                    <a:srgbClr val="C0504D"/>
                  </a:solidFill>
                </a:rPr>
                <a:t>Εφαρμογές λογισμικού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426" y="482"/>
              <a:ext cx="1180" cy="408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l-GR" altLang="en-US" sz="1800" b="0" dirty="0" smtClean="0">
                  <a:solidFill>
                    <a:prstClr val="white"/>
                  </a:solidFill>
                </a:rPr>
                <a:t>Πληροφοριακά</a:t>
              </a:r>
              <a:br>
                <a:rPr lang="el-GR" altLang="en-US" sz="1800" b="0" dirty="0" smtClean="0">
                  <a:solidFill>
                    <a:prstClr val="white"/>
                  </a:solidFill>
                </a:rPr>
              </a:br>
              <a:r>
                <a:rPr lang="el-GR" altLang="en-US" sz="1800" b="0" dirty="0" smtClean="0">
                  <a:solidFill>
                    <a:prstClr val="white"/>
                  </a:solidFill>
                </a:rPr>
                <a:t>συστήματα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474" y="482"/>
              <a:ext cx="907" cy="409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l-GR" altLang="en-US" sz="1800" b="0" dirty="0" smtClean="0">
                  <a:solidFill>
                    <a:prstClr val="white"/>
                  </a:solidFill>
                </a:rPr>
                <a:t>Ευφυή</a:t>
              </a:r>
              <a:br>
                <a:rPr lang="el-GR" altLang="en-US" sz="1800" b="0" dirty="0" smtClean="0">
                  <a:solidFill>
                    <a:prstClr val="white"/>
                  </a:solidFill>
                </a:rPr>
              </a:br>
              <a:r>
                <a:rPr lang="el-GR" altLang="en-US" sz="1800" b="0" dirty="0" smtClean="0">
                  <a:solidFill>
                    <a:prstClr val="white"/>
                  </a:solidFill>
                </a:rPr>
                <a:t>συστήματα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1" y="482"/>
              <a:ext cx="726" cy="408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l-GR" altLang="en-US" sz="1800" b="0" dirty="0" smtClean="0">
                  <a:solidFill>
                    <a:prstClr val="white"/>
                  </a:solidFill>
                </a:rPr>
                <a:t>Γραφικά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422" y="482"/>
              <a:ext cx="862" cy="408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l-GR" altLang="en-US" sz="1800" b="0" dirty="0" smtClean="0">
                  <a:solidFill>
                    <a:prstClr val="white"/>
                  </a:solidFill>
                </a:rPr>
                <a:t>Άλλες</a:t>
              </a:r>
              <a:br>
                <a:rPr lang="el-GR" altLang="en-US" sz="1800" b="0" dirty="0" smtClean="0">
                  <a:solidFill>
                    <a:prstClr val="white"/>
                  </a:solidFill>
                </a:rPr>
              </a:br>
              <a:r>
                <a:rPr lang="el-GR" altLang="en-US" sz="1800" b="0" dirty="0" smtClean="0">
                  <a:solidFill>
                    <a:prstClr val="white"/>
                  </a:solidFill>
                </a:rPr>
                <a:t>εφαρμογές</a:t>
              </a:r>
            </a:p>
          </p:txBody>
        </p: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767013" y="1628775"/>
            <a:ext cx="5329237" cy="17287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smtClean="0">
                <a:solidFill>
                  <a:srgbClr val="C0504D"/>
                </a:solidFill>
              </a:rPr>
              <a:t>Ανάπτυξη λογισμικού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844403" y="2781300"/>
            <a:ext cx="2879725" cy="503238"/>
          </a:xfrm>
          <a:prstGeom prst="rect">
            <a:avLst/>
          </a:prstGeom>
          <a:solidFill>
            <a:srgbClr val="993366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Γλώσσες </a:t>
            </a:r>
            <a:r>
              <a:rPr lang="el-GR" altLang="en-US" sz="1800" b="0" dirty="0" err="1" smtClean="0">
                <a:solidFill>
                  <a:prstClr val="white"/>
                </a:solidFill>
              </a:rPr>
              <a:t>προγραματισμού</a:t>
            </a:r>
            <a:r>
              <a:rPr lang="el-GR" altLang="en-US" sz="1800" b="0" dirty="0" smtClean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791200" y="2060575"/>
            <a:ext cx="2160588" cy="649288"/>
          </a:xfrm>
          <a:prstGeom prst="rect">
            <a:avLst/>
          </a:prstGeom>
          <a:solidFill>
            <a:srgbClr val="9933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Δικτυακός</a:t>
            </a:r>
            <a:br>
              <a:rPr lang="el-GR" altLang="en-US" sz="1800" b="0" dirty="0" smtClean="0">
                <a:solidFill>
                  <a:prstClr val="white"/>
                </a:solidFill>
              </a:rPr>
            </a:br>
            <a:r>
              <a:rPr lang="el-GR" altLang="en-US" sz="1800" b="0" dirty="0" smtClean="0">
                <a:solidFill>
                  <a:prstClr val="white"/>
                </a:solidFill>
              </a:rPr>
              <a:t>προγραμματισμός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135438" y="2060575"/>
            <a:ext cx="1584325" cy="649288"/>
          </a:xfrm>
          <a:prstGeom prst="rect">
            <a:avLst/>
          </a:prstGeom>
          <a:solidFill>
            <a:srgbClr val="9933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Τεχνολογία</a:t>
            </a:r>
            <a:br>
              <a:rPr lang="el-GR" altLang="en-US" sz="1800" b="0" dirty="0" smtClean="0">
                <a:solidFill>
                  <a:prstClr val="white"/>
                </a:solidFill>
              </a:rPr>
            </a:br>
            <a:r>
              <a:rPr lang="el-GR" altLang="en-US" sz="1800" b="0" dirty="0" smtClean="0">
                <a:solidFill>
                  <a:prstClr val="white"/>
                </a:solidFill>
              </a:rPr>
              <a:t>λογισμικού</a:t>
            </a:r>
          </a:p>
        </p:txBody>
      </p:sp>
      <p:sp>
        <p:nvSpPr>
          <p:cNvPr id="20" name="Freeform 35"/>
          <p:cNvSpPr>
            <a:spLocks/>
          </p:cNvSpPr>
          <p:nvPr/>
        </p:nvSpPr>
        <p:spPr bwMode="auto">
          <a:xfrm>
            <a:off x="971550" y="261938"/>
            <a:ext cx="1639888" cy="4586287"/>
          </a:xfrm>
          <a:custGeom>
            <a:avLst/>
            <a:gdLst>
              <a:gd name="T0" fmla="*/ 2147483647 w 1033"/>
              <a:gd name="T1" fmla="*/ 0 h 2889"/>
              <a:gd name="T2" fmla="*/ 0 w 1033"/>
              <a:gd name="T3" fmla="*/ 0 h 2889"/>
              <a:gd name="T4" fmla="*/ 2147483647 w 1033"/>
              <a:gd name="T5" fmla="*/ 2147483647 h 2889"/>
              <a:gd name="T6" fmla="*/ 2147483647 w 1033"/>
              <a:gd name="T7" fmla="*/ 2147483647 h 2889"/>
              <a:gd name="T8" fmla="*/ 2147483647 w 1033"/>
              <a:gd name="T9" fmla="*/ 2147483647 h 2889"/>
              <a:gd name="T10" fmla="*/ 2147483647 w 1033"/>
              <a:gd name="T11" fmla="*/ 2147483647 h 2889"/>
              <a:gd name="T12" fmla="*/ 2147483647 w 1033"/>
              <a:gd name="T13" fmla="*/ 0 h 28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3" h="2889">
                <a:moveTo>
                  <a:pt x="406" y="0"/>
                </a:moveTo>
                <a:lnTo>
                  <a:pt x="0" y="0"/>
                </a:lnTo>
                <a:lnTo>
                  <a:pt x="1" y="2883"/>
                </a:lnTo>
                <a:lnTo>
                  <a:pt x="1033" y="2889"/>
                </a:lnTo>
                <a:lnTo>
                  <a:pt x="1033" y="861"/>
                </a:lnTo>
                <a:lnTo>
                  <a:pt x="406" y="861"/>
                </a:lnTo>
                <a:lnTo>
                  <a:pt x="406" y="0"/>
                </a:ln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039813" y="4437063"/>
            <a:ext cx="10795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smtClean="0">
                <a:solidFill>
                  <a:srgbClr val="C0504D"/>
                </a:solidFill>
              </a:rPr>
              <a:t>Θεωρία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11250" y="2060575"/>
            <a:ext cx="2952750" cy="649288"/>
          </a:xfrm>
          <a:prstGeom prst="rect">
            <a:avLst/>
          </a:prstGeom>
          <a:solidFill>
            <a:srgbClr val="9933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Αλγόριθμοι και</a:t>
            </a:r>
            <a:br>
              <a:rPr lang="el-GR" altLang="en-US" sz="1800" b="0" dirty="0" smtClean="0">
                <a:solidFill>
                  <a:prstClr val="white"/>
                </a:solidFill>
              </a:rPr>
            </a:br>
            <a:r>
              <a:rPr lang="el-GR" altLang="en-US" sz="1800" b="0" dirty="0" smtClean="0">
                <a:solidFill>
                  <a:prstClr val="white"/>
                </a:solidFill>
              </a:rPr>
              <a:t>πολυπλοκότητα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111250" y="2781300"/>
            <a:ext cx="1368425" cy="576263"/>
          </a:xfrm>
          <a:prstGeom prst="rect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Λογική</a:t>
            </a: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111250" y="3429000"/>
            <a:ext cx="1368425" cy="792163"/>
          </a:xfrm>
          <a:prstGeom prst="rect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Διακριτά</a:t>
            </a:r>
            <a:br>
              <a:rPr lang="el-GR" altLang="en-US" sz="1800" b="0" dirty="0" smtClean="0">
                <a:solidFill>
                  <a:prstClr val="white"/>
                </a:solidFill>
              </a:rPr>
            </a:br>
            <a:r>
              <a:rPr lang="el-GR" altLang="en-US" sz="1800" b="0" dirty="0" smtClean="0">
                <a:solidFill>
                  <a:prstClr val="white"/>
                </a:solidFill>
              </a:rPr>
              <a:t>μαθηματικά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 rot="16200000">
            <a:off x="7889081" y="1481932"/>
            <a:ext cx="135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3600" b="0" dirty="0" smtClean="0">
                <a:solidFill>
                  <a:srgbClr val="0000FF"/>
                </a:solidFill>
                <a:latin typeface="Comic Sans MS" pitchFamily="66" charset="0"/>
              </a:rPr>
              <a:t>Ροή Λ</a:t>
            </a: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 rot="16200000">
            <a:off x="7973219" y="4277519"/>
            <a:ext cx="132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3600" b="0" dirty="0" smtClean="0">
                <a:solidFill>
                  <a:srgbClr val="00B050"/>
                </a:solidFill>
                <a:latin typeface="Comic Sans MS" pitchFamily="66" charset="0"/>
              </a:rPr>
              <a:t>Ροή Υ</a:t>
            </a: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 rot="16200000">
            <a:off x="-292100" y="2820988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3600" b="0" dirty="0" smtClean="0">
                <a:solidFill>
                  <a:srgbClr val="FF0000"/>
                </a:solidFill>
                <a:latin typeface="Comic Sans MS" pitchFamily="66" charset="0"/>
              </a:rPr>
              <a:t>Ροή Μ</a:t>
            </a: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8243888" y="3357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8243888" y="1889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8243888" y="58054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>
            <a:off x="107950" y="22764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>
            <a:off x="107950" y="40052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V="1">
            <a:off x="8604250" y="1889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 flipV="1">
            <a:off x="8604250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H="1">
            <a:off x="8604250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 flipH="1">
            <a:off x="8604250" y="24923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flipH="1">
            <a:off x="468313" y="16287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Line 51"/>
          <p:cNvSpPr>
            <a:spLocks noChangeShapeType="1"/>
          </p:cNvSpPr>
          <p:nvPr/>
        </p:nvSpPr>
        <p:spPr bwMode="auto">
          <a:xfrm flipH="1" flipV="1">
            <a:off x="468313" y="40052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796137" y="2783793"/>
            <a:ext cx="2155652" cy="500745"/>
          </a:xfrm>
          <a:prstGeom prst="rect">
            <a:avLst/>
          </a:prstGeom>
          <a:solidFill>
            <a:srgbClr val="993366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Κατανεμημένα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l-GR" altLang="en-US" sz="1800" b="0" dirty="0" smtClean="0">
                <a:solidFill>
                  <a:prstClr val="white"/>
                </a:solidFill>
              </a:rPr>
              <a:t>συστήματα</a:t>
            </a:r>
          </a:p>
        </p:txBody>
      </p:sp>
    </p:spTree>
    <p:extLst>
      <p:ext uri="{BB962C8B-B14F-4D97-AF65-F5344CB8AC3E}">
        <p14:creationId xmlns:p14="http://schemas.microsoft.com/office/powerpoint/2010/main" val="2825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49832" y="136160"/>
            <a:ext cx="8136458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 eaLnBrk="1" hangingPunct="1">
              <a:defRPr/>
            </a:pP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Κατηγορίες Δραστηριοτήτων και Εφαρμογών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6813" y="2823939"/>
            <a:ext cx="2004947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ΕΠΙΧΕΙΡΗΣΙΑΚΗ </a:t>
            </a:r>
            <a:b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ΕΡΕΥΝΑ &amp; ΑΝΑΛΥΣΗ</a:t>
            </a:r>
            <a:endParaRPr lang="en-GB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491761" y="4653136"/>
            <a:ext cx="1500411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ΠΛΗΡΟΦΟΡΙΑΚΑ </a:t>
            </a:r>
            <a: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ΣΥΣΤΗΜΑΤΑ</a:t>
            </a:r>
            <a:endParaRPr lang="en-GB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646834" y="2823939"/>
            <a:ext cx="1600759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ΔΙΚΤΥΑ &amp;</a:t>
            </a:r>
          </a:p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ΤΗΛΕΠΙΚΟΙΝΩΝΙΕΣ</a:t>
            </a:r>
            <a:endParaRPr lang="en-GB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899302" y="4653136"/>
            <a:ext cx="1832938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ΜΕΓΑΛΑ ΔΕΔΟΜΕΝΑ  </a:t>
            </a:r>
          </a:p>
        </p:txBody>
      </p:sp>
      <p:pic>
        <p:nvPicPr>
          <p:cNvPr id="12295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0" y="3354078"/>
            <a:ext cx="1490662" cy="14700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94960" y="4958853"/>
            <a:ext cx="1231619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ΔΙΑΧΕΙΡΙΣΗ </a:t>
            </a:r>
            <a:b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ΣΥΣΤΗΜΑΤΩΝ</a:t>
            </a:r>
            <a:endParaRPr lang="en-GB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229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76585"/>
            <a:ext cx="1584176" cy="103253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649412" cy="1116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54200"/>
            <a:ext cx="1593850" cy="1060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66" y="3429000"/>
            <a:ext cx="1477963" cy="10801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34" y="1628800"/>
            <a:ext cx="1593850" cy="1066799"/>
          </a:xfrm>
          <a:prstGeom prst="rect">
            <a:avLst/>
          </a:prstGeom>
        </p:spPr>
      </p:pic>
      <p:pic>
        <p:nvPicPr>
          <p:cNvPr id="15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90" y="1690581"/>
            <a:ext cx="1593850" cy="1060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40" y="1665181"/>
            <a:ext cx="1593850" cy="106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1671268" cy="1116013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915766" y="2852936"/>
            <a:ext cx="1689565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ΤΕΧΝ. ΝΟΗΜΟΣΥΝΗ</a:t>
            </a:r>
          </a:p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&amp; ΡΟΜΠΟΤΙΚΗ</a:t>
            </a:r>
          </a:p>
        </p:txBody>
      </p:sp>
      <p:pic>
        <p:nvPicPr>
          <p:cNvPr id="18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56" y="1720478"/>
            <a:ext cx="1593850" cy="1060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06" y="1695078"/>
            <a:ext cx="1593850" cy="10667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6" y="1658697"/>
            <a:ext cx="1671268" cy="111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7" y="1628801"/>
            <a:ext cx="1688549" cy="1152127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024854" y="2852936"/>
            <a:ext cx="1099532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ΣΥΝΘΕΤΑ </a:t>
            </a:r>
          </a:p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ΣΥΣΤΗΜΑΤΑ</a:t>
            </a:r>
          </a:p>
        </p:txBody>
      </p:sp>
      <p:sp>
        <p:nvSpPr>
          <p:cNvPr id="5" name="AutoShape 14" descr="Αποτέλεσμα εικόνας για mobile system picture"/>
          <p:cNvSpPr>
            <a:spLocks noChangeAspect="1" noChangeArrowheads="1"/>
          </p:cNvSpPr>
          <p:nvPr/>
        </p:nvSpPr>
        <p:spPr bwMode="auto">
          <a:xfrm>
            <a:off x="155575" y="-647700"/>
            <a:ext cx="16478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5" name="Picture 1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59939"/>
            <a:ext cx="1477963" cy="10911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19" y="3428999"/>
            <a:ext cx="1647824" cy="1152129"/>
          </a:xfrm>
          <a:prstGeom prst="rect">
            <a:avLst/>
          </a:prstGeom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020272" y="4653136"/>
            <a:ext cx="1552220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ΕΝΣΩΜΑΤΩΜΕΝΑ </a:t>
            </a:r>
            <a: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ΣΥΣΤΗΜΑΤΑ</a:t>
            </a:r>
            <a:endParaRPr lang="en-GB" sz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483768" y="6427397"/>
            <a:ext cx="1656184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ΠΕΡΙΒΑΛΛΟΝ</a:t>
            </a:r>
            <a:r>
              <a:rPr lang="el-GR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&amp; ΕΞΥΠΝΕΣ ΠΟΛΕΙΣ</a:t>
            </a:r>
          </a:p>
        </p:txBody>
      </p:sp>
      <p:pic>
        <p:nvPicPr>
          <p:cNvPr id="28" name="Picture 1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57192"/>
            <a:ext cx="1477963" cy="118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57843"/>
            <a:ext cx="1468475" cy="1183624"/>
          </a:xfrm>
          <a:prstGeom prst="rect">
            <a:avLst/>
          </a:prstGeom>
        </p:spPr>
      </p:pic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8661625" y="5437510"/>
            <a:ext cx="186013" cy="48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endParaRPr lang="el-G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defTabSz="762000">
              <a:lnSpc>
                <a:spcPct val="90000"/>
              </a:lnSpc>
              <a:defRPr/>
            </a:pPr>
            <a:endParaRPr lang="el-G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4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5229200"/>
            <a:ext cx="1584176" cy="103253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42" y="5229200"/>
            <a:ext cx="1618783" cy="1032536"/>
          </a:xfrm>
          <a:prstGeom prst="rect">
            <a:avLst/>
          </a:prstGeom>
        </p:spPr>
      </p:pic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092280" y="6381328"/>
            <a:ext cx="1262974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ΤΕΧΝΟΛΟΓΙΕΣ</a:t>
            </a:r>
          </a:p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ΝΕΦΟΥΣ</a:t>
            </a:r>
          </a:p>
        </p:txBody>
      </p:sp>
      <p:pic>
        <p:nvPicPr>
          <p:cNvPr id="36" name="Picture 1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29" y="5157192"/>
            <a:ext cx="1477963" cy="118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29" y="5157843"/>
            <a:ext cx="1468475" cy="118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70" y="5143839"/>
            <a:ext cx="1491722" cy="1197627"/>
          </a:xfrm>
          <a:prstGeom prst="rect">
            <a:avLst/>
          </a:prstGeom>
        </p:spPr>
      </p:pic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808470" y="6482193"/>
            <a:ext cx="1620636" cy="2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  <a:defRPr/>
            </a:pPr>
            <a:r>
              <a:rPr lang="el-G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ΒΙΟΠΛΗΡΟΦΟΡΙΚΗ</a:t>
            </a:r>
          </a:p>
        </p:txBody>
      </p:sp>
    </p:spTree>
    <p:extLst>
      <p:ext uri="{BB962C8B-B14F-4D97-AF65-F5344CB8AC3E}">
        <p14:creationId xmlns:p14="http://schemas.microsoft.com/office/powerpoint/2010/main" val="1283099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7010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Επιλογές με τη ροή Λ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628800"/>
            <a:ext cx="82296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2152650" algn="l"/>
              </a:tabLst>
              <a:defRPr/>
            </a:pPr>
            <a:r>
              <a:rPr lang="el-GR" dirty="0" smtClean="0">
                <a:solidFill>
                  <a:srgbClr val="0000FF"/>
                </a:solidFill>
              </a:rPr>
              <a:t>Κατεύθυνση πληροφορικής </a:t>
            </a:r>
            <a:r>
              <a:rPr lang="el-GR" dirty="0" smtClean="0"/>
              <a:t>= </a:t>
            </a:r>
            <a:r>
              <a:rPr lang="el-GR" b="1" dirty="0" smtClean="0">
                <a:solidFill>
                  <a:srgbClr val="FF0000"/>
                </a:solidFill>
              </a:rPr>
              <a:t>Λ</a:t>
            </a:r>
            <a:r>
              <a:rPr lang="el-GR" dirty="0" smtClean="0"/>
              <a:t> + </a:t>
            </a:r>
            <a:r>
              <a:rPr lang="el-GR" b="1" dirty="0" smtClean="0">
                <a:solidFill>
                  <a:srgbClr val="FFFFCC"/>
                </a:solidFill>
              </a:rPr>
              <a:t>Υ</a:t>
            </a:r>
          </a:p>
          <a:p>
            <a:pPr lvl="1" eaLnBrk="1" hangingPunct="1">
              <a:lnSpc>
                <a:spcPct val="90000"/>
              </a:lnSpc>
              <a:tabLst>
                <a:tab pos="2152650" algn="l"/>
              </a:tabLst>
              <a:defRPr/>
            </a:pPr>
            <a:r>
              <a:rPr lang="el-GR" b="1" dirty="0" smtClean="0">
                <a:solidFill>
                  <a:srgbClr val="FF0000"/>
                </a:solidFill>
              </a:rPr>
              <a:t>με Μ</a:t>
            </a:r>
            <a:r>
              <a:rPr lang="el-GR" dirty="0" smtClean="0"/>
              <a:t>:	έμφαση στη θεωρία της</a:t>
            </a:r>
            <a:br>
              <a:rPr lang="el-GR" dirty="0" smtClean="0"/>
            </a:br>
            <a:r>
              <a:rPr lang="el-GR" dirty="0" smtClean="0"/>
              <a:t>	επιστήμης υπολογιστών</a:t>
            </a:r>
          </a:p>
          <a:p>
            <a:pPr lvl="1" eaLnBrk="1" hangingPunct="1">
              <a:lnSpc>
                <a:spcPct val="90000"/>
              </a:lnSpc>
              <a:tabLst>
                <a:tab pos="2152650" algn="l"/>
              </a:tabLst>
              <a:defRPr/>
            </a:pPr>
            <a:r>
              <a:rPr lang="el-GR" dirty="0" smtClean="0">
                <a:solidFill>
                  <a:srgbClr val="FF0000"/>
                </a:solidFill>
              </a:rPr>
              <a:t>με </a:t>
            </a:r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l-GR" dirty="0" smtClean="0"/>
              <a:t>:	δίκτυα και υπηρεσίες δικτύων</a:t>
            </a:r>
          </a:p>
          <a:p>
            <a:pPr lvl="1" eaLnBrk="1" hangingPunct="1">
              <a:lnSpc>
                <a:spcPct val="90000"/>
              </a:lnSpc>
              <a:tabLst>
                <a:tab pos="2152650" algn="l"/>
              </a:tabLst>
              <a:defRPr/>
            </a:pPr>
            <a:r>
              <a:rPr lang="el-GR" dirty="0" smtClean="0">
                <a:solidFill>
                  <a:srgbClr val="FF0000"/>
                </a:solidFill>
              </a:rPr>
              <a:t>με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el-GR" dirty="0" smtClean="0"/>
              <a:t>:	ρομποτική, αυτόματος έλεγχος</a:t>
            </a:r>
          </a:p>
          <a:p>
            <a:pPr lvl="1" eaLnBrk="1" hangingPunct="1">
              <a:lnSpc>
                <a:spcPct val="90000"/>
              </a:lnSpc>
              <a:tabLst>
                <a:tab pos="2152650" algn="l"/>
              </a:tabLst>
              <a:defRPr/>
            </a:pPr>
            <a:r>
              <a:rPr lang="el-GR" dirty="0" smtClean="0">
                <a:solidFill>
                  <a:srgbClr val="FF0000"/>
                </a:solidFill>
              </a:rPr>
              <a:t>με 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el-GR" dirty="0" smtClean="0"/>
              <a:t>:	ηλεκτρονικά συστήματα</a:t>
            </a:r>
          </a:p>
          <a:p>
            <a:pPr lvl="1" eaLnBrk="1" hangingPunct="1">
              <a:lnSpc>
                <a:spcPct val="90000"/>
              </a:lnSpc>
              <a:tabLst>
                <a:tab pos="2152650" algn="l"/>
              </a:tabLst>
              <a:defRPr/>
            </a:pPr>
            <a:r>
              <a:rPr lang="el-GR" dirty="0" smtClean="0">
                <a:solidFill>
                  <a:srgbClr val="FF0000"/>
                </a:solidFill>
              </a:rPr>
              <a:t>με </a:t>
            </a:r>
            <a:r>
              <a:rPr lang="el-GR" b="1" dirty="0" smtClean="0">
                <a:solidFill>
                  <a:srgbClr val="FF0000"/>
                </a:solidFill>
              </a:rPr>
              <a:t>Τ</a:t>
            </a:r>
            <a:r>
              <a:rPr lang="el-GR" dirty="0" smtClean="0"/>
              <a:t>:	τηλεπικοινωνιακά συστήματα</a:t>
            </a:r>
          </a:p>
          <a:p>
            <a:pPr lvl="1" eaLnBrk="1" hangingPunct="1">
              <a:lnSpc>
                <a:spcPct val="90000"/>
              </a:lnSpc>
              <a:tabLst>
                <a:tab pos="2152650" algn="l"/>
              </a:tabLst>
              <a:defRPr/>
            </a:pPr>
            <a:r>
              <a:rPr lang="el-GR" dirty="0" smtClean="0">
                <a:solidFill>
                  <a:srgbClr val="FF0000"/>
                </a:solidFill>
              </a:rPr>
              <a:t>με </a:t>
            </a:r>
            <a:r>
              <a:rPr lang="el-GR" b="1" dirty="0" smtClean="0">
                <a:solidFill>
                  <a:srgbClr val="FF0000"/>
                </a:solidFill>
              </a:rPr>
              <a:t>Ο</a:t>
            </a:r>
            <a:r>
              <a:rPr lang="el-GR" dirty="0" smtClean="0"/>
              <a:t>:	διοίκηση και λήψη αποφάσεων</a:t>
            </a:r>
          </a:p>
          <a:p>
            <a:pPr lvl="1" eaLnBrk="1" hangingPunct="1">
              <a:lnSpc>
                <a:spcPct val="90000"/>
              </a:lnSpc>
              <a:tabLst>
                <a:tab pos="2152650" algn="l"/>
              </a:tabLst>
              <a:defRPr/>
            </a:pPr>
            <a:r>
              <a:rPr lang="el-GR" dirty="0" smtClean="0">
                <a:solidFill>
                  <a:srgbClr val="FF0000"/>
                </a:solidFill>
              </a:rPr>
              <a:t>με </a:t>
            </a:r>
            <a:r>
              <a:rPr lang="el-GR" b="1" dirty="0" smtClean="0">
                <a:solidFill>
                  <a:srgbClr val="FF0000"/>
                </a:solidFill>
              </a:rPr>
              <a:t>Ι</a:t>
            </a:r>
            <a:r>
              <a:rPr lang="el-GR" dirty="0" smtClean="0"/>
              <a:t>:	</a:t>
            </a:r>
            <a:r>
              <a:rPr lang="el-GR" dirty="0" err="1" smtClean="0"/>
              <a:t>βιοϊατρική</a:t>
            </a:r>
            <a:endParaRPr lang="el-GR" dirty="0" smtClean="0"/>
          </a:p>
          <a:p>
            <a:pPr lvl="1" eaLnBrk="1" hangingPunct="1">
              <a:lnSpc>
                <a:spcPct val="90000"/>
              </a:lnSpc>
              <a:tabLst>
                <a:tab pos="2152650" algn="l"/>
              </a:tabLst>
              <a:defRPr/>
            </a:pPr>
            <a:r>
              <a:rPr lang="el-GR" dirty="0" smtClean="0">
                <a:solidFill>
                  <a:srgbClr val="FF0000"/>
                </a:solidFill>
              </a:rPr>
              <a:t>με </a:t>
            </a:r>
            <a:r>
              <a:rPr lang="el-GR" b="1" dirty="0" smtClean="0">
                <a:solidFill>
                  <a:srgbClr val="FF0000"/>
                </a:solidFill>
              </a:rPr>
              <a:t>Ζ</a:t>
            </a:r>
            <a:r>
              <a:rPr lang="el-GR" dirty="0" smtClean="0">
                <a:solidFill>
                  <a:srgbClr val="FF0000"/>
                </a:solidFill>
              </a:rPr>
              <a:t>,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l-GR" dirty="0" smtClean="0"/>
              <a:t>:	ενέργεια, βιομηχανικές διατάξεις</a:t>
            </a:r>
          </a:p>
        </p:txBody>
      </p:sp>
    </p:spTree>
    <p:extLst>
      <p:ext uri="{BB962C8B-B14F-4D97-AF65-F5344CB8AC3E}">
        <p14:creationId xmlns:p14="http://schemas.microsoft.com/office/powerpoint/2010/main" val="294715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010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Πρόγραμμα μαθημάτων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1600200"/>
            <a:ext cx="4038600" cy="1181100"/>
          </a:xfrm>
        </p:spPr>
        <p:txBody>
          <a:bodyPr/>
          <a:lstStyle/>
          <a:p>
            <a:pPr>
              <a:buClr>
                <a:schemeClr val="hlink"/>
              </a:buClr>
              <a:buBlip>
                <a:blip r:embed="rId2"/>
              </a:buBlip>
              <a:defRPr/>
            </a:pPr>
            <a:r>
              <a:rPr lang="el-GR" sz="2000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6ο εξάμηνο</a:t>
            </a:r>
          </a:p>
          <a:p>
            <a:pPr lvl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sz="1800" b="1" kern="1200" dirty="0">
                <a:solidFill>
                  <a:srgbClr val="00B0F0"/>
                </a:solidFill>
                <a:latin typeface="MgOptima" charset="0"/>
                <a:ea typeface="+mn-ea"/>
                <a:cs typeface="+mn-cs"/>
              </a:rPr>
              <a:t>Γλώσσες προγραμματισμού</a:t>
            </a:r>
          </a:p>
          <a:p>
            <a:pPr lvl="1" eaLnBrk="1" hangingPunct="1">
              <a:defRPr/>
            </a:pPr>
            <a:r>
              <a:rPr lang="el-GR" sz="1800" b="1" dirty="0" smtClean="0"/>
              <a:t>Γραφική με υπολογιστές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75003" y="1628800"/>
            <a:ext cx="4038600" cy="1900238"/>
          </a:xfrm>
        </p:spPr>
        <p:txBody>
          <a:bodyPr/>
          <a:lstStyle/>
          <a:p>
            <a:pPr>
              <a:buClr>
                <a:schemeClr val="hlink"/>
              </a:buClr>
              <a:buBlip>
                <a:blip r:embed="rId2"/>
              </a:buBlip>
              <a:defRPr/>
            </a:pPr>
            <a:r>
              <a:rPr lang="el-GR" sz="2000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7ο εξάμηνο</a:t>
            </a:r>
          </a:p>
          <a:p>
            <a:pPr lvl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sz="1800" b="1" kern="1200" dirty="0">
                <a:solidFill>
                  <a:srgbClr val="00B0F0"/>
                </a:solidFill>
                <a:latin typeface="MgOptima" charset="0"/>
                <a:ea typeface="+mn-ea"/>
                <a:cs typeface="+mn-cs"/>
              </a:rPr>
              <a:t>Αλγόριθμοι και πολυπλοκότητα</a:t>
            </a:r>
          </a:p>
          <a:p>
            <a:pPr lvl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sz="1800" b="1" kern="1200" dirty="0">
                <a:solidFill>
                  <a:srgbClr val="FF0000"/>
                </a:solidFill>
                <a:latin typeface="MgOptima" charset="0"/>
                <a:ea typeface="+mn-ea"/>
                <a:cs typeface="+mn-cs"/>
              </a:rPr>
              <a:t>Βάσεις δεδομένων</a:t>
            </a:r>
          </a:p>
          <a:p>
            <a:pPr lvl="1" eaLnBrk="1" hangingPunct="1">
              <a:defRPr/>
            </a:pPr>
            <a:r>
              <a:rPr lang="el-GR" sz="1800" b="1" dirty="0" smtClean="0"/>
              <a:t>Τεχνητή νοημοσύνη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336403" y="3789363"/>
            <a:ext cx="40386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336403" y="3184525"/>
            <a:ext cx="4038600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8ο εξάμηνο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/>
              <a:t>Θεωρία υπολογισμού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/>
              <a:t>Μεταγλωττιστές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/>
              <a:t>Συστήματα και τεχνολογίες γνώσης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 err="1"/>
              <a:t>Υπολογισιμότητα</a:t>
            </a:r>
            <a:r>
              <a:rPr lang="el-GR" dirty="0"/>
              <a:t> και πολυπλοκότητα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/>
              <a:t>Δικτυακός προγραμματισμός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5517878" y="3356992"/>
            <a:ext cx="40386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9ο εξάμηνο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>
                <a:solidFill>
                  <a:srgbClr val="FF0000"/>
                </a:solidFill>
              </a:rPr>
              <a:t>Τεχνολογία λογισμικού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/>
              <a:t>Προχωρημένα θέματα βάσεων δεδομένων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/>
              <a:t>Γλώσσες </a:t>
            </a:r>
            <a:r>
              <a:rPr lang="el-GR" dirty="0"/>
              <a:t> </a:t>
            </a:r>
            <a:r>
              <a:rPr lang="el-GR" dirty="0" smtClean="0"/>
              <a:t> προγραμματισμού ΙΙ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 smtClean="0"/>
              <a:t>Κατανεμημένα       συστήματα</a:t>
            </a:r>
            <a:endParaRPr lang="el-GR" dirty="0"/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l-GR" dirty="0"/>
              <a:t>Ανάλυση και σχεδιασμός πληροφοριακών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56259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60648"/>
            <a:ext cx="7010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Αλγόριθμοι – θεωρία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988840"/>
            <a:ext cx="7010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b="1" dirty="0" smtClean="0"/>
              <a:t>Αλγόριθμοι και πολυπλοκότητα</a:t>
            </a:r>
          </a:p>
          <a:p>
            <a:pPr marL="89535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ανάλυση και σχεδίαση αλγορίθμων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(μη-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)ντετερμινιστικ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ών, 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προσεγγιστικών</a:t>
            </a:r>
          </a:p>
          <a:p>
            <a:pPr marL="89535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err="1" smtClean="0">
                <a:solidFill>
                  <a:schemeClr val="tx2"/>
                </a:solidFill>
              </a:rPr>
              <a:t>Υπολογισιμότητα</a:t>
            </a:r>
            <a:r>
              <a:rPr lang="el-GR" sz="2400" dirty="0" smtClean="0">
                <a:solidFill>
                  <a:schemeClr val="tx2"/>
                </a:solidFill>
              </a:rPr>
              <a:t> και πολυπλοκότητα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89535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λογική θεμελίωση της πληροφορικής,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αποκρισιμότητα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 μαθηματικών προτάσεων, </a:t>
            </a:r>
            <a:r>
              <a:rPr lang="el-GR" sz="2000" dirty="0" err="1" smtClean="0">
                <a:solidFill>
                  <a:schemeClr val="tx2"/>
                </a:solidFill>
                <a:latin typeface="Comic Sans MS" pitchFamily="66" charset="0"/>
              </a:rPr>
              <a:t>επιλυσιμότητα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 προβλημάτων, αναδρομή, κωδικοποίηση, αναγωγές προβλημάτων, κλάσεις </a:t>
            </a:r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πολυπλοκότητας</a:t>
            </a:r>
          </a:p>
          <a:p>
            <a:pPr marL="895350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>
                <a:solidFill>
                  <a:schemeClr val="tx2"/>
                </a:solidFill>
              </a:rPr>
              <a:t>Θεωρία υπολογισμού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7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resent">
      <a:majorFont>
        <a:latin typeface="MgOptima"/>
        <a:ea typeface=""/>
        <a:cs typeface=""/>
      </a:majorFont>
      <a:minorFont>
        <a:latin typeface="Mg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g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gOptima" charset="0"/>
          </a:defRPr>
        </a:defPPr>
      </a:lstStyle>
    </a:lnDef>
  </a:objectDefaults>
  <a:extraClrSchemeLst>
    <a:extraClrScheme>
      <a:clrScheme name="Presen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Pages>21</Pages>
  <Words>340</Words>
  <Application>Microsoft Office PowerPoint</Application>
  <PresentationFormat>On-screen Show (4:3)</PresentationFormat>
  <Paragraphs>163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Present</vt:lpstr>
      <vt:lpstr>Office Theme</vt:lpstr>
      <vt:lpstr>Document</vt:lpstr>
      <vt:lpstr>Πρόγραμμα Προπτυχιακών Σπουδών  Ροή Λ: Λογισμικό</vt:lpstr>
      <vt:lpstr>Η πληροφορική….κάτω των 21……</vt:lpstr>
      <vt:lpstr>Και …… άνω των 21</vt:lpstr>
      <vt:lpstr>Ροή Λ: Λογισμικό</vt:lpstr>
      <vt:lpstr>PowerPoint Presentation</vt:lpstr>
      <vt:lpstr>PowerPoint Presentation</vt:lpstr>
      <vt:lpstr>Επιλογές με τη ροή Λ</vt:lpstr>
      <vt:lpstr>Πρόγραμμα μαθημάτων</vt:lpstr>
      <vt:lpstr>Αλγόριθμοι – θεωρία</vt:lpstr>
      <vt:lpstr>Ανάπτυξη λογισμικού (i)</vt:lpstr>
      <vt:lpstr>Ανάπτυξη λογισμικού (ii)</vt:lpstr>
      <vt:lpstr>Πληροφοριακά συστήματα</vt:lpstr>
      <vt:lpstr>Ευφυή συστήματα</vt:lpstr>
      <vt:lpstr>Πρόγραμμα Προπτυχιακών Σπουδών  Ροή Μ: Μαθηματικά</vt:lpstr>
      <vt:lpstr>Πρόγραμμα μαθημάτων ροής Μ</vt:lpstr>
      <vt:lpstr>Κουίζ από….. Λογότυπα</vt:lpstr>
      <vt:lpstr>Πρόγραμμα Προπτυχιακών Σπουδών Ροή Λ: Λογισμικό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Ροών Μαθημάτων</dc:title>
  <dc:creator>NTUA</dc:creator>
  <cp:lastModifiedBy>Kostas Kontogiannis</cp:lastModifiedBy>
  <cp:revision>118</cp:revision>
  <cp:lastPrinted>1996-12-09T10:13:26Z</cp:lastPrinted>
  <dcterms:created xsi:type="dcterms:W3CDTF">1995-12-07T14:03:38Z</dcterms:created>
  <dcterms:modified xsi:type="dcterms:W3CDTF">2016-03-01T08:19:07Z</dcterms:modified>
</cp:coreProperties>
</file>