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0" r:id="rId3"/>
    <p:sldId id="272" r:id="rId4"/>
    <p:sldId id="275" r:id="rId5"/>
    <p:sldId id="273" r:id="rId6"/>
    <p:sldId id="268" r:id="rId7"/>
    <p:sldId id="267" r:id="rId8"/>
    <p:sldId id="283" r:id="rId9"/>
    <p:sldId id="274" r:id="rId10"/>
    <p:sldId id="280" r:id="rId11"/>
    <p:sldId id="281" r:id="rId12"/>
    <p:sldId id="277" r:id="rId13"/>
    <p:sldId id="278" r:id="rId14"/>
    <p:sldId id="282" r:id="rId15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33"/>
    <a:srgbClr val="FFCC99"/>
    <a:srgbClr val="765E47"/>
    <a:srgbClr val="ECB8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8004" autoAdjust="0"/>
  </p:normalViewPr>
  <p:slideViewPr>
    <p:cSldViewPr snapToGrid="0">
      <p:cViewPr>
        <p:scale>
          <a:sx n="75" d="100"/>
          <a:sy n="75" d="100"/>
        </p:scale>
        <p:origin x="-256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18" y="2802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png"/><Relationship Id="rId10" Type="http://schemas.openxmlformats.org/officeDocument/2006/relationships/image" Target="../media/image11.w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5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el-GR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96" y="0"/>
            <a:ext cx="2946254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9F5FDE90-64E9-46FB-B8FC-7F791D1B9F99}" type="datetimeFigureOut">
              <a:rPr lang="el-GR"/>
              <a:pPr/>
              <a:t>29/2/2016</a:t>
            </a:fld>
            <a:endParaRPr lang="el-GR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142"/>
            <a:ext cx="294625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endParaRPr lang="el-GR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96" y="9430142"/>
            <a:ext cx="2946254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fld id="{76BC8897-9582-4BD7-926F-A0FFD217A81D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641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5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96" y="0"/>
            <a:ext cx="2946254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1" y="4716663"/>
            <a:ext cx="5439115" cy="446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142"/>
            <a:ext cx="2946255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96" y="9430142"/>
            <a:ext cx="2946254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38A27C9-CA8B-4D36-ABDC-4C70FB41DA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8889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z="11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blackWhite">
          <a:xfrm>
            <a:off x="20638" y="381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85900" y="19177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title</a:t>
            </a:r>
            <a:r>
              <a:rPr lang="el-GR" dirty="0"/>
              <a:t> </a:t>
            </a:r>
            <a:r>
              <a:rPr lang="el-GR" dirty="0" err="1"/>
              <a:t>style</a:t>
            </a:r>
            <a:endParaRPr lang="el-GR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7498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4231495"/>
              </p:ext>
            </p:extLst>
          </p:nvPr>
        </p:nvGraphicFramePr>
        <p:xfrm>
          <a:off x="342900" y="114299"/>
          <a:ext cx="952500" cy="106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r:id="rId3" imgW="1266825" imgH="1752600" progId="MSDraw">
                  <p:embed/>
                </p:oleObj>
              </mc:Choice>
              <mc:Fallback>
                <p:oleObj r:id="rId3" imgW="1266825" imgH="1752600" progId="MSDraw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245" t="24455" r="24159" b="27753"/>
                      <a:stretch>
                        <a:fillRect/>
                      </a:stretch>
                    </p:blipFill>
                    <p:spPr bwMode="auto">
                      <a:xfrm>
                        <a:off x="342900" y="114299"/>
                        <a:ext cx="952500" cy="1063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31896178"/>
              </p:ext>
            </p:extLst>
          </p:nvPr>
        </p:nvGraphicFramePr>
        <p:xfrm>
          <a:off x="1765300" y="87746"/>
          <a:ext cx="62865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5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ΕΘΝΙΚΟ ΜΕΤΣΟΒΙΟ ΠΟΛΥΤΕΧΝΕΙΟ -  ΕΜΠ</a:t>
                      </a:r>
                      <a:endParaRPr lang="en-US" sz="2800" b="1" kern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spc="-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ΝATIONAL TECHNICAL UNIVERSITY OF  ATHENS  -  NTUA</a:t>
                      </a:r>
                      <a:endParaRPr lang="en-US" sz="1800" b="1" spc="-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ΣΧΟΛΗ ΗΛΕΚΤΡΟΛΟΓΩΝ ΜΗΧΑΝΙΚΩΝ &amp; ΜΗΧ. ΥΠΟΛΟΓΙΣΤΩΝ</a:t>
                      </a:r>
                      <a:endParaRPr lang="en-US" sz="11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Τομέας Επικοινωνιών, Ηλεκτρονικής &amp; Συστημάτων Πληροφορικής</a:t>
                      </a:r>
                      <a:endParaRPr lang="en-US" sz="105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F0221-6658-4008-8F13-2E9BDF1303A7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31B1C-F2A3-4E77-826D-0CC95A06F309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FF292-2A43-460E-AB61-D288093A994D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A9B1-E27F-4CB5-97C2-5EB1307A4F92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EFA06-43E4-4559-A406-369039C4CCA6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 smtClean="0"/>
              <a:t>Ροή Δ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FC8CC-5362-4A16-BF8D-E329079BBF6A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F35850-161A-46BB-88A8-6665F8DF5007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6CCD2-55A1-4558-AB7B-FF3BB2885335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49ADA-7923-481E-90EB-3E450920553C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53FAA-9482-4748-9ECC-392A4687FDC3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51BE78-56D7-49D0-BDA8-E48C02FAEF56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3BC9-EE7E-45A4-A6BE-C2DFFB791581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D0A5C-361C-4378-94B9-9616BD4ABAEE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65B6B-0339-4192-8FFD-BA53885353FF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CB130-E7E6-4403-8774-21E00D1BF3BE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7B45C-4F4B-43E3-B745-24245B0B80B3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828F0-8E9D-4CB7-9829-0FEB8C1088A8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414BF-D4DB-4A2C-84D7-825E966F174A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7A9B74-4112-4253-8BC3-D9A546F9BEBA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44F50-6A0A-4F15-8DFD-00F875850DEE}" type="slidenum">
              <a:rPr lang="el-GR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EE7980A-9970-4121-B44B-E73650A54AEB}" type="datetime1">
              <a:rPr lang="el-GR" smtClean="0"/>
              <a:t>29/2/2016</a:t>
            </a:fld>
            <a:endParaRPr lang="el-GR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D3A70D-9BAD-4003-8BD3-14E467CA6013}" type="slidenum">
              <a:rPr lang="el-GR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glaris@netmode.ntua.g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netmon.grnet.g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oleObject" Target="../embeddings/oleObject23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9.wmf"/><Relationship Id="rId34" Type="http://schemas.openxmlformats.org/officeDocument/2006/relationships/image" Target="../media/image13.wmf"/><Relationship Id="rId42" Type="http://schemas.openxmlformats.org/officeDocument/2006/relationships/oleObject" Target="../embeddings/oleObject26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5" Type="http://schemas.openxmlformats.org/officeDocument/2006/relationships/image" Target="../media/image11.wmf"/><Relationship Id="rId33" Type="http://schemas.openxmlformats.org/officeDocument/2006/relationships/oleObject" Target="../embeddings/oleObject18.bin"/><Relationship Id="rId38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image" Target="../media/image4.png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7.bin"/><Relationship Id="rId37" Type="http://schemas.openxmlformats.org/officeDocument/2006/relationships/oleObject" Target="../embeddings/oleObject21.bin"/><Relationship Id="rId40" Type="http://schemas.openxmlformats.org/officeDocument/2006/relationships/oleObject" Target="../embeddings/oleObject2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png"/><Relationship Id="rId23" Type="http://schemas.openxmlformats.org/officeDocument/2006/relationships/image" Target="../media/image10.png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20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2.wmf"/><Relationship Id="rId30" Type="http://schemas.openxmlformats.org/officeDocument/2006/relationships/oleObject" Target="../embeddings/oleObject15.bin"/><Relationship Id="rId35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485900"/>
            <a:ext cx="6400800" cy="272573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ΡΟΗ «Δ» ΕΠΙΚΟΙΝΩΝΙΕΣ </a:t>
            </a:r>
            <a:r>
              <a:rPr lang="el-GR" dirty="0"/>
              <a:t>ΚΑΙ ΔΙΚΤΥΑ ΥΠΟΛΟΓΙΣΤΩΝ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4419600"/>
            <a:ext cx="8547099" cy="2260599"/>
          </a:xfrm>
        </p:spPr>
        <p:txBody>
          <a:bodyPr/>
          <a:lstStyle/>
          <a:p>
            <a:r>
              <a:rPr lang="el-GR" sz="2400" b="1" dirty="0" smtClean="0">
                <a:solidFill>
                  <a:srgbClr val="FF0000"/>
                </a:solidFill>
                <a:effectLst/>
              </a:rPr>
              <a:t>Παρουσίαση:</a:t>
            </a:r>
            <a:r>
              <a:rPr lang="el-GR" sz="2400" b="1" dirty="0" smtClean="0"/>
              <a:t> καθ. Β</a:t>
            </a:r>
            <a:r>
              <a:rPr lang="en-US" sz="2400" b="1" dirty="0" smtClean="0"/>
              <a:t>a</a:t>
            </a:r>
            <a:r>
              <a:rPr lang="el-GR" sz="2400" b="1" dirty="0" err="1" smtClean="0"/>
              <a:t>σίλης</a:t>
            </a:r>
            <a:r>
              <a:rPr lang="el-GR" sz="2400" b="1" dirty="0"/>
              <a:t> </a:t>
            </a:r>
            <a:r>
              <a:rPr lang="el-GR" sz="2400" b="1" dirty="0" err="1" smtClean="0"/>
              <a:t>Μάγκλαρης</a:t>
            </a:r>
            <a:endParaRPr lang="el-GR" sz="2400" b="1" dirty="0" smtClean="0"/>
          </a:p>
          <a:p>
            <a:r>
              <a:rPr lang="el-GR" sz="2400" b="1" dirty="0" smtClean="0"/>
              <a:t>Διευθυντής </a:t>
            </a:r>
            <a:r>
              <a:rPr lang="el-GR" sz="2400" b="1" dirty="0"/>
              <a:t>Τομέα Επικοινωνιών, Ηλεκτρονικής &amp; Συστημάτων </a:t>
            </a:r>
            <a:r>
              <a:rPr lang="el-GR" sz="2400" b="1" dirty="0" smtClean="0"/>
              <a:t>Πληροφορικής</a:t>
            </a:r>
          </a:p>
          <a:p>
            <a:r>
              <a:rPr lang="en-US" sz="2400" b="1" dirty="0" smtClean="0">
                <a:hlinkClick r:id="rId2"/>
              </a:rPr>
              <a:t>maglaris@netmode.ntua.gr</a:t>
            </a:r>
            <a:endParaRPr lang="el-GR" sz="2400" b="1" dirty="0" smtClean="0"/>
          </a:p>
          <a:p>
            <a:r>
              <a:rPr lang="en-US" sz="2400" dirty="0" smtClean="0"/>
              <a:t>1</a:t>
            </a:r>
            <a:r>
              <a:rPr lang="el-GR" sz="2400" dirty="0" smtClean="0"/>
              <a:t>-</a:t>
            </a:r>
            <a:r>
              <a:rPr lang="en-US" sz="2400" dirty="0" smtClean="0"/>
              <a:t>3</a:t>
            </a:r>
            <a:r>
              <a:rPr lang="el-GR" sz="2400" dirty="0" smtClean="0"/>
              <a:t>-</a:t>
            </a:r>
            <a:r>
              <a:rPr lang="en-US" sz="2400" dirty="0" smtClean="0"/>
              <a:t>201</a:t>
            </a:r>
            <a:r>
              <a:rPr lang="en-US" sz="2400" dirty="0"/>
              <a:t>6</a:t>
            </a:r>
            <a:endParaRPr lang="el-G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4000"/>
            <a:ext cx="6870700" cy="1600200"/>
          </a:xfrm>
        </p:spPr>
        <p:txBody>
          <a:bodyPr/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Διαδικτυακές Υποδομές διαθέσιμες στην </a:t>
            </a:r>
            <a:r>
              <a:rPr lang="el-GR" sz="3200" b="1" dirty="0" err="1" smtClean="0"/>
              <a:t>Πολυτεχνειακή</a:t>
            </a:r>
            <a:r>
              <a:rPr lang="el-GR" sz="3200" b="1" dirty="0" smtClean="0"/>
              <a:t> Κοινότητα</a:t>
            </a:r>
            <a:br>
              <a:rPr lang="el-GR" sz="32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447800"/>
            <a:ext cx="8839200" cy="4648200"/>
          </a:xfrm>
        </p:spPr>
        <p:txBody>
          <a:bodyPr/>
          <a:lstStyle/>
          <a:p>
            <a:r>
              <a:rPr lang="el-GR" sz="2400" dirty="0" smtClean="0"/>
              <a:t>Οι αίθουσες </a:t>
            </a:r>
            <a:r>
              <a:rPr lang="en-US" sz="2400" dirty="0" smtClean="0"/>
              <a:t>PC Lab </a:t>
            </a:r>
            <a:r>
              <a:rPr lang="el-GR" sz="2400" dirty="0" smtClean="0"/>
              <a:t>της Σχολής &amp; τα Εργαστήρια του Τομέα Επικοινωνιών, Ηλεκτρονικής &amp; Συστημάτων Πληροφορικής</a:t>
            </a:r>
            <a:endParaRPr lang="en-US" sz="2400" dirty="0" smtClean="0"/>
          </a:p>
          <a:p>
            <a:r>
              <a:rPr lang="el-GR" sz="2400" dirty="0" smtClean="0"/>
              <a:t>Το Δίκτυο &amp; το Υπολογιστικό Κέντρο του ΕΜΠ (διαχείριση, σχεδιασμός: υπευθυνότητα ΣΗΜΜΥ)</a:t>
            </a:r>
          </a:p>
          <a:p>
            <a:r>
              <a:rPr lang="el-GR" sz="2400" dirty="0" smtClean="0"/>
              <a:t>Το δίκτυ</a:t>
            </a:r>
            <a:r>
              <a:rPr lang="en-US" sz="2400" dirty="0" smtClean="0"/>
              <a:t>o</a:t>
            </a:r>
            <a:r>
              <a:rPr lang="el-GR" sz="2400" dirty="0" smtClean="0"/>
              <a:t> </a:t>
            </a:r>
            <a:r>
              <a:rPr lang="en-US" sz="2400" dirty="0" err="1" smtClean="0"/>
              <a:t>WiFi</a:t>
            </a:r>
            <a:r>
              <a:rPr lang="el-GR" sz="2400" dirty="0" smtClean="0"/>
              <a:t> του ΕΜΠ</a:t>
            </a:r>
            <a:endParaRPr lang="el-GR" sz="2400" dirty="0"/>
          </a:p>
          <a:p>
            <a:r>
              <a:rPr lang="el-GR" sz="2400" dirty="0" smtClean="0"/>
              <a:t>Το Εθνικό Δίκτυο Έρευνας &amp; Τεχνολογίας</a:t>
            </a:r>
            <a:r>
              <a:rPr lang="en-US" sz="2400" dirty="0" smtClean="0"/>
              <a:t> (</a:t>
            </a:r>
            <a:r>
              <a:rPr lang="el-GR" sz="2400" dirty="0" smtClean="0"/>
              <a:t>ΕΔΕΤ, </a:t>
            </a:r>
            <a:r>
              <a:rPr lang="en-US" sz="2400" dirty="0" smtClean="0"/>
              <a:t>GRNET)</a:t>
            </a:r>
            <a:endParaRPr lang="el-GR" sz="2400" dirty="0" smtClean="0"/>
          </a:p>
          <a:p>
            <a:r>
              <a:rPr lang="el-GR" sz="2400" dirty="0" smtClean="0"/>
              <a:t>Το Πανευρωπαϊκό Ακαδημαϊκό – Ερευνητικό Δίκτυο </a:t>
            </a:r>
            <a:r>
              <a:rPr lang="en-US" sz="2400" dirty="0" smtClean="0"/>
              <a:t>GÉANT</a:t>
            </a:r>
            <a:endParaRPr lang="el-GR" sz="2400" dirty="0" smtClean="0"/>
          </a:p>
          <a:p>
            <a:r>
              <a:rPr lang="el-GR" sz="2400" dirty="0" smtClean="0"/>
              <a:t>Ψηφιακές </a:t>
            </a:r>
            <a:r>
              <a:rPr lang="el-GR" sz="2400" dirty="0"/>
              <a:t>βιβλιοθήκες  και ακαδημαϊκές υπηρεσίες </a:t>
            </a:r>
            <a:r>
              <a:rPr lang="en-US" sz="2400" dirty="0"/>
              <a:t>e</a:t>
            </a:r>
            <a:r>
              <a:rPr lang="el-GR" sz="2400" dirty="0"/>
              <a:t>-</a:t>
            </a:r>
            <a:r>
              <a:rPr lang="en-US" sz="2400" dirty="0"/>
              <a:t>learning</a:t>
            </a:r>
            <a:r>
              <a:rPr lang="el-GR" sz="2400" dirty="0"/>
              <a:t> (πρόσβαση μέσω </a:t>
            </a:r>
            <a:r>
              <a:rPr lang="en-US" sz="2400" dirty="0"/>
              <a:t>Internet</a:t>
            </a:r>
            <a:r>
              <a:rPr lang="el-GR" sz="2400" dirty="0"/>
              <a:t>)</a:t>
            </a:r>
          </a:p>
          <a:p>
            <a:r>
              <a:rPr lang="el-GR" sz="2400" dirty="0" smtClean="0"/>
              <a:t>Δοκιμαστική καταγραφή </a:t>
            </a:r>
            <a:r>
              <a:rPr lang="el-GR" sz="2400" dirty="0"/>
              <a:t>διαλέξεων σε </a:t>
            </a:r>
            <a:r>
              <a:rPr lang="el-GR" sz="2400" dirty="0" err="1"/>
              <a:t>πολυμεσική</a:t>
            </a:r>
            <a:r>
              <a:rPr lang="el-GR" sz="2400" dirty="0"/>
              <a:t> μορφή </a:t>
            </a:r>
            <a:r>
              <a:rPr lang="el-GR" sz="2400" dirty="0" smtClean="0"/>
              <a:t>(πλατφ</a:t>
            </a:r>
            <a:r>
              <a:rPr lang="el-GR" sz="2400" dirty="0" smtClean="0"/>
              <a:t>όρμα </a:t>
            </a:r>
            <a:r>
              <a:rPr lang="en-US" sz="2400" dirty="0" err="1" smtClean="0"/>
              <a:t>SeLCont</a:t>
            </a:r>
            <a:r>
              <a:rPr lang="en-US" sz="2400" dirty="0" smtClean="0"/>
              <a:t>, </a:t>
            </a:r>
            <a:r>
              <a:rPr lang="el-GR" sz="2400" dirty="0" smtClean="0"/>
              <a:t>ανάπτυξη ΣΗΜΜΥ/ΕΜΠ</a:t>
            </a:r>
            <a:r>
              <a:rPr lang="el-GR" sz="2400" dirty="0" smtClean="0"/>
              <a:t>)</a:t>
            </a:r>
            <a:endParaRPr lang="el-GR" sz="2400" dirty="0"/>
          </a:p>
          <a:p>
            <a:endParaRPr lang="el-GR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Ροή Δ</a:t>
            </a:r>
            <a:r>
              <a:rPr lang="en-US" dirty="0" smtClean="0"/>
              <a:t>, </a:t>
            </a:r>
            <a:r>
              <a:rPr lang="en-US" dirty="0" smtClean="0"/>
              <a:t>201</a:t>
            </a:r>
            <a:r>
              <a:rPr lang="el-GR" dirty="0" smtClean="0"/>
              <a:t>6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1282700"/>
            <a:ext cx="6819900" cy="45719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BE0B8-34E7-4F9C-97AB-270BB22372A0}" type="slidenum">
              <a:rPr lang="el-GR" smtClean="0"/>
              <a:pPr/>
              <a:t>11</a:t>
            </a:fld>
            <a:endParaRPr lang="el-GR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"/>
            <a:ext cx="8229600" cy="914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ΔΙΚΤΥΟ ΤΟΥ Ε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tua.gr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/>
              <a:t>(147.102.0.0/16, 2001:648:2000::/48, AS# 3323)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Αρχική 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Επένδυση 400 εκ. δρχ.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 Μ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ΕΛΚΕ Ε.Μ.Π</a:t>
            </a:r>
            <a:r>
              <a:rPr 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el-GR" sz="2000" b="1" dirty="0" smtClean="0"/>
          </a:p>
        </p:txBody>
      </p:sp>
      <p:pic>
        <p:nvPicPr>
          <p:cNvPr id="2053" name="Picture 5" descr="C:\Users\maglaris\Desktop\Courses\Net_Man\VM\NTUA campus network 2014_10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9" y="1402080"/>
            <a:ext cx="5497511" cy="53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3520"/>
            <a:ext cx="8610600" cy="1585595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ΕΘΝΙΚΟ ΕΡΕΥΝΗΤΙΚΟ &amp; ΕΚΠΑΙΔΕΥΤΙΚΟ ΔΙΚΤΥΟ</a:t>
            </a:r>
            <a:r>
              <a:rPr lang="el-GR" sz="2000" b="1" dirty="0" smtClean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(NATIONAL RESEARCH &amp; EDUCATION NETWORK, NREN)</a:t>
            </a:r>
            <a:br>
              <a:rPr lang="en-US" sz="2000" dirty="0" smtClean="0"/>
            </a:b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GRNET –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ΕΔΕΤ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82 </a:t>
            </a:r>
            <a:r>
              <a:rPr lang="el-GR" sz="2000" dirty="0" smtClean="0">
                <a:solidFill>
                  <a:srgbClr val="FF0000"/>
                </a:solidFill>
              </a:rPr>
              <a:t>ΦΟΡΕΙΣ (ΑΕΙ, ΤΕΙ, ΕΡΕΥΝΗΤΙΚΑ ΚΕΝΤΡΑ), 200.000 ΧΡΗΣΤΕΣ 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919663" y="6475413"/>
            <a:ext cx="23891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 i="1" dirty="0">
                <a:hlinkClick r:id="rId2"/>
              </a:rPr>
              <a:t>http://netmon.grnet.gr</a:t>
            </a:r>
            <a:r>
              <a:rPr lang="el-GR" altLang="en-US" sz="1600" b="1" i="1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3800" y="2471738"/>
            <a:ext cx="3995738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Αρχική Επένδυση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δισ. δρχ. για 3 χρόνια -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1,7 Μ / έτος</a:t>
            </a: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1995: Β’ ΚΠΣ, ΠΔΕ ΓΓΕΤ)</a:t>
            </a:r>
          </a:p>
          <a:p>
            <a:pPr>
              <a:defRPr/>
            </a:pPr>
            <a:r>
              <a:rPr lang="el-GR" dirty="0"/>
              <a:t>Εξοπλισμός &amp; ενοικίαση γραμμών ΟΤΕ &amp;  συμμετοχή στο Τ</a:t>
            </a:r>
            <a:r>
              <a:rPr lang="en-US" dirty="0"/>
              <a:t>EN34 </a:t>
            </a:r>
            <a:r>
              <a:rPr lang="el-GR" dirty="0"/>
              <a:t>(</a:t>
            </a:r>
            <a:r>
              <a:rPr lang="en-US" dirty="0"/>
              <a:t>GÉANT)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Σημερινή Εκτίμηση: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 Μ / έτος</a:t>
            </a:r>
          </a:p>
          <a:p>
            <a:pPr>
              <a:defRPr/>
            </a:pPr>
            <a:r>
              <a:rPr lang="el-GR" dirty="0"/>
              <a:t>Εθνικό δίκτυο: Γραμμές + συντήρηση κλπ. € 800 Κ (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ΕΣΠΑ</a:t>
            </a:r>
            <a:r>
              <a:rPr lang="el-GR" dirty="0"/>
              <a:t>)</a:t>
            </a:r>
          </a:p>
          <a:p>
            <a:pPr>
              <a:defRPr/>
            </a:pPr>
            <a:r>
              <a:rPr lang="el-GR" dirty="0"/>
              <a:t>Συμμετοχή στο </a:t>
            </a:r>
            <a:r>
              <a:rPr lang="en-US" dirty="0"/>
              <a:t>GÉANT: </a:t>
            </a:r>
            <a:r>
              <a:rPr lang="el-GR" dirty="0"/>
              <a:t>€</a:t>
            </a:r>
            <a:r>
              <a:rPr lang="en-US" dirty="0"/>
              <a:t> 1.6 M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ΠΔΕ ΓΓΕΤ, 50%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FP7</a:t>
            </a:r>
            <a:r>
              <a:rPr lang="en-US" dirty="0"/>
              <a:t>) </a:t>
            </a:r>
            <a:endParaRPr lang="el-GR" dirty="0"/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" y="2269512"/>
            <a:ext cx="4196080" cy="436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75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ΤΟ ΠΑΝΕΥΡΩΠΑΪΚΟ ΕΡΕΥΝΗΤΙΚΟ &amp; ΕΚΠΑΙΔΕΥΤΙΚΟ ΔΙΑΔΙΚΤΥΟ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É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242560" y="1811338"/>
            <a:ext cx="365061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ΚΟΣΤΟΣ: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€40 Μ / έτος</a:t>
            </a:r>
            <a:r>
              <a:rPr lang="en-US" b="1" dirty="0"/>
              <a:t> </a:t>
            </a:r>
            <a:endParaRPr lang="el-GR" b="1" dirty="0"/>
          </a:p>
          <a:p>
            <a:pPr algn="ctr">
              <a:spcBef>
                <a:spcPct val="50000"/>
              </a:spcBef>
              <a:defRPr/>
            </a:pPr>
            <a:r>
              <a:rPr lang="en-US" dirty="0"/>
              <a:t>80%  </a:t>
            </a:r>
            <a:r>
              <a:rPr lang="el-GR" dirty="0"/>
              <a:t>εξοπλισμοί &amp;  μισθώσεις γραμμών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b="1" dirty="0">
                <a:solidFill>
                  <a:srgbClr val="FF0000"/>
                </a:solidFill>
              </a:rPr>
              <a:t>ΠΟΡΟΙ: </a:t>
            </a:r>
            <a:r>
              <a:rPr lang="en-US" dirty="0"/>
              <a:t>60% NRENs</a:t>
            </a:r>
            <a:r>
              <a:rPr lang="el-GR" dirty="0"/>
              <a:t>  - 40% </a:t>
            </a:r>
            <a:r>
              <a:rPr lang="en-US" dirty="0"/>
              <a:t>EC (</a:t>
            </a:r>
            <a:r>
              <a:rPr lang="en-US" dirty="0" smtClean="0"/>
              <a:t>FP4-FP7-H2020</a:t>
            </a:r>
            <a:r>
              <a:rPr lang="el-GR" dirty="0" smtClean="0"/>
              <a:t>)</a:t>
            </a:r>
            <a:endParaRPr lang="el-GR" dirty="0"/>
          </a:p>
          <a:p>
            <a:pPr algn="ctr">
              <a:spcBef>
                <a:spcPct val="50000"/>
              </a:spcBef>
              <a:defRPr/>
            </a:pPr>
            <a:r>
              <a:rPr lang="el-GR" sz="1600" b="1" dirty="0" smtClean="0">
                <a:solidFill>
                  <a:srgbClr val="FF0000"/>
                </a:solidFill>
              </a:rPr>
              <a:t>ΔΙΑΣΥΝΔΕΕΙ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endParaRPr lang="el-GR" sz="16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sz="1400" b="1" dirty="0" smtClean="0"/>
              <a:t>3</a:t>
            </a:r>
            <a:r>
              <a:rPr lang="en-US" sz="1400" b="1" dirty="0"/>
              <a:t>6</a:t>
            </a:r>
            <a:r>
              <a:rPr lang="el-GR" sz="1400" b="1" dirty="0" smtClean="0"/>
              <a:t> </a:t>
            </a:r>
            <a:r>
              <a:rPr lang="en-US" sz="1400" b="1" dirty="0"/>
              <a:t>NRENs</a:t>
            </a:r>
            <a:endParaRPr lang="el-GR" sz="1400" b="1" dirty="0"/>
          </a:p>
          <a:p>
            <a:pPr algn="ctr">
              <a:spcBef>
                <a:spcPct val="50000"/>
              </a:spcBef>
              <a:defRPr/>
            </a:pPr>
            <a:r>
              <a:rPr lang="en-US" sz="1400" dirty="0"/>
              <a:t>&gt; 5</a:t>
            </a:r>
            <a:r>
              <a:rPr lang="el-GR" sz="1400" dirty="0" smtClean="0"/>
              <a:t>000 </a:t>
            </a:r>
            <a:r>
              <a:rPr lang="el-GR" sz="1400" dirty="0"/>
              <a:t>Ιδρύματα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1400" dirty="0"/>
              <a:t>&gt; </a:t>
            </a:r>
            <a:r>
              <a:rPr lang="en-US" sz="1400" dirty="0" smtClean="0"/>
              <a:t>5</a:t>
            </a:r>
            <a:r>
              <a:rPr lang="el-GR" sz="1400" dirty="0" smtClean="0"/>
              <a:t>0 </a:t>
            </a:r>
            <a:r>
              <a:rPr lang="el-GR" sz="1400" dirty="0"/>
              <a:t>εκ. τελικούς χρήστες (φοιτητές, μαθητές, εκπαιδευτικό προσωπικό, ερευνητές) </a:t>
            </a:r>
            <a:endParaRPr lang="en-US" sz="1400" dirty="0"/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1600" b="1" dirty="0">
                <a:solidFill>
                  <a:srgbClr val="FF0000"/>
                </a:solidFill>
              </a:rPr>
              <a:t>ΔΙΟΚΗΣΗ</a:t>
            </a:r>
            <a:r>
              <a:rPr lang="en-US" sz="1600" b="1" dirty="0">
                <a:solidFill>
                  <a:srgbClr val="FF0000"/>
                </a:solidFill>
              </a:rPr>
              <a:t> (Governance):</a:t>
            </a:r>
            <a:endParaRPr lang="el-GR" sz="16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1400" dirty="0" smtClean="0"/>
              <a:t>GÉANT Association (DANTE + TERENA)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6" y="1361440"/>
            <a:ext cx="3855626" cy="537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5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2BA18-8A88-41BE-80B2-F5D10AA3FBD2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" y="457200"/>
            <a:ext cx="903067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/>
              <a:t>ΡΟΗ </a:t>
            </a:r>
            <a:r>
              <a:rPr lang="el-GR" sz="3200" b="1" dirty="0" smtClean="0"/>
              <a:t>Δ</a:t>
            </a:r>
            <a:r>
              <a:rPr lang="el-GR" sz="4000" dirty="0" smtClean="0"/>
              <a:t/>
            </a:r>
            <a:br>
              <a:rPr lang="el-GR" sz="4000" dirty="0" smtClean="0"/>
            </a:br>
            <a:endParaRPr lang="en-U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835900" cy="4826000"/>
          </a:xfrm>
        </p:spPr>
        <p:txBody>
          <a:bodyPr/>
          <a:lstStyle/>
          <a:p>
            <a:r>
              <a:rPr lang="el-GR" sz="2800" b="1" dirty="0"/>
              <a:t>Αντικείμενο</a:t>
            </a:r>
            <a:r>
              <a:rPr lang="el-GR" sz="2800" dirty="0"/>
              <a:t> </a:t>
            </a:r>
          </a:p>
          <a:p>
            <a:pPr lvl="1"/>
            <a:r>
              <a:rPr lang="el-GR" sz="2400" dirty="0"/>
              <a:t>ε</a:t>
            </a:r>
            <a:r>
              <a:rPr lang="el-GR" sz="2400" dirty="0" smtClean="0"/>
              <a:t>μβάθυνση </a:t>
            </a:r>
            <a:r>
              <a:rPr lang="el-GR" sz="2400" dirty="0"/>
              <a:t>στην περιοχή των </a:t>
            </a:r>
            <a:r>
              <a:rPr lang="el-GR" sz="2400" dirty="0">
                <a:solidFill>
                  <a:schemeClr val="tx2"/>
                </a:solidFill>
              </a:rPr>
              <a:t>δικτύων </a:t>
            </a:r>
            <a:r>
              <a:rPr lang="el-GR" sz="2400" dirty="0" smtClean="0">
                <a:solidFill>
                  <a:schemeClr val="tx2"/>
                </a:solidFill>
              </a:rPr>
              <a:t>επικοινωνιών </a:t>
            </a:r>
            <a:r>
              <a:rPr lang="el-GR" sz="2400" dirty="0" smtClean="0"/>
              <a:t>(</a:t>
            </a:r>
            <a:r>
              <a:rPr lang="en-US" sz="2400" dirty="0"/>
              <a:t>Internet </a:t>
            </a:r>
            <a:r>
              <a:rPr lang="el-GR" sz="2400" dirty="0" smtClean="0"/>
              <a:t>με ενσύρματες / ασύρματες / οπτικές ζεύξεις, πρωτόκολλα, δρομολόγηση, διαχείριση) </a:t>
            </a:r>
          </a:p>
          <a:p>
            <a:pPr lvl="1"/>
            <a:r>
              <a:rPr lang="el-GR" sz="2400" dirty="0"/>
              <a:t>α</a:t>
            </a:r>
            <a:r>
              <a:rPr lang="el-GR" sz="2400" dirty="0" smtClean="0"/>
              <a:t>νάλυση, σχεδιασμός και διαχείριση τηλεματικών εφαρμογών μέσω </a:t>
            </a:r>
            <a:r>
              <a:rPr lang="en-US" sz="2400" dirty="0" smtClean="0">
                <a:solidFill>
                  <a:srgbClr val="FF0000"/>
                </a:solidFill>
              </a:rPr>
              <a:t>web</a:t>
            </a:r>
            <a:r>
              <a:rPr lang="el-GR" sz="2400" dirty="0"/>
              <a:t> </a:t>
            </a:r>
            <a:r>
              <a:rPr lang="el-GR" sz="2400" dirty="0" smtClean="0"/>
              <a:t>σε ευφυή </a:t>
            </a:r>
            <a:r>
              <a:rPr lang="el-GR" sz="2400" dirty="0"/>
              <a:t>ασφαλή </a:t>
            </a:r>
            <a:r>
              <a:rPr lang="el-GR" sz="2400" dirty="0" smtClean="0"/>
              <a:t>κατανεμημένα οικοσυστήματα</a:t>
            </a:r>
            <a:endParaRPr lang="el-GR" sz="2400" dirty="0" smtClean="0">
              <a:solidFill>
                <a:srgbClr val="FF0000"/>
              </a:solidFill>
            </a:endParaRPr>
          </a:p>
          <a:p>
            <a:pPr lvl="1"/>
            <a:r>
              <a:rPr lang="el-GR" sz="2400" dirty="0"/>
              <a:t>α</a:t>
            </a:r>
            <a:r>
              <a:rPr lang="el-GR" sz="2400" dirty="0" smtClean="0"/>
              <a:t>νάπτυξη καινοτόμων </a:t>
            </a:r>
            <a:r>
              <a:rPr lang="el-GR" sz="2400" dirty="0" smtClean="0">
                <a:solidFill>
                  <a:srgbClr val="FF0000"/>
                </a:solidFill>
              </a:rPr>
              <a:t>διαδικτυακών εφαρμογών </a:t>
            </a:r>
            <a:r>
              <a:rPr lang="en-US" sz="2400" dirty="0" smtClean="0"/>
              <a:t>(</a:t>
            </a:r>
            <a:r>
              <a:rPr lang="el-GR" sz="2400" dirty="0" smtClean="0"/>
              <a:t>ευφυής διαχείριση κατανεμημένων δεδομένων</a:t>
            </a:r>
            <a:r>
              <a:rPr lang="en-US" sz="2400" dirty="0" smtClean="0"/>
              <a:t> </a:t>
            </a:r>
            <a:r>
              <a:rPr lang="el-GR" sz="2400" dirty="0" smtClean="0"/>
              <a:t>τεραστίου όγκου στο </a:t>
            </a:r>
            <a:r>
              <a:rPr lang="en-US" sz="2400" dirty="0" smtClean="0"/>
              <a:t>Internet, </a:t>
            </a:r>
            <a:r>
              <a:rPr lang="el-GR" sz="2400" dirty="0" smtClean="0"/>
              <a:t>διαδικτυακές υπηρεσίες υπολογιστικού νέφους, </a:t>
            </a:r>
            <a:r>
              <a:rPr lang="en-US" sz="2400" dirty="0" smtClean="0"/>
              <a:t>mobile apps</a:t>
            </a:r>
            <a:r>
              <a:rPr lang="el-GR" sz="2400" dirty="0" smtClean="0"/>
              <a:t>…)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0500" y="1081088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/>
              <a:t>ΡΟΗ Δ</a:t>
            </a:r>
            <a:r>
              <a:rPr lang="el-GR" sz="4000" b="1" dirty="0"/>
              <a:t/>
            </a:r>
            <a:br>
              <a:rPr lang="el-GR" sz="4000" b="1" dirty="0"/>
            </a:br>
            <a:endParaRPr lang="en-US" sz="3200" b="1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4800"/>
            <a:ext cx="7970838" cy="4445000"/>
          </a:xfrm>
        </p:spPr>
        <p:txBody>
          <a:bodyPr/>
          <a:lstStyle/>
          <a:p>
            <a:r>
              <a:rPr lang="el-GR" dirty="0"/>
              <a:t>καλύπτει</a:t>
            </a:r>
            <a:endParaRPr lang="en-US" dirty="0"/>
          </a:p>
          <a:p>
            <a:pPr lvl="1"/>
            <a:r>
              <a:rPr lang="en-US" dirty="0" smtClean="0"/>
              <a:t>Internet </a:t>
            </a:r>
            <a:r>
              <a:rPr lang="en-US" dirty="0" smtClean="0"/>
              <a:t>&amp; </a:t>
            </a:r>
            <a:r>
              <a:rPr lang="el-GR" dirty="0" smtClean="0"/>
              <a:t>κινητά δίκτυα</a:t>
            </a:r>
            <a:endParaRPr lang="en-US" dirty="0"/>
          </a:p>
          <a:p>
            <a:pPr lvl="1"/>
            <a:r>
              <a:rPr lang="el-GR" dirty="0" smtClean="0"/>
              <a:t>πρωτόκολλα </a:t>
            </a:r>
            <a:r>
              <a:rPr lang="el-GR" dirty="0"/>
              <a:t>επικοινωνίας</a:t>
            </a:r>
            <a:endParaRPr lang="en-US" dirty="0"/>
          </a:p>
          <a:p>
            <a:pPr lvl="1"/>
            <a:r>
              <a:rPr lang="el-GR" dirty="0" smtClean="0"/>
              <a:t>τηλεπικοινωνιακές </a:t>
            </a:r>
            <a:r>
              <a:rPr lang="el-GR" dirty="0"/>
              <a:t>υπηρεσίες </a:t>
            </a:r>
            <a:r>
              <a:rPr lang="el-GR" dirty="0" smtClean="0"/>
              <a:t>&amp; </a:t>
            </a:r>
            <a:r>
              <a:rPr lang="el-GR" dirty="0" err="1" smtClean="0"/>
              <a:t>πολυμεσικές</a:t>
            </a:r>
            <a:r>
              <a:rPr lang="el-GR" dirty="0" smtClean="0"/>
              <a:t> εφαρμογές τηλεματικής</a:t>
            </a:r>
          </a:p>
          <a:p>
            <a:pPr lvl="1"/>
            <a:r>
              <a:rPr lang="el-GR" dirty="0" smtClean="0"/>
              <a:t>διαδικτυακές υποδομές υπολογιστικού νέφους </a:t>
            </a:r>
            <a:r>
              <a:rPr lang="en-US" dirty="0" smtClean="0"/>
              <a:t>(clouds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/>
              <a:t>τεχνικές ψηφιακής </a:t>
            </a:r>
            <a:r>
              <a:rPr lang="el-GR" dirty="0" smtClean="0"/>
              <a:t>διαμόρφωσης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0500" y="1195388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7000"/>
            <a:ext cx="6870700" cy="977900"/>
          </a:xfrm>
        </p:spPr>
        <p:txBody>
          <a:bodyPr/>
          <a:lstStyle/>
          <a:p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/>
              <a:t/>
            </a:r>
            <a:br>
              <a:rPr lang="el-GR" sz="3200" b="1" dirty="0"/>
            </a:br>
            <a:r>
              <a:rPr lang="el-GR" sz="3200" b="1" dirty="0" smtClean="0"/>
              <a:t/>
            </a:r>
            <a:br>
              <a:rPr lang="el-GR" sz="3200" b="1" dirty="0" smtClean="0"/>
            </a:br>
            <a:r>
              <a:rPr lang="el-GR" sz="3200" b="1" dirty="0" smtClean="0"/>
              <a:t>Γιατί </a:t>
            </a:r>
            <a:r>
              <a:rPr lang="el-GR" sz="3200" b="1" dirty="0"/>
              <a:t>Δ</a:t>
            </a:r>
            <a:r>
              <a:rPr lang="el-GR" sz="3200" b="1" dirty="0" smtClean="0"/>
              <a:t>;</a:t>
            </a:r>
            <a:br>
              <a:rPr lang="el-GR" sz="3200" b="1" dirty="0" smtClean="0"/>
            </a:br>
            <a:endParaRPr lang="en-US" sz="3200" b="1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758824"/>
            <a:ext cx="8248650" cy="54768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/>
              <a:t>Οι επικοινωνίες και το </a:t>
            </a:r>
            <a:r>
              <a:rPr lang="en-US" sz="2400" dirty="0" smtClean="0"/>
              <a:t>Internet </a:t>
            </a:r>
            <a:r>
              <a:rPr lang="el-GR" sz="2400" dirty="0" smtClean="0"/>
              <a:t>είναι πια αναπόσπαστο κομμάτι της καθημερινότητας (</a:t>
            </a:r>
            <a:r>
              <a:rPr lang="el-GR" sz="2400" dirty="0" err="1" smtClean="0"/>
              <a:t>ιδιωτικότητα</a:t>
            </a:r>
            <a:r>
              <a:rPr lang="el-GR" sz="2400" dirty="0" smtClean="0"/>
              <a:t> ;;;)</a:t>
            </a:r>
            <a:endParaRPr lang="el-GR" sz="2400" dirty="0"/>
          </a:p>
          <a:p>
            <a:pPr lvl="1">
              <a:lnSpc>
                <a:spcPct val="90000"/>
              </a:lnSpc>
            </a:pPr>
            <a:r>
              <a:rPr lang="el-GR" sz="1800" dirty="0"/>
              <a:t>Το αυτοκίνητό σας αντί κλειδιού έχει ασύρματο τηλεκοντρόλ</a:t>
            </a:r>
          </a:p>
          <a:p>
            <a:pPr lvl="1">
              <a:lnSpc>
                <a:spcPct val="90000"/>
              </a:lnSpc>
            </a:pPr>
            <a:r>
              <a:rPr lang="el-GR" sz="1800" dirty="0" smtClean="0"/>
              <a:t>Δι</a:t>
            </a:r>
            <a:r>
              <a:rPr lang="el-GR" sz="1800" dirty="0" smtClean="0"/>
              <a:t>αθέτουμε </a:t>
            </a:r>
            <a:r>
              <a:rPr lang="el-GR" sz="1800" dirty="0" smtClean="0"/>
              <a:t>τοπικό </a:t>
            </a:r>
            <a:r>
              <a:rPr lang="el-GR" sz="1800" dirty="0"/>
              <a:t>δίκτυο </a:t>
            </a:r>
            <a:r>
              <a:rPr lang="en-US" sz="1800" dirty="0" err="1" smtClean="0"/>
              <a:t>WiFi</a:t>
            </a:r>
            <a:r>
              <a:rPr lang="el-GR" sz="1800" dirty="0" smtClean="0"/>
              <a:t> στο </a:t>
            </a:r>
            <a:r>
              <a:rPr lang="el-GR" sz="1800" dirty="0"/>
              <a:t>σπίτι </a:t>
            </a:r>
            <a:r>
              <a:rPr lang="el-GR" sz="1800" dirty="0" smtClean="0"/>
              <a:t>με </a:t>
            </a:r>
            <a:r>
              <a:rPr lang="el-GR" sz="1800" dirty="0" err="1" smtClean="0"/>
              <a:t>ευρυζωνική</a:t>
            </a:r>
            <a:r>
              <a:rPr lang="el-GR" sz="1800" dirty="0" smtClean="0"/>
              <a:t> πρόσβαση στο </a:t>
            </a:r>
            <a:r>
              <a:rPr lang="en-US" sz="1800" dirty="0" smtClean="0"/>
              <a:t>Internet</a:t>
            </a:r>
            <a:endParaRPr lang="el-GR" sz="1800" dirty="0" smtClean="0"/>
          </a:p>
          <a:p>
            <a:pPr lvl="1">
              <a:lnSpc>
                <a:spcPct val="90000"/>
              </a:lnSpc>
            </a:pPr>
            <a:r>
              <a:rPr lang="el-GR" sz="1800" dirty="0" smtClean="0"/>
              <a:t>Περνάμε ολοταχώς από την εποχή των κινητών τηλεφώνων στις έξυπνες κινητές επικοινωνίες </a:t>
            </a:r>
            <a:r>
              <a:rPr lang="en-US" sz="1800" dirty="0" smtClean="0"/>
              <a:t>(fast Internet devices 3G</a:t>
            </a:r>
            <a:r>
              <a:rPr lang="en-US" sz="1800" dirty="0" smtClean="0">
                <a:sym typeface="Wingdings" panose="05000000000000000000" pitchFamily="2" charset="2"/>
              </a:rPr>
              <a:t>4G</a:t>
            </a:r>
            <a:r>
              <a:rPr lang="en-US" sz="1800" dirty="0" smtClean="0"/>
              <a:t>)</a:t>
            </a:r>
            <a:r>
              <a:rPr lang="el-GR" sz="1800" dirty="0" smtClean="0"/>
              <a:t> </a:t>
            </a:r>
            <a:endParaRPr lang="el-GR" sz="1800" dirty="0"/>
          </a:p>
          <a:p>
            <a:pPr lvl="1">
              <a:lnSpc>
                <a:spcPct val="90000"/>
              </a:lnSpc>
            </a:pPr>
            <a:r>
              <a:rPr lang="el-GR" sz="1800" dirty="0"/>
              <a:t>Σύντομα το ψυγείο σας θα έχει διεύθυνση</a:t>
            </a:r>
            <a:r>
              <a:rPr lang="en-US" sz="1800" dirty="0"/>
              <a:t> </a:t>
            </a:r>
            <a:r>
              <a:rPr lang="en-US" sz="1800" dirty="0" smtClean="0"/>
              <a:t>IP</a:t>
            </a:r>
            <a:r>
              <a:rPr lang="el-GR" sz="1800" dirty="0" smtClean="0"/>
              <a:t> και θα ελέγχεται από το </a:t>
            </a:r>
            <a:r>
              <a:rPr lang="en-US" sz="1800" dirty="0" smtClean="0"/>
              <a:t>Internet!</a:t>
            </a:r>
            <a:endParaRPr lang="el-GR" sz="1800" dirty="0" smtClean="0"/>
          </a:p>
          <a:p>
            <a:pPr lvl="1">
              <a:lnSpc>
                <a:spcPct val="90000"/>
              </a:lnSpc>
            </a:pPr>
            <a:r>
              <a:rPr lang="el-GR" sz="1800" dirty="0" smtClean="0"/>
              <a:t>Τα σπίτια, οι γειτονιές, τα νησιά… γίνονται από καταναλωτές έξυπνοι συμπαραγωγοί ηλεκτρικής ενέργειας με έλεγχο μέσω </a:t>
            </a:r>
            <a:r>
              <a:rPr lang="en-US" sz="1800" dirty="0" smtClean="0"/>
              <a:t>Internet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l-GR" sz="1800" dirty="0"/>
              <a:t>Μπορείτε να δείτε τηλεόραση ή να </a:t>
            </a:r>
            <a:r>
              <a:rPr lang="el-GR" sz="1800" dirty="0" smtClean="0"/>
              <a:t>επικοινωνήσετε με φωνή - </a:t>
            </a:r>
            <a:r>
              <a:rPr lang="en-US" sz="1800" dirty="0" smtClean="0"/>
              <a:t>video </a:t>
            </a:r>
            <a:r>
              <a:rPr lang="el-GR" sz="1800" dirty="0"/>
              <a:t>ή να έχετε πρόσβαση στο «</a:t>
            </a:r>
            <a:r>
              <a:rPr lang="el-GR" sz="1800" dirty="0" err="1"/>
              <a:t>τσουνάμι</a:t>
            </a:r>
            <a:r>
              <a:rPr lang="el-GR" sz="1800" dirty="0"/>
              <a:t>» της ψηφιακής πληροφόρησης  στον υπολογιστή </a:t>
            </a:r>
            <a:r>
              <a:rPr lang="el-GR" sz="1800" dirty="0" smtClean="0"/>
              <a:t>σας</a:t>
            </a:r>
            <a:r>
              <a:rPr lang="en-US" sz="1800" dirty="0" smtClean="0"/>
              <a:t> </a:t>
            </a:r>
            <a:r>
              <a:rPr lang="el-GR" sz="1800" dirty="0" smtClean="0"/>
              <a:t>ή </a:t>
            </a:r>
            <a:r>
              <a:rPr lang="en-US" sz="1800" dirty="0"/>
              <a:t>laptop, </a:t>
            </a:r>
            <a:r>
              <a:rPr lang="el-GR" sz="1800" dirty="0" smtClean="0"/>
              <a:t>ή ταμπλέτα</a:t>
            </a:r>
            <a:r>
              <a:rPr lang="en-US" sz="1800" dirty="0"/>
              <a:t>, </a:t>
            </a:r>
            <a:r>
              <a:rPr lang="el-GR" sz="1800" dirty="0" smtClean="0"/>
              <a:t>ή κινητό, ή </a:t>
            </a:r>
            <a:r>
              <a:rPr lang="en-US" sz="1800" dirty="0" smtClean="0"/>
              <a:t>TV</a:t>
            </a:r>
            <a:r>
              <a:rPr lang="en-US" sz="1800" dirty="0"/>
              <a:t>… </a:t>
            </a:r>
            <a:r>
              <a:rPr lang="el-GR" sz="1800" dirty="0" smtClean="0"/>
              <a:t>(</a:t>
            </a:r>
            <a:r>
              <a:rPr lang="en-US" sz="1800" dirty="0" smtClean="0"/>
              <a:t>triple-play)</a:t>
            </a:r>
            <a:endParaRPr lang="el-GR" sz="1800" dirty="0"/>
          </a:p>
          <a:p>
            <a:pPr lvl="1">
              <a:lnSpc>
                <a:spcPct val="90000"/>
              </a:lnSpc>
            </a:pPr>
            <a:r>
              <a:rPr lang="el-GR" sz="1800" dirty="0" smtClean="0"/>
              <a:t>Παντού έξυπνες διαδικτυακές υπηρεσίες: Στην εκπαίδευση</a:t>
            </a:r>
            <a:r>
              <a:rPr lang="en-US" sz="1800" dirty="0" smtClean="0"/>
              <a:t> (</a:t>
            </a:r>
            <a:r>
              <a:rPr lang="el-GR" sz="1800" dirty="0" smtClean="0"/>
              <a:t>υποστήριξη μαθημάτων μέσω </a:t>
            </a:r>
            <a:r>
              <a:rPr lang="en-US" sz="1800" dirty="0" smtClean="0"/>
              <a:t>web</a:t>
            </a:r>
            <a:r>
              <a:rPr lang="el-GR" sz="1800" dirty="0" smtClean="0"/>
              <a:t>, καταγραφή μαθημάτων </a:t>
            </a:r>
            <a:r>
              <a:rPr lang="en-US" sz="1800" dirty="0" smtClean="0"/>
              <a:t>on-line)</a:t>
            </a:r>
            <a:r>
              <a:rPr lang="el-GR" sz="1800" dirty="0" smtClean="0"/>
              <a:t>, την έρευνα</a:t>
            </a:r>
            <a:r>
              <a:rPr lang="en-US" sz="1800" dirty="0" smtClean="0"/>
              <a:t> (</a:t>
            </a:r>
            <a:r>
              <a:rPr lang="el-GR" sz="1800" dirty="0" smtClean="0"/>
              <a:t>ψηφιακές βιβλιοθήκες), την υγεία (</a:t>
            </a:r>
            <a:r>
              <a:rPr lang="el-GR" sz="1800" dirty="0" err="1" smtClean="0"/>
              <a:t>τηλε</a:t>
            </a:r>
            <a:r>
              <a:rPr lang="el-GR" sz="1800" dirty="0" smtClean="0"/>
              <a:t>-ιατρική), την δημόσια διοίκηση </a:t>
            </a:r>
            <a:r>
              <a:rPr lang="en-US" sz="1800" dirty="0" smtClean="0"/>
              <a:t>(</a:t>
            </a:r>
            <a:r>
              <a:rPr lang="en-US" sz="1800" dirty="0" err="1" smtClean="0"/>
              <a:t>TAXISnet</a:t>
            </a:r>
            <a:r>
              <a:rPr lang="en-US" sz="1800" dirty="0" smtClean="0"/>
              <a:t>…), </a:t>
            </a:r>
            <a:r>
              <a:rPr lang="el-GR" sz="1800" dirty="0" smtClean="0"/>
              <a:t>τις οικονομικές συναλλαγές </a:t>
            </a:r>
            <a:r>
              <a:rPr lang="en-US" sz="1800" dirty="0" smtClean="0"/>
              <a:t>(web banking)</a:t>
            </a:r>
            <a:r>
              <a:rPr lang="el-GR" sz="1800" dirty="0" smtClean="0"/>
              <a:t>, την ψυχαγωγία, την ΚΟΙΝΩΝΙΚΗ ΔΙΚΤΥΩΣΗ</a:t>
            </a:r>
            <a:r>
              <a:rPr lang="en-US" sz="1800" dirty="0" smtClean="0"/>
              <a:t>…</a:t>
            </a:r>
            <a:endParaRPr lang="el-GR" sz="18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60500" y="573088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/>
              <a:t>Δύο άξονες </a:t>
            </a:r>
            <a:r>
              <a:rPr lang="el-GR" sz="3200" b="1" dirty="0" smtClean="0"/>
              <a:t>μαθημάτων</a:t>
            </a:r>
            <a:br>
              <a:rPr lang="el-GR" sz="3200" b="1" dirty="0" smtClean="0"/>
            </a:br>
            <a:endParaRPr lang="en-US" sz="3200" b="1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67650" cy="4125913"/>
          </a:xfrm>
        </p:spPr>
        <p:txBody>
          <a:bodyPr/>
          <a:lstStyle/>
          <a:p>
            <a:r>
              <a:rPr lang="el-GR" dirty="0"/>
              <a:t>ο κεντρικός άξονας οδηγεί σε εμβάθυνση στα </a:t>
            </a:r>
            <a:r>
              <a:rPr lang="el-GR" dirty="0">
                <a:solidFill>
                  <a:schemeClr val="tx2"/>
                </a:solidFill>
              </a:rPr>
              <a:t>δίκτυα </a:t>
            </a:r>
            <a:r>
              <a:rPr lang="el-GR" dirty="0" smtClean="0">
                <a:solidFill>
                  <a:schemeClr val="tx2"/>
                </a:solidFill>
              </a:rPr>
              <a:t>επικοινωνιών</a:t>
            </a:r>
            <a:endParaRPr lang="el-GR" dirty="0">
              <a:solidFill>
                <a:schemeClr val="tx2"/>
              </a:solidFill>
            </a:endParaRPr>
          </a:p>
          <a:p>
            <a:r>
              <a:rPr lang="el-GR" dirty="0"/>
              <a:t>συμπληρωματικά, η μελέτη των τεχνικών και των </a:t>
            </a:r>
            <a:r>
              <a:rPr lang="el-GR" dirty="0">
                <a:solidFill>
                  <a:schemeClr val="tx2"/>
                </a:solidFill>
              </a:rPr>
              <a:t>συστημάτων διαμόρφωσης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233488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7888" y="3041650"/>
            <a:ext cx="2620962" cy="2071688"/>
            <a:chOff x="2433" y="1433"/>
            <a:chExt cx="1651" cy="1305"/>
          </a:xfrm>
        </p:grpSpPr>
        <p:sp>
          <p:nvSpPr>
            <p:cNvPr id="40965" name="Rectangle 3"/>
            <p:cNvSpPr>
              <a:spLocks noChangeArrowheads="1"/>
            </p:cNvSpPr>
            <p:nvPr/>
          </p:nvSpPr>
          <p:spPr bwMode="auto">
            <a:xfrm>
              <a:off x="2433" y="1433"/>
              <a:ext cx="1651" cy="1305"/>
            </a:xfrm>
            <a:prstGeom prst="rect">
              <a:avLst/>
            </a:prstGeom>
            <a:gradFill rotWithShape="0">
              <a:gsLst>
                <a:gs pos="0">
                  <a:srgbClr val="0000AA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966" name="Text Box 4"/>
            <p:cNvSpPr txBox="1">
              <a:spLocks noChangeArrowheads="1"/>
            </p:cNvSpPr>
            <p:nvPr/>
          </p:nvSpPr>
          <p:spPr bwMode="auto">
            <a:xfrm>
              <a:off x="2626" y="1872"/>
              <a:ext cx="1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 b="1">
                  <a:solidFill>
                    <a:schemeClr val="bg1"/>
                  </a:solidFill>
                  <a:latin typeface="Times New Roman" pitchFamily="18" charset="0"/>
                  <a:cs typeface="Arial" charset="0"/>
                </a:rPr>
                <a:t>ΟΛΟΚΛΗΡΩΣΗ</a:t>
              </a:r>
              <a:endParaRPr lang="en-US" sz="2000" b="1">
                <a:solidFill>
                  <a:schemeClr val="bg1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514600" y="3702050"/>
            <a:ext cx="2193925" cy="1517650"/>
            <a:chOff x="1879" y="1904"/>
            <a:chExt cx="1382" cy="956"/>
          </a:xfrm>
        </p:grpSpPr>
        <p:sp>
          <p:nvSpPr>
            <p:cNvPr id="40968" name="Freeform 6"/>
            <p:cNvSpPr>
              <a:spLocks/>
            </p:cNvSpPr>
            <p:nvPr/>
          </p:nvSpPr>
          <p:spPr bwMode="auto">
            <a:xfrm>
              <a:off x="1879" y="1904"/>
              <a:ext cx="1382" cy="956"/>
            </a:xfrm>
            <a:custGeom>
              <a:avLst/>
              <a:gdLst>
                <a:gd name="T0" fmla="*/ 1382 w 2531"/>
                <a:gd name="T1" fmla="*/ 956 h 1740"/>
                <a:gd name="T2" fmla="*/ 0 w 2531"/>
                <a:gd name="T3" fmla="*/ 193 h 1740"/>
                <a:gd name="T4" fmla="*/ 125 w 2531"/>
                <a:gd name="T5" fmla="*/ 186 h 1740"/>
                <a:gd name="T6" fmla="*/ 128 w 2531"/>
                <a:gd name="T7" fmla="*/ 169 h 1740"/>
                <a:gd name="T8" fmla="*/ 122 w 2531"/>
                <a:gd name="T9" fmla="*/ 147 h 1740"/>
                <a:gd name="T10" fmla="*/ 113 w 2531"/>
                <a:gd name="T11" fmla="*/ 122 h 1740"/>
                <a:gd name="T12" fmla="*/ 107 w 2531"/>
                <a:gd name="T13" fmla="*/ 97 h 1740"/>
                <a:gd name="T14" fmla="*/ 108 w 2531"/>
                <a:gd name="T15" fmla="*/ 74 h 1740"/>
                <a:gd name="T16" fmla="*/ 119 w 2531"/>
                <a:gd name="T17" fmla="*/ 51 h 1740"/>
                <a:gd name="T18" fmla="*/ 141 w 2531"/>
                <a:gd name="T19" fmla="*/ 32 h 1740"/>
                <a:gd name="T20" fmla="*/ 167 w 2531"/>
                <a:gd name="T21" fmla="*/ 17 h 1740"/>
                <a:gd name="T22" fmla="*/ 198 w 2531"/>
                <a:gd name="T23" fmla="*/ 6 h 1740"/>
                <a:gd name="T24" fmla="*/ 238 w 2531"/>
                <a:gd name="T25" fmla="*/ 1 h 1740"/>
                <a:gd name="T26" fmla="*/ 272 w 2531"/>
                <a:gd name="T27" fmla="*/ 0 h 1740"/>
                <a:gd name="T28" fmla="*/ 303 w 2531"/>
                <a:gd name="T29" fmla="*/ 3 h 1740"/>
                <a:gd name="T30" fmla="*/ 334 w 2531"/>
                <a:gd name="T31" fmla="*/ 9 h 1740"/>
                <a:gd name="T32" fmla="*/ 359 w 2531"/>
                <a:gd name="T33" fmla="*/ 21 h 1740"/>
                <a:gd name="T34" fmla="*/ 383 w 2531"/>
                <a:gd name="T35" fmla="*/ 39 h 1740"/>
                <a:gd name="T36" fmla="*/ 402 w 2531"/>
                <a:gd name="T37" fmla="*/ 59 h 1740"/>
                <a:gd name="T38" fmla="*/ 412 w 2531"/>
                <a:gd name="T39" fmla="*/ 86 h 1740"/>
                <a:gd name="T40" fmla="*/ 408 w 2531"/>
                <a:gd name="T41" fmla="*/ 113 h 1740"/>
                <a:gd name="T42" fmla="*/ 398 w 2531"/>
                <a:gd name="T43" fmla="*/ 141 h 1740"/>
                <a:gd name="T44" fmla="*/ 389 w 2531"/>
                <a:gd name="T45" fmla="*/ 168 h 1740"/>
                <a:gd name="T46" fmla="*/ 391 w 2531"/>
                <a:gd name="T47" fmla="*/ 181 h 1740"/>
                <a:gd name="T48" fmla="*/ 624 w 2531"/>
                <a:gd name="T49" fmla="*/ 187 h 1740"/>
                <a:gd name="T50" fmla="*/ 618 w 2531"/>
                <a:gd name="T51" fmla="*/ 238 h 1740"/>
                <a:gd name="T52" fmla="*/ 620 w 2531"/>
                <a:gd name="T53" fmla="*/ 268 h 1740"/>
                <a:gd name="T54" fmla="*/ 626 w 2531"/>
                <a:gd name="T55" fmla="*/ 298 h 1740"/>
                <a:gd name="T56" fmla="*/ 642 w 2531"/>
                <a:gd name="T57" fmla="*/ 317 h 1740"/>
                <a:gd name="T58" fmla="*/ 667 w 2531"/>
                <a:gd name="T59" fmla="*/ 331 h 1740"/>
                <a:gd name="T60" fmla="*/ 698 w 2531"/>
                <a:gd name="T61" fmla="*/ 337 h 1740"/>
                <a:gd name="T62" fmla="*/ 734 w 2531"/>
                <a:gd name="T63" fmla="*/ 337 h 1740"/>
                <a:gd name="T64" fmla="*/ 768 w 2531"/>
                <a:gd name="T65" fmla="*/ 335 h 1740"/>
                <a:gd name="T66" fmla="*/ 811 w 2531"/>
                <a:gd name="T67" fmla="*/ 331 h 1740"/>
                <a:gd name="T68" fmla="*/ 856 w 2531"/>
                <a:gd name="T69" fmla="*/ 334 h 1740"/>
                <a:gd name="T70" fmla="*/ 897 w 2531"/>
                <a:gd name="T71" fmla="*/ 341 h 1740"/>
                <a:gd name="T72" fmla="*/ 930 w 2531"/>
                <a:gd name="T73" fmla="*/ 354 h 1740"/>
                <a:gd name="T74" fmla="*/ 951 w 2531"/>
                <a:gd name="T75" fmla="*/ 375 h 1740"/>
                <a:gd name="T76" fmla="*/ 959 w 2531"/>
                <a:gd name="T77" fmla="*/ 399 h 1740"/>
                <a:gd name="T78" fmla="*/ 956 w 2531"/>
                <a:gd name="T79" fmla="*/ 426 h 1740"/>
                <a:gd name="T80" fmla="*/ 959 w 2531"/>
                <a:gd name="T81" fmla="*/ 452 h 1740"/>
                <a:gd name="T82" fmla="*/ 972 w 2531"/>
                <a:gd name="T83" fmla="*/ 474 h 1740"/>
                <a:gd name="T84" fmla="*/ 997 w 2531"/>
                <a:gd name="T85" fmla="*/ 489 h 1740"/>
                <a:gd name="T86" fmla="*/ 1036 w 2531"/>
                <a:gd name="T87" fmla="*/ 498 h 1740"/>
                <a:gd name="T88" fmla="*/ 1073 w 2531"/>
                <a:gd name="T89" fmla="*/ 505 h 1740"/>
                <a:gd name="T90" fmla="*/ 1117 w 2531"/>
                <a:gd name="T91" fmla="*/ 512 h 1740"/>
                <a:gd name="T92" fmla="*/ 1154 w 2531"/>
                <a:gd name="T93" fmla="*/ 520 h 1740"/>
                <a:gd name="T94" fmla="*/ 1184 w 2531"/>
                <a:gd name="T95" fmla="*/ 532 h 1740"/>
                <a:gd name="T96" fmla="*/ 1209 w 2531"/>
                <a:gd name="T97" fmla="*/ 550 h 1740"/>
                <a:gd name="T98" fmla="*/ 1225 w 2531"/>
                <a:gd name="T99" fmla="*/ 571 h 1740"/>
                <a:gd name="T100" fmla="*/ 1226 w 2531"/>
                <a:gd name="T101" fmla="*/ 601 h 1740"/>
                <a:gd name="T102" fmla="*/ 1218 w 2531"/>
                <a:gd name="T103" fmla="*/ 630 h 1740"/>
                <a:gd name="T104" fmla="*/ 1206 w 2531"/>
                <a:gd name="T105" fmla="*/ 664 h 1740"/>
                <a:gd name="T106" fmla="*/ 1203 w 2531"/>
                <a:gd name="T107" fmla="*/ 688 h 1740"/>
                <a:gd name="T108" fmla="*/ 1212 w 2531"/>
                <a:gd name="T109" fmla="*/ 719 h 1740"/>
                <a:gd name="T110" fmla="*/ 1227 w 2531"/>
                <a:gd name="T111" fmla="*/ 739 h 1740"/>
                <a:gd name="T112" fmla="*/ 1253 w 2531"/>
                <a:gd name="T113" fmla="*/ 761 h 1740"/>
                <a:gd name="T114" fmla="*/ 1286 w 2531"/>
                <a:gd name="T115" fmla="*/ 778 h 1740"/>
                <a:gd name="T116" fmla="*/ 1321 w 2531"/>
                <a:gd name="T117" fmla="*/ 786 h 1740"/>
                <a:gd name="T118" fmla="*/ 1361 w 2531"/>
                <a:gd name="T119" fmla="*/ 788 h 1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1"/>
                <a:gd name="T181" fmla="*/ 0 h 1740"/>
                <a:gd name="T182" fmla="*/ 2531 w 2531"/>
                <a:gd name="T183" fmla="*/ 1740 h 1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31" h="1740">
                  <a:moveTo>
                    <a:pt x="2531" y="1433"/>
                  </a:moveTo>
                  <a:lnTo>
                    <a:pt x="2531" y="1740"/>
                  </a:lnTo>
                  <a:lnTo>
                    <a:pt x="3" y="1740"/>
                  </a:lnTo>
                  <a:lnTo>
                    <a:pt x="0" y="351"/>
                  </a:lnTo>
                  <a:lnTo>
                    <a:pt x="220" y="351"/>
                  </a:lnTo>
                  <a:lnTo>
                    <a:pt x="229" y="338"/>
                  </a:lnTo>
                  <a:lnTo>
                    <a:pt x="235" y="321"/>
                  </a:lnTo>
                  <a:lnTo>
                    <a:pt x="235" y="307"/>
                  </a:lnTo>
                  <a:lnTo>
                    <a:pt x="233" y="290"/>
                  </a:lnTo>
                  <a:lnTo>
                    <a:pt x="224" y="268"/>
                  </a:lnTo>
                  <a:lnTo>
                    <a:pt x="215" y="240"/>
                  </a:lnTo>
                  <a:lnTo>
                    <a:pt x="207" y="222"/>
                  </a:lnTo>
                  <a:lnTo>
                    <a:pt x="198" y="199"/>
                  </a:lnTo>
                  <a:lnTo>
                    <a:pt x="196" y="177"/>
                  </a:lnTo>
                  <a:lnTo>
                    <a:pt x="196" y="155"/>
                  </a:lnTo>
                  <a:lnTo>
                    <a:pt x="198" y="135"/>
                  </a:lnTo>
                  <a:lnTo>
                    <a:pt x="207" y="113"/>
                  </a:lnTo>
                  <a:lnTo>
                    <a:pt x="218" y="93"/>
                  </a:lnTo>
                  <a:lnTo>
                    <a:pt x="235" y="78"/>
                  </a:lnTo>
                  <a:lnTo>
                    <a:pt x="259" y="59"/>
                  </a:lnTo>
                  <a:lnTo>
                    <a:pt x="281" y="45"/>
                  </a:lnTo>
                  <a:lnTo>
                    <a:pt x="305" y="31"/>
                  </a:lnTo>
                  <a:lnTo>
                    <a:pt x="332" y="20"/>
                  </a:lnTo>
                  <a:lnTo>
                    <a:pt x="363" y="11"/>
                  </a:lnTo>
                  <a:lnTo>
                    <a:pt x="398" y="5"/>
                  </a:lnTo>
                  <a:lnTo>
                    <a:pt x="435" y="2"/>
                  </a:lnTo>
                  <a:lnTo>
                    <a:pt x="466" y="0"/>
                  </a:lnTo>
                  <a:lnTo>
                    <a:pt x="499" y="0"/>
                  </a:lnTo>
                  <a:lnTo>
                    <a:pt x="529" y="2"/>
                  </a:lnTo>
                  <a:lnTo>
                    <a:pt x="554" y="5"/>
                  </a:lnTo>
                  <a:lnTo>
                    <a:pt x="582" y="11"/>
                  </a:lnTo>
                  <a:lnTo>
                    <a:pt x="611" y="17"/>
                  </a:lnTo>
                  <a:lnTo>
                    <a:pt x="633" y="26"/>
                  </a:lnTo>
                  <a:lnTo>
                    <a:pt x="657" y="39"/>
                  </a:lnTo>
                  <a:lnTo>
                    <a:pt x="679" y="54"/>
                  </a:lnTo>
                  <a:lnTo>
                    <a:pt x="701" y="71"/>
                  </a:lnTo>
                  <a:lnTo>
                    <a:pt x="720" y="88"/>
                  </a:lnTo>
                  <a:lnTo>
                    <a:pt x="736" y="107"/>
                  </a:lnTo>
                  <a:lnTo>
                    <a:pt x="747" y="130"/>
                  </a:lnTo>
                  <a:lnTo>
                    <a:pt x="755" y="157"/>
                  </a:lnTo>
                  <a:lnTo>
                    <a:pt x="755" y="182"/>
                  </a:lnTo>
                  <a:lnTo>
                    <a:pt x="747" y="206"/>
                  </a:lnTo>
                  <a:lnTo>
                    <a:pt x="738" y="231"/>
                  </a:lnTo>
                  <a:lnTo>
                    <a:pt x="729" y="256"/>
                  </a:lnTo>
                  <a:lnTo>
                    <a:pt x="718" y="284"/>
                  </a:lnTo>
                  <a:lnTo>
                    <a:pt x="712" y="306"/>
                  </a:lnTo>
                  <a:lnTo>
                    <a:pt x="712" y="318"/>
                  </a:lnTo>
                  <a:lnTo>
                    <a:pt x="716" y="329"/>
                  </a:lnTo>
                  <a:lnTo>
                    <a:pt x="723" y="341"/>
                  </a:lnTo>
                  <a:lnTo>
                    <a:pt x="1142" y="341"/>
                  </a:lnTo>
                  <a:lnTo>
                    <a:pt x="1133" y="399"/>
                  </a:lnTo>
                  <a:lnTo>
                    <a:pt x="1131" y="433"/>
                  </a:lnTo>
                  <a:lnTo>
                    <a:pt x="1133" y="461"/>
                  </a:lnTo>
                  <a:lnTo>
                    <a:pt x="1135" y="487"/>
                  </a:lnTo>
                  <a:lnTo>
                    <a:pt x="1140" y="515"/>
                  </a:lnTo>
                  <a:lnTo>
                    <a:pt x="1146" y="543"/>
                  </a:lnTo>
                  <a:lnTo>
                    <a:pt x="1159" y="562"/>
                  </a:lnTo>
                  <a:lnTo>
                    <a:pt x="1175" y="577"/>
                  </a:lnTo>
                  <a:lnTo>
                    <a:pt x="1195" y="591"/>
                  </a:lnTo>
                  <a:lnTo>
                    <a:pt x="1221" y="602"/>
                  </a:lnTo>
                  <a:lnTo>
                    <a:pt x="1249" y="610"/>
                  </a:lnTo>
                  <a:lnTo>
                    <a:pt x="1278" y="613"/>
                  </a:lnTo>
                  <a:lnTo>
                    <a:pt x="1309" y="614"/>
                  </a:lnTo>
                  <a:lnTo>
                    <a:pt x="1344" y="614"/>
                  </a:lnTo>
                  <a:lnTo>
                    <a:pt x="1381" y="611"/>
                  </a:lnTo>
                  <a:lnTo>
                    <a:pt x="1407" y="610"/>
                  </a:lnTo>
                  <a:lnTo>
                    <a:pt x="1447" y="607"/>
                  </a:lnTo>
                  <a:lnTo>
                    <a:pt x="1486" y="603"/>
                  </a:lnTo>
                  <a:lnTo>
                    <a:pt x="1530" y="603"/>
                  </a:lnTo>
                  <a:lnTo>
                    <a:pt x="1568" y="607"/>
                  </a:lnTo>
                  <a:lnTo>
                    <a:pt x="1605" y="611"/>
                  </a:lnTo>
                  <a:lnTo>
                    <a:pt x="1642" y="620"/>
                  </a:lnTo>
                  <a:lnTo>
                    <a:pt x="1673" y="630"/>
                  </a:lnTo>
                  <a:lnTo>
                    <a:pt x="1704" y="645"/>
                  </a:lnTo>
                  <a:lnTo>
                    <a:pt x="1724" y="662"/>
                  </a:lnTo>
                  <a:lnTo>
                    <a:pt x="1741" y="683"/>
                  </a:lnTo>
                  <a:lnTo>
                    <a:pt x="1752" y="704"/>
                  </a:lnTo>
                  <a:lnTo>
                    <a:pt x="1756" y="726"/>
                  </a:lnTo>
                  <a:lnTo>
                    <a:pt x="1752" y="751"/>
                  </a:lnTo>
                  <a:lnTo>
                    <a:pt x="1750" y="776"/>
                  </a:lnTo>
                  <a:lnTo>
                    <a:pt x="1752" y="800"/>
                  </a:lnTo>
                  <a:lnTo>
                    <a:pt x="1756" y="822"/>
                  </a:lnTo>
                  <a:lnTo>
                    <a:pt x="1767" y="842"/>
                  </a:lnTo>
                  <a:lnTo>
                    <a:pt x="1781" y="862"/>
                  </a:lnTo>
                  <a:lnTo>
                    <a:pt x="1798" y="876"/>
                  </a:lnTo>
                  <a:lnTo>
                    <a:pt x="1825" y="890"/>
                  </a:lnTo>
                  <a:lnTo>
                    <a:pt x="1860" y="900"/>
                  </a:lnTo>
                  <a:lnTo>
                    <a:pt x="1897" y="907"/>
                  </a:lnTo>
                  <a:lnTo>
                    <a:pt x="1928" y="914"/>
                  </a:lnTo>
                  <a:lnTo>
                    <a:pt x="1965" y="920"/>
                  </a:lnTo>
                  <a:lnTo>
                    <a:pt x="2009" y="926"/>
                  </a:lnTo>
                  <a:lnTo>
                    <a:pt x="2046" y="931"/>
                  </a:lnTo>
                  <a:lnTo>
                    <a:pt x="2084" y="938"/>
                  </a:lnTo>
                  <a:lnTo>
                    <a:pt x="2114" y="946"/>
                  </a:lnTo>
                  <a:lnTo>
                    <a:pt x="2145" y="956"/>
                  </a:lnTo>
                  <a:lnTo>
                    <a:pt x="2169" y="968"/>
                  </a:lnTo>
                  <a:lnTo>
                    <a:pt x="2189" y="980"/>
                  </a:lnTo>
                  <a:lnTo>
                    <a:pt x="2215" y="1001"/>
                  </a:lnTo>
                  <a:lnTo>
                    <a:pt x="2231" y="1019"/>
                  </a:lnTo>
                  <a:lnTo>
                    <a:pt x="2244" y="1039"/>
                  </a:lnTo>
                  <a:lnTo>
                    <a:pt x="2250" y="1067"/>
                  </a:lnTo>
                  <a:lnTo>
                    <a:pt x="2246" y="1094"/>
                  </a:lnTo>
                  <a:lnTo>
                    <a:pt x="2239" y="1117"/>
                  </a:lnTo>
                  <a:lnTo>
                    <a:pt x="2231" y="1146"/>
                  </a:lnTo>
                  <a:lnTo>
                    <a:pt x="2220" y="1179"/>
                  </a:lnTo>
                  <a:lnTo>
                    <a:pt x="2209" y="1208"/>
                  </a:lnTo>
                  <a:lnTo>
                    <a:pt x="2204" y="1233"/>
                  </a:lnTo>
                  <a:lnTo>
                    <a:pt x="2204" y="1253"/>
                  </a:lnTo>
                  <a:lnTo>
                    <a:pt x="2211" y="1283"/>
                  </a:lnTo>
                  <a:lnTo>
                    <a:pt x="2220" y="1308"/>
                  </a:lnTo>
                  <a:lnTo>
                    <a:pt x="2233" y="1326"/>
                  </a:lnTo>
                  <a:lnTo>
                    <a:pt x="2248" y="1345"/>
                  </a:lnTo>
                  <a:lnTo>
                    <a:pt x="2270" y="1365"/>
                  </a:lnTo>
                  <a:lnTo>
                    <a:pt x="2294" y="1385"/>
                  </a:lnTo>
                  <a:lnTo>
                    <a:pt x="2323" y="1402"/>
                  </a:lnTo>
                  <a:lnTo>
                    <a:pt x="2356" y="1416"/>
                  </a:lnTo>
                  <a:lnTo>
                    <a:pt x="2386" y="1424"/>
                  </a:lnTo>
                  <a:lnTo>
                    <a:pt x="2419" y="1430"/>
                  </a:lnTo>
                  <a:lnTo>
                    <a:pt x="2452" y="1433"/>
                  </a:lnTo>
                  <a:lnTo>
                    <a:pt x="2492" y="1435"/>
                  </a:lnTo>
                  <a:lnTo>
                    <a:pt x="2531" y="1433"/>
                  </a:lnTo>
                  <a:close/>
                </a:path>
              </a:pathLst>
            </a:custGeom>
            <a:solidFill>
              <a:srgbClr val="00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1910" y="2457"/>
              <a:ext cx="8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b="1">
                  <a:latin typeface="Times New Roman" pitchFamily="18" charset="0"/>
                  <a:cs typeface="Arial" charset="0"/>
                </a:rPr>
                <a:t>ΑΝΑΛΥΣΗ</a:t>
              </a:r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708525" y="3948113"/>
            <a:ext cx="2355850" cy="1271587"/>
            <a:chOff x="3261" y="2059"/>
            <a:chExt cx="1388" cy="801"/>
          </a:xfrm>
        </p:grpSpPr>
        <p:sp>
          <p:nvSpPr>
            <p:cNvPr id="40971" name="Freeform 9"/>
            <p:cNvSpPr>
              <a:spLocks/>
            </p:cNvSpPr>
            <p:nvPr/>
          </p:nvSpPr>
          <p:spPr bwMode="auto">
            <a:xfrm>
              <a:off x="3261" y="2059"/>
              <a:ext cx="1388" cy="801"/>
            </a:xfrm>
            <a:custGeom>
              <a:avLst/>
              <a:gdLst>
                <a:gd name="T0" fmla="*/ 0 w 2542"/>
                <a:gd name="T1" fmla="*/ 801 h 1458"/>
                <a:gd name="T2" fmla="*/ 1387 w 2542"/>
                <a:gd name="T3" fmla="*/ 0 h 1458"/>
                <a:gd name="T4" fmla="*/ 1257 w 2542"/>
                <a:gd name="T5" fmla="*/ 15 h 1458"/>
                <a:gd name="T6" fmla="*/ 1261 w 2542"/>
                <a:gd name="T7" fmla="*/ 42 h 1458"/>
                <a:gd name="T8" fmla="*/ 1276 w 2542"/>
                <a:gd name="T9" fmla="*/ 77 h 1458"/>
                <a:gd name="T10" fmla="*/ 1279 w 2542"/>
                <a:gd name="T11" fmla="*/ 107 h 1458"/>
                <a:gd name="T12" fmla="*/ 1271 w 2542"/>
                <a:gd name="T13" fmla="*/ 137 h 1458"/>
                <a:gd name="T14" fmla="*/ 1242 w 2542"/>
                <a:gd name="T15" fmla="*/ 162 h 1458"/>
                <a:gd name="T16" fmla="*/ 1206 w 2542"/>
                <a:gd name="T17" fmla="*/ 181 h 1458"/>
                <a:gd name="T18" fmla="*/ 1163 w 2542"/>
                <a:gd name="T19" fmla="*/ 190 h 1458"/>
                <a:gd name="T20" fmla="*/ 1100 w 2542"/>
                <a:gd name="T21" fmla="*/ 190 h 1458"/>
                <a:gd name="T22" fmla="*/ 1060 w 2542"/>
                <a:gd name="T23" fmla="*/ 183 h 1458"/>
                <a:gd name="T24" fmla="*/ 1019 w 2542"/>
                <a:gd name="T25" fmla="*/ 163 h 1458"/>
                <a:gd name="T26" fmla="*/ 992 w 2542"/>
                <a:gd name="T27" fmla="*/ 138 h 1458"/>
                <a:gd name="T28" fmla="*/ 980 w 2542"/>
                <a:gd name="T29" fmla="*/ 112 h 1458"/>
                <a:gd name="T30" fmla="*/ 982 w 2542"/>
                <a:gd name="T31" fmla="*/ 83 h 1458"/>
                <a:gd name="T32" fmla="*/ 992 w 2542"/>
                <a:gd name="T33" fmla="*/ 57 h 1458"/>
                <a:gd name="T34" fmla="*/ 1001 w 2542"/>
                <a:gd name="T35" fmla="*/ 29 h 1458"/>
                <a:gd name="T36" fmla="*/ 996 w 2542"/>
                <a:gd name="T37" fmla="*/ 4 h 1458"/>
                <a:gd name="T38" fmla="*/ 766 w 2542"/>
                <a:gd name="T39" fmla="*/ 32 h 1458"/>
                <a:gd name="T40" fmla="*/ 762 w 2542"/>
                <a:gd name="T41" fmla="*/ 68 h 1458"/>
                <a:gd name="T42" fmla="*/ 760 w 2542"/>
                <a:gd name="T43" fmla="*/ 97 h 1458"/>
                <a:gd name="T44" fmla="*/ 749 w 2542"/>
                <a:gd name="T45" fmla="*/ 123 h 1458"/>
                <a:gd name="T46" fmla="*/ 729 w 2542"/>
                <a:gd name="T47" fmla="*/ 140 h 1458"/>
                <a:gd name="T48" fmla="*/ 700 w 2542"/>
                <a:gd name="T49" fmla="*/ 149 h 1458"/>
                <a:gd name="T50" fmla="*/ 668 w 2542"/>
                <a:gd name="T51" fmla="*/ 152 h 1458"/>
                <a:gd name="T52" fmla="*/ 628 w 2542"/>
                <a:gd name="T53" fmla="*/ 150 h 1458"/>
                <a:gd name="T54" fmla="*/ 592 w 2542"/>
                <a:gd name="T55" fmla="*/ 148 h 1458"/>
                <a:gd name="T56" fmla="*/ 547 w 2542"/>
                <a:gd name="T57" fmla="*/ 147 h 1458"/>
                <a:gd name="T58" fmla="*/ 506 w 2542"/>
                <a:gd name="T59" fmla="*/ 150 h 1458"/>
                <a:gd name="T60" fmla="*/ 469 w 2542"/>
                <a:gd name="T61" fmla="*/ 160 h 1458"/>
                <a:gd name="T62" fmla="*/ 441 w 2542"/>
                <a:gd name="T63" fmla="*/ 179 h 1458"/>
                <a:gd name="T64" fmla="*/ 426 w 2542"/>
                <a:gd name="T65" fmla="*/ 201 h 1458"/>
                <a:gd name="T66" fmla="*/ 426 w 2542"/>
                <a:gd name="T67" fmla="*/ 226 h 1458"/>
                <a:gd name="T68" fmla="*/ 426 w 2542"/>
                <a:gd name="T69" fmla="*/ 254 h 1458"/>
                <a:gd name="T70" fmla="*/ 417 w 2542"/>
                <a:gd name="T71" fmla="*/ 277 h 1458"/>
                <a:gd name="T72" fmla="*/ 401 w 2542"/>
                <a:gd name="T73" fmla="*/ 296 h 1458"/>
                <a:gd name="T74" fmla="*/ 366 w 2542"/>
                <a:gd name="T75" fmla="*/ 309 h 1458"/>
                <a:gd name="T76" fmla="*/ 329 w 2542"/>
                <a:gd name="T77" fmla="*/ 316 h 1458"/>
                <a:gd name="T78" fmla="*/ 284 w 2542"/>
                <a:gd name="T79" fmla="*/ 323 h 1458"/>
                <a:gd name="T80" fmla="*/ 245 w 2542"/>
                <a:gd name="T81" fmla="*/ 330 h 1458"/>
                <a:gd name="T82" fmla="*/ 211 w 2542"/>
                <a:gd name="T83" fmla="*/ 340 h 1458"/>
                <a:gd name="T84" fmla="*/ 186 w 2542"/>
                <a:gd name="T85" fmla="*/ 353 h 1458"/>
                <a:gd name="T86" fmla="*/ 164 w 2542"/>
                <a:gd name="T87" fmla="*/ 374 h 1458"/>
                <a:gd name="T88" fmla="*/ 153 w 2542"/>
                <a:gd name="T89" fmla="*/ 401 h 1458"/>
                <a:gd name="T90" fmla="*/ 158 w 2542"/>
                <a:gd name="T91" fmla="*/ 428 h 1458"/>
                <a:gd name="T92" fmla="*/ 170 w 2542"/>
                <a:gd name="T93" fmla="*/ 462 h 1458"/>
                <a:gd name="T94" fmla="*/ 177 w 2542"/>
                <a:gd name="T95" fmla="*/ 491 h 1458"/>
                <a:gd name="T96" fmla="*/ 175 w 2542"/>
                <a:gd name="T97" fmla="*/ 519 h 1458"/>
                <a:gd name="T98" fmla="*/ 164 w 2542"/>
                <a:gd name="T99" fmla="*/ 545 h 1458"/>
                <a:gd name="T100" fmla="*/ 147 w 2542"/>
                <a:gd name="T101" fmla="*/ 570 h 1458"/>
                <a:gd name="T102" fmla="*/ 120 w 2542"/>
                <a:gd name="T103" fmla="*/ 598 h 1458"/>
                <a:gd name="T104" fmla="*/ 92 w 2542"/>
                <a:gd name="T105" fmla="*/ 616 h 1458"/>
                <a:gd name="T106" fmla="*/ 64 w 2542"/>
                <a:gd name="T107" fmla="*/ 627 h 1458"/>
                <a:gd name="T108" fmla="*/ 21 w 2542"/>
                <a:gd name="T109" fmla="*/ 633 h 1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42"/>
                <a:gd name="T166" fmla="*/ 0 h 1458"/>
                <a:gd name="T167" fmla="*/ 2542 w 2542"/>
                <a:gd name="T168" fmla="*/ 1458 h 1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42" h="1458">
                  <a:moveTo>
                    <a:pt x="0" y="1153"/>
                  </a:moveTo>
                  <a:lnTo>
                    <a:pt x="0" y="1458"/>
                  </a:lnTo>
                  <a:lnTo>
                    <a:pt x="2542" y="1458"/>
                  </a:lnTo>
                  <a:lnTo>
                    <a:pt x="2540" y="0"/>
                  </a:lnTo>
                  <a:lnTo>
                    <a:pt x="2314" y="0"/>
                  </a:lnTo>
                  <a:lnTo>
                    <a:pt x="2303" y="28"/>
                  </a:lnTo>
                  <a:lnTo>
                    <a:pt x="2303" y="48"/>
                  </a:lnTo>
                  <a:lnTo>
                    <a:pt x="2310" y="76"/>
                  </a:lnTo>
                  <a:lnTo>
                    <a:pt x="2323" y="106"/>
                  </a:lnTo>
                  <a:lnTo>
                    <a:pt x="2336" y="141"/>
                  </a:lnTo>
                  <a:lnTo>
                    <a:pt x="2343" y="169"/>
                  </a:lnTo>
                  <a:lnTo>
                    <a:pt x="2343" y="194"/>
                  </a:lnTo>
                  <a:lnTo>
                    <a:pt x="2338" y="222"/>
                  </a:lnTo>
                  <a:lnTo>
                    <a:pt x="2327" y="249"/>
                  </a:lnTo>
                  <a:lnTo>
                    <a:pt x="2303" y="273"/>
                  </a:lnTo>
                  <a:lnTo>
                    <a:pt x="2274" y="295"/>
                  </a:lnTo>
                  <a:lnTo>
                    <a:pt x="2244" y="315"/>
                  </a:lnTo>
                  <a:lnTo>
                    <a:pt x="2209" y="329"/>
                  </a:lnTo>
                  <a:lnTo>
                    <a:pt x="2167" y="340"/>
                  </a:lnTo>
                  <a:lnTo>
                    <a:pt x="2130" y="346"/>
                  </a:lnTo>
                  <a:lnTo>
                    <a:pt x="2077" y="348"/>
                  </a:lnTo>
                  <a:lnTo>
                    <a:pt x="2015" y="345"/>
                  </a:lnTo>
                  <a:lnTo>
                    <a:pt x="1976" y="340"/>
                  </a:lnTo>
                  <a:lnTo>
                    <a:pt x="1941" y="334"/>
                  </a:lnTo>
                  <a:lnTo>
                    <a:pt x="1908" y="320"/>
                  </a:lnTo>
                  <a:lnTo>
                    <a:pt x="1866" y="297"/>
                  </a:lnTo>
                  <a:lnTo>
                    <a:pt x="1840" y="275"/>
                  </a:lnTo>
                  <a:lnTo>
                    <a:pt x="1816" y="252"/>
                  </a:lnTo>
                  <a:lnTo>
                    <a:pt x="1803" y="227"/>
                  </a:lnTo>
                  <a:lnTo>
                    <a:pt x="1794" y="204"/>
                  </a:lnTo>
                  <a:lnTo>
                    <a:pt x="1794" y="177"/>
                  </a:lnTo>
                  <a:lnTo>
                    <a:pt x="1798" y="151"/>
                  </a:lnTo>
                  <a:lnTo>
                    <a:pt x="1807" y="126"/>
                  </a:lnTo>
                  <a:lnTo>
                    <a:pt x="1816" y="103"/>
                  </a:lnTo>
                  <a:lnTo>
                    <a:pt x="1827" y="78"/>
                  </a:lnTo>
                  <a:lnTo>
                    <a:pt x="1833" y="53"/>
                  </a:lnTo>
                  <a:lnTo>
                    <a:pt x="1833" y="31"/>
                  </a:lnTo>
                  <a:lnTo>
                    <a:pt x="1824" y="7"/>
                  </a:lnTo>
                  <a:lnTo>
                    <a:pt x="1399" y="7"/>
                  </a:lnTo>
                  <a:lnTo>
                    <a:pt x="1403" y="58"/>
                  </a:lnTo>
                  <a:lnTo>
                    <a:pt x="1399" y="93"/>
                  </a:lnTo>
                  <a:lnTo>
                    <a:pt x="1396" y="123"/>
                  </a:lnTo>
                  <a:lnTo>
                    <a:pt x="1396" y="149"/>
                  </a:lnTo>
                  <a:lnTo>
                    <a:pt x="1392" y="177"/>
                  </a:lnTo>
                  <a:lnTo>
                    <a:pt x="1383" y="205"/>
                  </a:lnTo>
                  <a:lnTo>
                    <a:pt x="1372" y="224"/>
                  </a:lnTo>
                  <a:lnTo>
                    <a:pt x="1357" y="241"/>
                  </a:lnTo>
                  <a:lnTo>
                    <a:pt x="1335" y="255"/>
                  </a:lnTo>
                  <a:lnTo>
                    <a:pt x="1311" y="266"/>
                  </a:lnTo>
                  <a:lnTo>
                    <a:pt x="1282" y="272"/>
                  </a:lnTo>
                  <a:lnTo>
                    <a:pt x="1252" y="275"/>
                  </a:lnTo>
                  <a:lnTo>
                    <a:pt x="1223" y="276"/>
                  </a:lnTo>
                  <a:lnTo>
                    <a:pt x="1186" y="276"/>
                  </a:lnTo>
                  <a:lnTo>
                    <a:pt x="1151" y="273"/>
                  </a:lnTo>
                  <a:lnTo>
                    <a:pt x="1122" y="272"/>
                  </a:lnTo>
                  <a:lnTo>
                    <a:pt x="1085" y="270"/>
                  </a:lnTo>
                  <a:lnTo>
                    <a:pt x="1045" y="267"/>
                  </a:lnTo>
                  <a:lnTo>
                    <a:pt x="1001" y="267"/>
                  </a:lnTo>
                  <a:lnTo>
                    <a:pt x="964" y="270"/>
                  </a:lnTo>
                  <a:lnTo>
                    <a:pt x="927" y="273"/>
                  </a:lnTo>
                  <a:lnTo>
                    <a:pt x="887" y="281"/>
                  </a:lnTo>
                  <a:lnTo>
                    <a:pt x="859" y="292"/>
                  </a:lnTo>
                  <a:lnTo>
                    <a:pt x="828" y="306"/>
                  </a:lnTo>
                  <a:lnTo>
                    <a:pt x="808" y="325"/>
                  </a:lnTo>
                  <a:lnTo>
                    <a:pt x="788" y="345"/>
                  </a:lnTo>
                  <a:lnTo>
                    <a:pt x="780" y="365"/>
                  </a:lnTo>
                  <a:lnTo>
                    <a:pt x="775" y="388"/>
                  </a:lnTo>
                  <a:lnTo>
                    <a:pt x="780" y="411"/>
                  </a:lnTo>
                  <a:lnTo>
                    <a:pt x="782" y="436"/>
                  </a:lnTo>
                  <a:lnTo>
                    <a:pt x="780" y="463"/>
                  </a:lnTo>
                  <a:lnTo>
                    <a:pt x="773" y="483"/>
                  </a:lnTo>
                  <a:lnTo>
                    <a:pt x="764" y="504"/>
                  </a:lnTo>
                  <a:lnTo>
                    <a:pt x="751" y="525"/>
                  </a:lnTo>
                  <a:lnTo>
                    <a:pt x="734" y="539"/>
                  </a:lnTo>
                  <a:lnTo>
                    <a:pt x="705" y="553"/>
                  </a:lnTo>
                  <a:lnTo>
                    <a:pt x="670" y="562"/>
                  </a:lnTo>
                  <a:lnTo>
                    <a:pt x="635" y="570"/>
                  </a:lnTo>
                  <a:lnTo>
                    <a:pt x="602" y="576"/>
                  </a:lnTo>
                  <a:lnTo>
                    <a:pt x="567" y="582"/>
                  </a:lnTo>
                  <a:lnTo>
                    <a:pt x="521" y="588"/>
                  </a:lnTo>
                  <a:lnTo>
                    <a:pt x="485" y="593"/>
                  </a:lnTo>
                  <a:lnTo>
                    <a:pt x="448" y="601"/>
                  </a:lnTo>
                  <a:lnTo>
                    <a:pt x="417" y="608"/>
                  </a:lnTo>
                  <a:lnTo>
                    <a:pt x="387" y="618"/>
                  </a:lnTo>
                  <a:lnTo>
                    <a:pt x="363" y="630"/>
                  </a:lnTo>
                  <a:lnTo>
                    <a:pt x="341" y="643"/>
                  </a:lnTo>
                  <a:lnTo>
                    <a:pt x="316" y="663"/>
                  </a:lnTo>
                  <a:lnTo>
                    <a:pt x="301" y="681"/>
                  </a:lnTo>
                  <a:lnTo>
                    <a:pt x="288" y="703"/>
                  </a:lnTo>
                  <a:lnTo>
                    <a:pt x="281" y="729"/>
                  </a:lnTo>
                  <a:lnTo>
                    <a:pt x="286" y="754"/>
                  </a:lnTo>
                  <a:lnTo>
                    <a:pt x="290" y="779"/>
                  </a:lnTo>
                  <a:lnTo>
                    <a:pt x="301" y="808"/>
                  </a:lnTo>
                  <a:lnTo>
                    <a:pt x="312" y="841"/>
                  </a:lnTo>
                  <a:lnTo>
                    <a:pt x="321" y="871"/>
                  </a:lnTo>
                  <a:lnTo>
                    <a:pt x="325" y="894"/>
                  </a:lnTo>
                  <a:lnTo>
                    <a:pt x="325" y="916"/>
                  </a:lnTo>
                  <a:lnTo>
                    <a:pt x="321" y="945"/>
                  </a:lnTo>
                  <a:lnTo>
                    <a:pt x="310" y="970"/>
                  </a:lnTo>
                  <a:lnTo>
                    <a:pt x="301" y="992"/>
                  </a:lnTo>
                  <a:lnTo>
                    <a:pt x="288" y="1012"/>
                  </a:lnTo>
                  <a:lnTo>
                    <a:pt x="270" y="1038"/>
                  </a:lnTo>
                  <a:lnTo>
                    <a:pt x="246" y="1068"/>
                  </a:lnTo>
                  <a:lnTo>
                    <a:pt x="220" y="1089"/>
                  </a:lnTo>
                  <a:lnTo>
                    <a:pt x="194" y="1106"/>
                  </a:lnTo>
                  <a:lnTo>
                    <a:pt x="169" y="1122"/>
                  </a:lnTo>
                  <a:lnTo>
                    <a:pt x="143" y="1134"/>
                  </a:lnTo>
                  <a:lnTo>
                    <a:pt x="117" y="1142"/>
                  </a:lnTo>
                  <a:lnTo>
                    <a:pt x="79" y="1148"/>
                  </a:lnTo>
                  <a:lnTo>
                    <a:pt x="38" y="1153"/>
                  </a:lnTo>
                  <a:lnTo>
                    <a:pt x="0" y="1153"/>
                  </a:lnTo>
                  <a:close/>
                </a:path>
              </a:pathLst>
            </a:custGeom>
            <a:solidFill>
              <a:srgbClr val="FFFF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972" name="Text Box 10"/>
            <p:cNvSpPr txBox="1">
              <a:spLocks noChangeArrowheads="1"/>
            </p:cNvSpPr>
            <p:nvPr/>
          </p:nvSpPr>
          <p:spPr bwMode="auto">
            <a:xfrm>
              <a:off x="3504" y="2448"/>
              <a:ext cx="61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2000" b="1">
                  <a:latin typeface="Times New Roman" pitchFamily="18" charset="0"/>
                  <a:cs typeface="Arial" charset="0"/>
                </a:rPr>
                <a:t>ΥΛΙΚΟ</a:t>
              </a:r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705350" y="2749550"/>
            <a:ext cx="2371725" cy="1516063"/>
            <a:chOff x="3267" y="1296"/>
            <a:chExt cx="1382" cy="955"/>
          </a:xfrm>
        </p:grpSpPr>
        <p:sp>
          <p:nvSpPr>
            <p:cNvPr id="40974" name="Freeform 12"/>
            <p:cNvSpPr>
              <a:spLocks/>
            </p:cNvSpPr>
            <p:nvPr/>
          </p:nvSpPr>
          <p:spPr bwMode="auto">
            <a:xfrm>
              <a:off x="3267" y="1296"/>
              <a:ext cx="1382" cy="955"/>
            </a:xfrm>
            <a:custGeom>
              <a:avLst/>
              <a:gdLst>
                <a:gd name="T0" fmla="*/ 0 w 2531"/>
                <a:gd name="T1" fmla="*/ 0 h 1740"/>
                <a:gd name="T2" fmla="*/ 1382 w 2531"/>
                <a:gd name="T3" fmla="*/ 763 h 1740"/>
                <a:gd name="T4" fmla="*/ 1258 w 2531"/>
                <a:gd name="T5" fmla="*/ 769 h 1740"/>
                <a:gd name="T6" fmla="*/ 1254 w 2531"/>
                <a:gd name="T7" fmla="*/ 787 h 1740"/>
                <a:gd name="T8" fmla="*/ 1260 w 2531"/>
                <a:gd name="T9" fmla="*/ 808 h 1740"/>
                <a:gd name="T10" fmla="*/ 1270 w 2531"/>
                <a:gd name="T11" fmla="*/ 834 h 1740"/>
                <a:gd name="T12" fmla="*/ 1276 w 2531"/>
                <a:gd name="T13" fmla="*/ 858 h 1740"/>
                <a:gd name="T14" fmla="*/ 1273 w 2531"/>
                <a:gd name="T15" fmla="*/ 881 h 1740"/>
                <a:gd name="T16" fmla="*/ 1264 w 2531"/>
                <a:gd name="T17" fmla="*/ 904 h 1740"/>
                <a:gd name="T18" fmla="*/ 1241 w 2531"/>
                <a:gd name="T19" fmla="*/ 923 h 1740"/>
                <a:gd name="T20" fmla="*/ 1215 w 2531"/>
                <a:gd name="T21" fmla="*/ 938 h 1740"/>
                <a:gd name="T22" fmla="*/ 1184 w 2531"/>
                <a:gd name="T23" fmla="*/ 948 h 1740"/>
                <a:gd name="T24" fmla="*/ 1145 w 2531"/>
                <a:gd name="T25" fmla="*/ 954 h 1740"/>
                <a:gd name="T26" fmla="*/ 1110 w 2531"/>
                <a:gd name="T27" fmla="*/ 955 h 1740"/>
                <a:gd name="T28" fmla="*/ 1080 w 2531"/>
                <a:gd name="T29" fmla="*/ 953 h 1740"/>
                <a:gd name="T30" fmla="*/ 1049 w 2531"/>
                <a:gd name="T31" fmla="*/ 946 h 1740"/>
                <a:gd name="T32" fmla="*/ 1024 w 2531"/>
                <a:gd name="T33" fmla="*/ 934 h 1740"/>
                <a:gd name="T34" fmla="*/ 1000 w 2531"/>
                <a:gd name="T35" fmla="*/ 916 h 1740"/>
                <a:gd name="T36" fmla="*/ 981 w 2531"/>
                <a:gd name="T37" fmla="*/ 896 h 1740"/>
                <a:gd name="T38" fmla="*/ 970 w 2531"/>
                <a:gd name="T39" fmla="*/ 869 h 1740"/>
                <a:gd name="T40" fmla="*/ 975 w 2531"/>
                <a:gd name="T41" fmla="*/ 842 h 1740"/>
                <a:gd name="T42" fmla="*/ 984 w 2531"/>
                <a:gd name="T43" fmla="*/ 815 h 1740"/>
                <a:gd name="T44" fmla="*/ 993 w 2531"/>
                <a:gd name="T45" fmla="*/ 788 h 1740"/>
                <a:gd name="T46" fmla="*/ 992 w 2531"/>
                <a:gd name="T47" fmla="*/ 775 h 1740"/>
                <a:gd name="T48" fmla="*/ 758 w 2531"/>
                <a:gd name="T49" fmla="*/ 768 h 1740"/>
                <a:gd name="T50" fmla="*/ 760 w 2531"/>
                <a:gd name="T51" fmla="*/ 723 h 1740"/>
                <a:gd name="T52" fmla="*/ 755 w 2531"/>
                <a:gd name="T53" fmla="*/ 693 h 1740"/>
                <a:gd name="T54" fmla="*/ 746 w 2531"/>
                <a:gd name="T55" fmla="*/ 675 h 1740"/>
                <a:gd name="T56" fmla="*/ 727 w 2531"/>
                <a:gd name="T57" fmla="*/ 661 h 1740"/>
                <a:gd name="T58" fmla="*/ 700 w 2531"/>
                <a:gd name="T59" fmla="*/ 651 h 1740"/>
                <a:gd name="T60" fmla="*/ 668 w 2531"/>
                <a:gd name="T61" fmla="*/ 649 h 1740"/>
                <a:gd name="T62" fmla="*/ 621 w 2531"/>
                <a:gd name="T63" fmla="*/ 650 h 1740"/>
                <a:gd name="T64" fmla="*/ 577 w 2531"/>
                <a:gd name="T65" fmla="*/ 653 h 1740"/>
                <a:gd name="T66" fmla="*/ 531 w 2531"/>
                <a:gd name="T67" fmla="*/ 653 h 1740"/>
                <a:gd name="T68" fmla="*/ 485 w 2531"/>
                <a:gd name="T69" fmla="*/ 647 h 1740"/>
                <a:gd name="T70" fmla="*/ 451 w 2531"/>
                <a:gd name="T71" fmla="*/ 633 h 1740"/>
                <a:gd name="T72" fmla="*/ 430 w 2531"/>
                <a:gd name="T73" fmla="*/ 613 h 1740"/>
                <a:gd name="T74" fmla="*/ 422 w 2531"/>
                <a:gd name="T75" fmla="*/ 587 h 1740"/>
                <a:gd name="T76" fmla="*/ 423 w 2531"/>
                <a:gd name="T77" fmla="*/ 557 h 1740"/>
                <a:gd name="T78" fmla="*/ 417 w 2531"/>
                <a:gd name="T79" fmla="*/ 530 h 1740"/>
                <a:gd name="T80" fmla="*/ 408 w 2531"/>
                <a:gd name="T81" fmla="*/ 513 h 1740"/>
                <a:gd name="T82" fmla="*/ 393 w 2531"/>
                <a:gd name="T83" fmla="*/ 502 h 1740"/>
                <a:gd name="T84" fmla="*/ 360 w 2531"/>
                <a:gd name="T85" fmla="*/ 491 h 1740"/>
                <a:gd name="T86" fmla="*/ 316 w 2531"/>
                <a:gd name="T87" fmla="*/ 482 h 1740"/>
                <a:gd name="T88" fmla="*/ 266 w 2531"/>
                <a:gd name="T89" fmla="*/ 476 h 1740"/>
                <a:gd name="T90" fmla="*/ 229 w 2531"/>
                <a:gd name="T91" fmla="*/ 468 h 1740"/>
                <a:gd name="T92" fmla="*/ 197 w 2531"/>
                <a:gd name="T93" fmla="*/ 454 h 1740"/>
                <a:gd name="T94" fmla="*/ 170 w 2531"/>
                <a:gd name="T95" fmla="*/ 437 h 1740"/>
                <a:gd name="T96" fmla="*/ 153 w 2531"/>
                <a:gd name="T97" fmla="*/ 414 h 1740"/>
                <a:gd name="T98" fmla="*/ 151 w 2531"/>
                <a:gd name="T99" fmla="*/ 390 h 1740"/>
                <a:gd name="T100" fmla="*/ 161 w 2531"/>
                <a:gd name="T101" fmla="*/ 363 h 1740"/>
                <a:gd name="T102" fmla="*/ 169 w 2531"/>
                <a:gd name="T103" fmla="*/ 332 h 1740"/>
                <a:gd name="T104" fmla="*/ 176 w 2531"/>
                <a:gd name="T105" fmla="*/ 303 h 1740"/>
                <a:gd name="T106" fmla="*/ 169 w 2531"/>
                <a:gd name="T107" fmla="*/ 274 h 1740"/>
                <a:gd name="T108" fmla="*/ 152 w 2531"/>
                <a:gd name="T109" fmla="*/ 248 h 1740"/>
                <a:gd name="T110" fmla="*/ 135 w 2531"/>
                <a:gd name="T111" fmla="*/ 232 h 1740"/>
                <a:gd name="T112" fmla="*/ 114 w 2531"/>
                <a:gd name="T113" fmla="*/ 217 h 1740"/>
                <a:gd name="T114" fmla="*/ 89 w 2531"/>
                <a:gd name="T115" fmla="*/ 207 h 1740"/>
                <a:gd name="T116" fmla="*/ 56 w 2531"/>
                <a:gd name="T117" fmla="*/ 200 h 1740"/>
                <a:gd name="T118" fmla="*/ 18 w 2531"/>
                <a:gd name="T119" fmla="*/ 199 h 17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1"/>
                <a:gd name="T181" fmla="*/ 0 h 1740"/>
                <a:gd name="T182" fmla="*/ 2531 w 2531"/>
                <a:gd name="T183" fmla="*/ 1740 h 17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31" h="1740">
                  <a:moveTo>
                    <a:pt x="0" y="363"/>
                  </a:moveTo>
                  <a:lnTo>
                    <a:pt x="0" y="0"/>
                  </a:lnTo>
                  <a:lnTo>
                    <a:pt x="2529" y="0"/>
                  </a:lnTo>
                  <a:lnTo>
                    <a:pt x="2531" y="1390"/>
                  </a:lnTo>
                  <a:lnTo>
                    <a:pt x="2312" y="1390"/>
                  </a:lnTo>
                  <a:lnTo>
                    <a:pt x="2303" y="1402"/>
                  </a:lnTo>
                  <a:lnTo>
                    <a:pt x="2296" y="1419"/>
                  </a:lnTo>
                  <a:lnTo>
                    <a:pt x="2296" y="1433"/>
                  </a:lnTo>
                  <a:lnTo>
                    <a:pt x="2299" y="1450"/>
                  </a:lnTo>
                  <a:lnTo>
                    <a:pt x="2307" y="1472"/>
                  </a:lnTo>
                  <a:lnTo>
                    <a:pt x="2316" y="1500"/>
                  </a:lnTo>
                  <a:lnTo>
                    <a:pt x="2325" y="1519"/>
                  </a:lnTo>
                  <a:lnTo>
                    <a:pt x="2332" y="1542"/>
                  </a:lnTo>
                  <a:lnTo>
                    <a:pt x="2336" y="1564"/>
                  </a:lnTo>
                  <a:lnTo>
                    <a:pt x="2336" y="1585"/>
                  </a:lnTo>
                  <a:lnTo>
                    <a:pt x="2332" y="1606"/>
                  </a:lnTo>
                  <a:lnTo>
                    <a:pt x="2325" y="1627"/>
                  </a:lnTo>
                  <a:lnTo>
                    <a:pt x="2314" y="1647"/>
                  </a:lnTo>
                  <a:lnTo>
                    <a:pt x="2296" y="1663"/>
                  </a:lnTo>
                  <a:lnTo>
                    <a:pt x="2272" y="1682"/>
                  </a:lnTo>
                  <a:lnTo>
                    <a:pt x="2248" y="1695"/>
                  </a:lnTo>
                  <a:lnTo>
                    <a:pt x="2226" y="1709"/>
                  </a:lnTo>
                  <a:lnTo>
                    <a:pt x="2200" y="1720"/>
                  </a:lnTo>
                  <a:lnTo>
                    <a:pt x="2169" y="1728"/>
                  </a:lnTo>
                  <a:lnTo>
                    <a:pt x="2132" y="1736"/>
                  </a:lnTo>
                  <a:lnTo>
                    <a:pt x="2097" y="1739"/>
                  </a:lnTo>
                  <a:lnTo>
                    <a:pt x="2066" y="1740"/>
                  </a:lnTo>
                  <a:lnTo>
                    <a:pt x="2033" y="1740"/>
                  </a:lnTo>
                  <a:lnTo>
                    <a:pt x="2002" y="1739"/>
                  </a:lnTo>
                  <a:lnTo>
                    <a:pt x="1978" y="1736"/>
                  </a:lnTo>
                  <a:lnTo>
                    <a:pt x="1950" y="1730"/>
                  </a:lnTo>
                  <a:lnTo>
                    <a:pt x="1921" y="1723"/>
                  </a:lnTo>
                  <a:lnTo>
                    <a:pt x="1899" y="1714"/>
                  </a:lnTo>
                  <a:lnTo>
                    <a:pt x="1875" y="1702"/>
                  </a:lnTo>
                  <a:lnTo>
                    <a:pt x="1853" y="1686"/>
                  </a:lnTo>
                  <a:lnTo>
                    <a:pt x="1831" y="1669"/>
                  </a:lnTo>
                  <a:lnTo>
                    <a:pt x="1811" y="1652"/>
                  </a:lnTo>
                  <a:lnTo>
                    <a:pt x="1796" y="1633"/>
                  </a:lnTo>
                  <a:lnTo>
                    <a:pt x="1785" y="1610"/>
                  </a:lnTo>
                  <a:lnTo>
                    <a:pt x="1776" y="1584"/>
                  </a:lnTo>
                  <a:lnTo>
                    <a:pt x="1776" y="1559"/>
                  </a:lnTo>
                  <a:lnTo>
                    <a:pt x="1785" y="1534"/>
                  </a:lnTo>
                  <a:lnTo>
                    <a:pt x="1794" y="1509"/>
                  </a:lnTo>
                  <a:lnTo>
                    <a:pt x="1803" y="1485"/>
                  </a:lnTo>
                  <a:lnTo>
                    <a:pt x="1813" y="1457"/>
                  </a:lnTo>
                  <a:lnTo>
                    <a:pt x="1818" y="1435"/>
                  </a:lnTo>
                  <a:lnTo>
                    <a:pt x="1818" y="1422"/>
                  </a:lnTo>
                  <a:lnTo>
                    <a:pt x="1816" y="1412"/>
                  </a:lnTo>
                  <a:lnTo>
                    <a:pt x="1809" y="1399"/>
                  </a:lnTo>
                  <a:lnTo>
                    <a:pt x="1388" y="1399"/>
                  </a:lnTo>
                  <a:lnTo>
                    <a:pt x="1394" y="1346"/>
                  </a:lnTo>
                  <a:lnTo>
                    <a:pt x="1392" y="1317"/>
                  </a:lnTo>
                  <a:lnTo>
                    <a:pt x="1388" y="1289"/>
                  </a:lnTo>
                  <a:lnTo>
                    <a:pt x="1383" y="1263"/>
                  </a:lnTo>
                  <a:lnTo>
                    <a:pt x="1377" y="1246"/>
                  </a:lnTo>
                  <a:lnTo>
                    <a:pt x="1366" y="1230"/>
                  </a:lnTo>
                  <a:lnTo>
                    <a:pt x="1353" y="1216"/>
                  </a:lnTo>
                  <a:lnTo>
                    <a:pt x="1331" y="1204"/>
                  </a:lnTo>
                  <a:lnTo>
                    <a:pt x="1306" y="1193"/>
                  </a:lnTo>
                  <a:lnTo>
                    <a:pt x="1282" y="1187"/>
                  </a:lnTo>
                  <a:lnTo>
                    <a:pt x="1260" y="1184"/>
                  </a:lnTo>
                  <a:lnTo>
                    <a:pt x="1223" y="1182"/>
                  </a:lnTo>
                  <a:lnTo>
                    <a:pt x="1179" y="1182"/>
                  </a:lnTo>
                  <a:lnTo>
                    <a:pt x="1137" y="1185"/>
                  </a:lnTo>
                  <a:lnTo>
                    <a:pt x="1091" y="1187"/>
                  </a:lnTo>
                  <a:lnTo>
                    <a:pt x="1056" y="1190"/>
                  </a:lnTo>
                  <a:lnTo>
                    <a:pt x="1010" y="1191"/>
                  </a:lnTo>
                  <a:lnTo>
                    <a:pt x="973" y="1190"/>
                  </a:lnTo>
                  <a:lnTo>
                    <a:pt x="940" y="1187"/>
                  </a:lnTo>
                  <a:lnTo>
                    <a:pt x="889" y="1179"/>
                  </a:lnTo>
                  <a:lnTo>
                    <a:pt x="856" y="1168"/>
                  </a:lnTo>
                  <a:lnTo>
                    <a:pt x="826" y="1153"/>
                  </a:lnTo>
                  <a:lnTo>
                    <a:pt x="806" y="1136"/>
                  </a:lnTo>
                  <a:lnTo>
                    <a:pt x="788" y="1117"/>
                  </a:lnTo>
                  <a:lnTo>
                    <a:pt x="775" y="1094"/>
                  </a:lnTo>
                  <a:lnTo>
                    <a:pt x="773" y="1069"/>
                  </a:lnTo>
                  <a:lnTo>
                    <a:pt x="773" y="1038"/>
                  </a:lnTo>
                  <a:lnTo>
                    <a:pt x="775" y="1015"/>
                  </a:lnTo>
                  <a:lnTo>
                    <a:pt x="773" y="991"/>
                  </a:lnTo>
                  <a:lnTo>
                    <a:pt x="764" y="965"/>
                  </a:lnTo>
                  <a:lnTo>
                    <a:pt x="758" y="949"/>
                  </a:lnTo>
                  <a:lnTo>
                    <a:pt x="747" y="934"/>
                  </a:lnTo>
                  <a:lnTo>
                    <a:pt x="733" y="923"/>
                  </a:lnTo>
                  <a:lnTo>
                    <a:pt x="720" y="914"/>
                  </a:lnTo>
                  <a:lnTo>
                    <a:pt x="692" y="904"/>
                  </a:lnTo>
                  <a:lnTo>
                    <a:pt x="659" y="894"/>
                  </a:lnTo>
                  <a:lnTo>
                    <a:pt x="622" y="886"/>
                  </a:lnTo>
                  <a:lnTo>
                    <a:pt x="578" y="878"/>
                  </a:lnTo>
                  <a:lnTo>
                    <a:pt x="534" y="872"/>
                  </a:lnTo>
                  <a:lnTo>
                    <a:pt x="488" y="867"/>
                  </a:lnTo>
                  <a:lnTo>
                    <a:pt x="455" y="859"/>
                  </a:lnTo>
                  <a:lnTo>
                    <a:pt x="420" y="852"/>
                  </a:lnTo>
                  <a:lnTo>
                    <a:pt x="384" y="842"/>
                  </a:lnTo>
                  <a:lnTo>
                    <a:pt x="360" y="828"/>
                  </a:lnTo>
                  <a:lnTo>
                    <a:pt x="332" y="811"/>
                  </a:lnTo>
                  <a:lnTo>
                    <a:pt x="312" y="796"/>
                  </a:lnTo>
                  <a:lnTo>
                    <a:pt x="294" y="777"/>
                  </a:lnTo>
                  <a:lnTo>
                    <a:pt x="281" y="755"/>
                  </a:lnTo>
                  <a:lnTo>
                    <a:pt x="277" y="732"/>
                  </a:lnTo>
                  <a:lnTo>
                    <a:pt x="277" y="710"/>
                  </a:lnTo>
                  <a:lnTo>
                    <a:pt x="283" y="690"/>
                  </a:lnTo>
                  <a:lnTo>
                    <a:pt x="294" y="661"/>
                  </a:lnTo>
                  <a:lnTo>
                    <a:pt x="305" y="631"/>
                  </a:lnTo>
                  <a:lnTo>
                    <a:pt x="310" y="605"/>
                  </a:lnTo>
                  <a:lnTo>
                    <a:pt x="319" y="579"/>
                  </a:lnTo>
                  <a:lnTo>
                    <a:pt x="323" y="552"/>
                  </a:lnTo>
                  <a:lnTo>
                    <a:pt x="319" y="524"/>
                  </a:lnTo>
                  <a:lnTo>
                    <a:pt x="310" y="500"/>
                  </a:lnTo>
                  <a:lnTo>
                    <a:pt x="297" y="475"/>
                  </a:lnTo>
                  <a:lnTo>
                    <a:pt x="279" y="451"/>
                  </a:lnTo>
                  <a:lnTo>
                    <a:pt x="259" y="433"/>
                  </a:lnTo>
                  <a:lnTo>
                    <a:pt x="248" y="422"/>
                  </a:lnTo>
                  <a:lnTo>
                    <a:pt x="229" y="408"/>
                  </a:lnTo>
                  <a:lnTo>
                    <a:pt x="209" y="396"/>
                  </a:lnTo>
                  <a:lnTo>
                    <a:pt x="189" y="386"/>
                  </a:lnTo>
                  <a:lnTo>
                    <a:pt x="163" y="377"/>
                  </a:lnTo>
                  <a:lnTo>
                    <a:pt x="136" y="371"/>
                  </a:lnTo>
                  <a:lnTo>
                    <a:pt x="103" y="365"/>
                  </a:lnTo>
                  <a:lnTo>
                    <a:pt x="66" y="363"/>
                  </a:lnTo>
                  <a:lnTo>
                    <a:pt x="33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66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975" name="Text Box 13"/>
            <p:cNvSpPr txBox="1">
              <a:spLocks noChangeArrowheads="1"/>
            </p:cNvSpPr>
            <p:nvPr/>
          </p:nvSpPr>
          <p:spPr bwMode="auto">
            <a:xfrm>
              <a:off x="3504" y="1440"/>
              <a:ext cx="9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b="1">
                  <a:latin typeface="Times New Roman" pitchFamily="18" charset="0"/>
                  <a:cs typeface="Arial" charset="0"/>
                </a:rPr>
                <a:t>ΛΟΓΙΣΜΙΚΟ</a:t>
              </a:r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503488" y="2736850"/>
            <a:ext cx="2203450" cy="1270000"/>
            <a:chOff x="1872" y="1296"/>
            <a:chExt cx="1388" cy="800"/>
          </a:xfrm>
        </p:grpSpPr>
        <p:sp>
          <p:nvSpPr>
            <p:cNvPr id="40977" name="Freeform 15"/>
            <p:cNvSpPr>
              <a:spLocks/>
            </p:cNvSpPr>
            <p:nvPr/>
          </p:nvSpPr>
          <p:spPr bwMode="auto">
            <a:xfrm>
              <a:off x="1872" y="1296"/>
              <a:ext cx="1388" cy="800"/>
            </a:xfrm>
            <a:custGeom>
              <a:avLst/>
              <a:gdLst>
                <a:gd name="T0" fmla="*/ 1388 w 2542"/>
                <a:gd name="T1" fmla="*/ 0 h 1458"/>
                <a:gd name="T2" fmla="*/ 2 w 2542"/>
                <a:gd name="T3" fmla="*/ 800 h 1458"/>
                <a:gd name="T4" fmla="*/ 131 w 2542"/>
                <a:gd name="T5" fmla="*/ 785 h 1458"/>
                <a:gd name="T6" fmla="*/ 127 w 2542"/>
                <a:gd name="T7" fmla="*/ 758 h 1458"/>
                <a:gd name="T8" fmla="*/ 113 w 2542"/>
                <a:gd name="T9" fmla="*/ 723 h 1458"/>
                <a:gd name="T10" fmla="*/ 108 w 2542"/>
                <a:gd name="T11" fmla="*/ 694 h 1458"/>
                <a:gd name="T12" fmla="*/ 117 w 2542"/>
                <a:gd name="T13" fmla="*/ 664 h 1458"/>
                <a:gd name="T14" fmla="*/ 146 w 2542"/>
                <a:gd name="T15" fmla="*/ 638 h 1458"/>
                <a:gd name="T16" fmla="*/ 182 w 2542"/>
                <a:gd name="T17" fmla="*/ 619 h 1458"/>
                <a:gd name="T18" fmla="*/ 226 w 2542"/>
                <a:gd name="T19" fmla="*/ 610 h 1458"/>
                <a:gd name="T20" fmla="*/ 288 w 2542"/>
                <a:gd name="T21" fmla="*/ 611 h 1458"/>
                <a:gd name="T22" fmla="*/ 329 w 2542"/>
                <a:gd name="T23" fmla="*/ 617 h 1458"/>
                <a:gd name="T24" fmla="*/ 369 w 2542"/>
                <a:gd name="T25" fmla="*/ 638 h 1458"/>
                <a:gd name="T26" fmla="*/ 397 w 2542"/>
                <a:gd name="T27" fmla="*/ 662 h 1458"/>
                <a:gd name="T28" fmla="*/ 409 w 2542"/>
                <a:gd name="T29" fmla="*/ 689 h 1458"/>
                <a:gd name="T30" fmla="*/ 407 w 2542"/>
                <a:gd name="T31" fmla="*/ 718 h 1458"/>
                <a:gd name="T32" fmla="*/ 397 w 2542"/>
                <a:gd name="T33" fmla="*/ 744 h 1458"/>
                <a:gd name="T34" fmla="*/ 387 w 2542"/>
                <a:gd name="T35" fmla="*/ 771 h 1458"/>
                <a:gd name="T36" fmla="*/ 392 w 2542"/>
                <a:gd name="T37" fmla="*/ 797 h 1458"/>
                <a:gd name="T38" fmla="*/ 622 w 2542"/>
                <a:gd name="T39" fmla="*/ 769 h 1458"/>
                <a:gd name="T40" fmla="*/ 625 w 2542"/>
                <a:gd name="T41" fmla="*/ 733 h 1458"/>
                <a:gd name="T42" fmla="*/ 628 w 2542"/>
                <a:gd name="T43" fmla="*/ 703 h 1458"/>
                <a:gd name="T44" fmla="*/ 639 w 2542"/>
                <a:gd name="T45" fmla="*/ 678 h 1458"/>
                <a:gd name="T46" fmla="*/ 660 w 2542"/>
                <a:gd name="T47" fmla="*/ 661 h 1458"/>
                <a:gd name="T48" fmla="*/ 688 w 2542"/>
                <a:gd name="T49" fmla="*/ 651 h 1458"/>
                <a:gd name="T50" fmla="*/ 721 w 2542"/>
                <a:gd name="T51" fmla="*/ 649 h 1458"/>
                <a:gd name="T52" fmla="*/ 760 w 2542"/>
                <a:gd name="T53" fmla="*/ 650 h 1458"/>
                <a:gd name="T54" fmla="*/ 796 w 2542"/>
                <a:gd name="T55" fmla="*/ 652 h 1458"/>
                <a:gd name="T56" fmla="*/ 841 w 2542"/>
                <a:gd name="T57" fmla="*/ 653 h 1458"/>
                <a:gd name="T58" fmla="*/ 882 w 2542"/>
                <a:gd name="T59" fmla="*/ 650 h 1458"/>
                <a:gd name="T60" fmla="*/ 920 w 2542"/>
                <a:gd name="T61" fmla="*/ 640 h 1458"/>
                <a:gd name="T62" fmla="*/ 947 w 2542"/>
                <a:gd name="T63" fmla="*/ 622 h 1458"/>
                <a:gd name="T64" fmla="*/ 963 w 2542"/>
                <a:gd name="T65" fmla="*/ 600 h 1458"/>
                <a:gd name="T66" fmla="*/ 963 w 2542"/>
                <a:gd name="T67" fmla="*/ 574 h 1458"/>
                <a:gd name="T68" fmla="*/ 963 w 2542"/>
                <a:gd name="T69" fmla="*/ 547 h 1458"/>
                <a:gd name="T70" fmla="*/ 971 w 2542"/>
                <a:gd name="T71" fmla="*/ 523 h 1458"/>
                <a:gd name="T72" fmla="*/ 988 w 2542"/>
                <a:gd name="T73" fmla="*/ 505 h 1458"/>
                <a:gd name="T74" fmla="*/ 1023 w 2542"/>
                <a:gd name="T75" fmla="*/ 492 h 1458"/>
                <a:gd name="T76" fmla="*/ 1060 w 2542"/>
                <a:gd name="T77" fmla="*/ 484 h 1458"/>
                <a:gd name="T78" fmla="*/ 1104 w 2542"/>
                <a:gd name="T79" fmla="*/ 477 h 1458"/>
                <a:gd name="T80" fmla="*/ 1144 w 2542"/>
                <a:gd name="T81" fmla="*/ 471 h 1458"/>
                <a:gd name="T82" fmla="*/ 1177 w 2542"/>
                <a:gd name="T83" fmla="*/ 461 h 1458"/>
                <a:gd name="T84" fmla="*/ 1202 w 2542"/>
                <a:gd name="T85" fmla="*/ 448 h 1458"/>
                <a:gd name="T86" fmla="*/ 1224 w 2542"/>
                <a:gd name="T87" fmla="*/ 426 h 1458"/>
                <a:gd name="T88" fmla="*/ 1235 w 2542"/>
                <a:gd name="T89" fmla="*/ 399 h 1458"/>
                <a:gd name="T90" fmla="*/ 1230 w 2542"/>
                <a:gd name="T91" fmla="*/ 373 h 1458"/>
                <a:gd name="T92" fmla="*/ 1218 w 2542"/>
                <a:gd name="T93" fmla="*/ 339 h 1458"/>
                <a:gd name="T94" fmla="*/ 1211 w 2542"/>
                <a:gd name="T95" fmla="*/ 310 h 1458"/>
                <a:gd name="T96" fmla="*/ 1213 w 2542"/>
                <a:gd name="T97" fmla="*/ 281 h 1458"/>
                <a:gd name="T98" fmla="*/ 1225 w 2542"/>
                <a:gd name="T99" fmla="*/ 258 h 1458"/>
                <a:gd name="T100" fmla="*/ 1245 w 2542"/>
                <a:gd name="T101" fmla="*/ 236 h 1458"/>
                <a:gd name="T102" fmla="*/ 1276 w 2542"/>
                <a:gd name="T103" fmla="*/ 216 h 1458"/>
                <a:gd name="T104" fmla="*/ 1310 w 2542"/>
                <a:gd name="T105" fmla="*/ 204 h 1458"/>
                <a:gd name="T106" fmla="*/ 1345 w 2542"/>
                <a:gd name="T107" fmla="*/ 199 h 1458"/>
                <a:gd name="T108" fmla="*/ 1388 w 2542"/>
                <a:gd name="T109" fmla="*/ 199 h 14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42"/>
                <a:gd name="T166" fmla="*/ 0 h 1458"/>
                <a:gd name="T167" fmla="*/ 2542 w 2542"/>
                <a:gd name="T168" fmla="*/ 1458 h 14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42" h="1458">
                  <a:moveTo>
                    <a:pt x="2542" y="363"/>
                  </a:moveTo>
                  <a:lnTo>
                    <a:pt x="2542" y="0"/>
                  </a:lnTo>
                  <a:lnTo>
                    <a:pt x="0" y="0"/>
                  </a:lnTo>
                  <a:lnTo>
                    <a:pt x="3" y="1458"/>
                  </a:lnTo>
                  <a:lnTo>
                    <a:pt x="229" y="1458"/>
                  </a:lnTo>
                  <a:lnTo>
                    <a:pt x="240" y="1430"/>
                  </a:lnTo>
                  <a:lnTo>
                    <a:pt x="240" y="1410"/>
                  </a:lnTo>
                  <a:lnTo>
                    <a:pt x="233" y="1382"/>
                  </a:lnTo>
                  <a:lnTo>
                    <a:pt x="220" y="1353"/>
                  </a:lnTo>
                  <a:lnTo>
                    <a:pt x="207" y="1317"/>
                  </a:lnTo>
                  <a:lnTo>
                    <a:pt x="200" y="1289"/>
                  </a:lnTo>
                  <a:lnTo>
                    <a:pt x="198" y="1264"/>
                  </a:lnTo>
                  <a:lnTo>
                    <a:pt x="205" y="1236"/>
                  </a:lnTo>
                  <a:lnTo>
                    <a:pt x="215" y="1210"/>
                  </a:lnTo>
                  <a:lnTo>
                    <a:pt x="240" y="1184"/>
                  </a:lnTo>
                  <a:lnTo>
                    <a:pt x="268" y="1163"/>
                  </a:lnTo>
                  <a:lnTo>
                    <a:pt x="299" y="1143"/>
                  </a:lnTo>
                  <a:lnTo>
                    <a:pt x="334" y="1129"/>
                  </a:lnTo>
                  <a:lnTo>
                    <a:pt x="376" y="1117"/>
                  </a:lnTo>
                  <a:lnTo>
                    <a:pt x="413" y="1112"/>
                  </a:lnTo>
                  <a:lnTo>
                    <a:pt x="466" y="1111"/>
                  </a:lnTo>
                  <a:lnTo>
                    <a:pt x="527" y="1114"/>
                  </a:lnTo>
                  <a:lnTo>
                    <a:pt x="567" y="1117"/>
                  </a:lnTo>
                  <a:lnTo>
                    <a:pt x="602" y="1125"/>
                  </a:lnTo>
                  <a:lnTo>
                    <a:pt x="635" y="1139"/>
                  </a:lnTo>
                  <a:lnTo>
                    <a:pt x="676" y="1162"/>
                  </a:lnTo>
                  <a:lnTo>
                    <a:pt x="703" y="1184"/>
                  </a:lnTo>
                  <a:lnTo>
                    <a:pt x="727" y="1207"/>
                  </a:lnTo>
                  <a:lnTo>
                    <a:pt x="740" y="1232"/>
                  </a:lnTo>
                  <a:lnTo>
                    <a:pt x="749" y="1255"/>
                  </a:lnTo>
                  <a:lnTo>
                    <a:pt x="749" y="1281"/>
                  </a:lnTo>
                  <a:lnTo>
                    <a:pt x="745" y="1308"/>
                  </a:lnTo>
                  <a:lnTo>
                    <a:pt x="736" y="1333"/>
                  </a:lnTo>
                  <a:lnTo>
                    <a:pt x="727" y="1356"/>
                  </a:lnTo>
                  <a:lnTo>
                    <a:pt x="716" y="1381"/>
                  </a:lnTo>
                  <a:lnTo>
                    <a:pt x="709" y="1405"/>
                  </a:lnTo>
                  <a:lnTo>
                    <a:pt x="709" y="1427"/>
                  </a:lnTo>
                  <a:lnTo>
                    <a:pt x="718" y="1452"/>
                  </a:lnTo>
                  <a:lnTo>
                    <a:pt x="1144" y="1452"/>
                  </a:lnTo>
                  <a:lnTo>
                    <a:pt x="1140" y="1401"/>
                  </a:lnTo>
                  <a:lnTo>
                    <a:pt x="1144" y="1364"/>
                  </a:lnTo>
                  <a:lnTo>
                    <a:pt x="1144" y="1336"/>
                  </a:lnTo>
                  <a:lnTo>
                    <a:pt x="1146" y="1309"/>
                  </a:lnTo>
                  <a:lnTo>
                    <a:pt x="1151" y="1281"/>
                  </a:lnTo>
                  <a:lnTo>
                    <a:pt x="1159" y="1253"/>
                  </a:lnTo>
                  <a:lnTo>
                    <a:pt x="1170" y="1235"/>
                  </a:lnTo>
                  <a:lnTo>
                    <a:pt x="1186" y="1218"/>
                  </a:lnTo>
                  <a:lnTo>
                    <a:pt x="1208" y="1204"/>
                  </a:lnTo>
                  <a:lnTo>
                    <a:pt x="1232" y="1193"/>
                  </a:lnTo>
                  <a:lnTo>
                    <a:pt x="1260" y="1187"/>
                  </a:lnTo>
                  <a:lnTo>
                    <a:pt x="1291" y="1184"/>
                  </a:lnTo>
                  <a:lnTo>
                    <a:pt x="1320" y="1182"/>
                  </a:lnTo>
                  <a:lnTo>
                    <a:pt x="1357" y="1182"/>
                  </a:lnTo>
                  <a:lnTo>
                    <a:pt x="1392" y="1184"/>
                  </a:lnTo>
                  <a:lnTo>
                    <a:pt x="1421" y="1187"/>
                  </a:lnTo>
                  <a:lnTo>
                    <a:pt x="1458" y="1188"/>
                  </a:lnTo>
                  <a:lnTo>
                    <a:pt x="1497" y="1191"/>
                  </a:lnTo>
                  <a:lnTo>
                    <a:pt x="1541" y="1191"/>
                  </a:lnTo>
                  <a:lnTo>
                    <a:pt x="1579" y="1188"/>
                  </a:lnTo>
                  <a:lnTo>
                    <a:pt x="1616" y="1184"/>
                  </a:lnTo>
                  <a:lnTo>
                    <a:pt x="1655" y="1177"/>
                  </a:lnTo>
                  <a:lnTo>
                    <a:pt x="1684" y="1167"/>
                  </a:lnTo>
                  <a:lnTo>
                    <a:pt x="1715" y="1153"/>
                  </a:lnTo>
                  <a:lnTo>
                    <a:pt x="1735" y="1134"/>
                  </a:lnTo>
                  <a:lnTo>
                    <a:pt x="1754" y="1114"/>
                  </a:lnTo>
                  <a:lnTo>
                    <a:pt x="1763" y="1094"/>
                  </a:lnTo>
                  <a:lnTo>
                    <a:pt x="1767" y="1070"/>
                  </a:lnTo>
                  <a:lnTo>
                    <a:pt x="1763" y="1047"/>
                  </a:lnTo>
                  <a:lnTo>
                    <a:pt x="1761" y="1022"/>
                  </a:lnTo>
                  <a:lnTo>
                    <a:pt x="1763" y="996"/>
                  </a:lnTo>
                  <a:lnTo>
                    <a:pt x="1770" y="976"/>
                  </a:lnTo>
                  <a:lnTo>
                    <a:pt x="1778" y="954"/>
                  </a:lnTo>
                  <a:lnTo>
                    <a:pt x="1792" y="934"/>
                  </a:lnTo>
                  <a:lnTo>
                    <a:pt x="1809" y="920"/>
                  </a:lnTo>
                  <a:lnTo>
                    <a:pt x="1838" y="906"/>
                  </a:lnTo>
                  <a:lnTo>
                    <a:pt x="1873" y="897"/>
                  </a:lnTo>
                  <a:lnTo>
                    <a:pt x="1908" y="889"/>
                  </a:lnTo>
                  <a:lnTo>
                    <a:pt x="1941" y="883"/>
                  </a:lnTo>
                  <a:lnTo>
                    <a:pt x="1976" y="876"/>
                  </a:lnTo>
                  <a:lnTo>
                    <a:pt x="2022" y="870"/>
                  </a:lnTo>
                  <a:lnTo>
                    <a:pt x="2057" y="866"/>
                  </a:lnTo>
                  <a:lnTo>
                    <a:pt x="2095" y="858"/>
                  </a:lnTo>
                  <a:lnTo>
                    <a:pt x="2125" y="850"/>
                  </a:lnTo>
                  <a:lnTo>
                    <a:pt x="2156" y="841"/>
                  </a:lnTo>
                  <a:lnTo>
                    <a:pt x="2180" y="828"/>
                  </a:lnTo>
                  <a:lnTo>
                    <a:pt x="2202" y="816"/>
                  </a:lnTo>
                  <a:lnTo>
                    <a:pt x="2226" y="796"/>
                  </a:lnTo>
                  <a:lnTo>
                    <a:pt x="2242" y="777"/>
                  </a:lnTo>
                  <a:lnTo>
                    <a:pt x="2255" y="755"/>
                  </a:lnTo>
                  <a:lnTo>
                    <a:pt x="2261" y="728"/>
                  </a:lnTo>
                  <a:lnTo>
                    <a:pt x="2257" y="704"/>
                  </a:lnTo>
                  <a:lnTo>
                    <a:pt x="2253" y="679"/>
                  </a:lnTo>
                  <a:lnTo>
                    <a:pt x="2242" y="650"/>
                  </a:lnTo>
                  <a:lnTo>
                    <a:pt x="2231" y="617"/>
                  </a:lnTo>
                  <a:lnTo>
                    <a:pt x="2220" y="588"/>
                  </a:lnTo>
                  <a:lnTo>
                    <a:pt x="2217" y="565"/>
                  </a:lnTo>
                  <a:lnTo>
                    <a:pt x="2217" y="543"/>
                  </a:lnTo>
                  <a:lnTo>
                    <a:pt x="2222" y="513"/>
                  </a:lnTo>
                  <a:lnTo>
                    <a:pt x="2233" y="489"/>
                  </a:lnTo>
                  <a:lnTo>
                    <a:pt x="2244" y="470"/>
                  </a:lnTo>
                  <a:lnTo>
                    <a:pt x="2259" y="451"/>
                  </a:lnTo>
                  <a:lnTo>
                    <a:pt x="2281" y="431"/>
                  </a:lnTo>
                  <a:lnTo>
                    <a:pt x="2305" y="411"/>
                  </a:lnTo>
                  <a:lnTo>
                    <a:pt x="2336" y="394"/>
                  </a:lnTo>
                  <a:lnTo>
                    <a:pt x="2369" y="380"/>
                  </a:lnTo>
                  <a:lnTo>
                    <a:pt x="2400" y="372"/>
                  </a:lnTo>
                  <a:lnTo>
                    <a:pt x="2430" y="366"/>
                  </a:lnTo>
                  <a:lnTo>
                    <a:pt x="2463" y="363"/>
                  </a:lnTo>
                  <a:lnTo>
                    <a:pt x="2503" y="363"/>
                  </a:lnTo>
                  <a:lnTo>
                    <a:pt x="2542" y="363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978" name="Text Box 16"/>
            <p:cNvSpPr txBox="1">
              <a:spLocks noChangeArrowheads="1"/>
            </p:cNvSpPr>
            <p:nvPr/>
          </p:nvSpPr>
          <p:spPr bwMode="auto">
            <a:xfrm>
              <a:off x="1920" y="1440"/>
              <a:ext cx="10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b="1">
                  <a:latin typeface="Times New Roman" pitchFamily="18" charset="0"/>
                  <a:cs typeface="Arial" charset="0"/>
                </a:rPr>
                <a:t>ΕΞΟΜΟΙΩΣΗ</a:t>
              </a:r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669925" y="3186113"/>
            <a:ext cx="2179638" cy="1358900"/>
            <a:chOff x="782" y="1488"/>
            <a:chExt cx="1373" cy="856"/>
          </a:xfrm>
        </p:grpSpPr>
        <p:grpSp>
          <p:nvGrpSpPr>
            <p:cNvPr id="40980" name="Group 18"/>
            <p:cNvGrpSpPr>
              <a:grpSpLocks noChangeAspect="1"/>
            </p:cNvGrpSpPr>
            <p:nvPr/>
          </p:nvGrpSpPr>
          <p:grpSpPr bwMode="auto">
            <a:xfrm flipH="1">
              <a:off x="961" y="1488"/>
              <a:ext cx="733" cy="783"/>
              <a:chOff x="192" y="1968"/>
              <a:chExt cx="1309" cy="1401"/>
            </a:xfrm>
          </p:grpSpPr>
          <p:grpSp>
            <p:nvGrpSpPr>
              <p:cNvPr id="40981" name="Group 19"/>
              <p:cNvGrpSpPr>
                <a:grpSpLocks noChangeAspect="1"/>
              </p:cNvGrpSpPr>
              <p:nvPr/>
            </p:nvGrpSpPr>
            <p:grpSpPr bwMode="auto">
              <a:xfrm>
                <a:off x="192" y="2594"/>
                <a:ext cx="282" cy="775"/>
                <a:chOff x="322" y="3370"/>
                <a:chExt cx="89" cy="204"/>
              </a:xfrm>
            </p:grpSpPr>
            <p:grpSp>
              <p:nvGrpSpPr>
                <p:cNvPr id="40982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322" y="3437"/>
                  <a:ext cx="88" cy="137"/>
                  <a:chOff x="322" y="3437"/>
                  <a:chExt cx="88" cy="137"/>
                </a:xfrm>
              </p:grpSpPr>
              <p:grpSp>
                <p:nvGrpSpPr>
                  <p:cNvPr id="40983" name="Group 2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2" y="3439"/>
                    <a:ext cx="59" cy="133"/>
                    <a:chOff x="322" y="3439"/>
                    <a:chExt cx="59" cy="133"/>
                  </a:xfrm>
                </p:grpSpPr>
                <p:sp>
                  <p:nvSpPr>
                    <p:cNvPr id="40984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5" y="3440"/>
                      <a:ext cx="2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85" name="Line 2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1" y="3441"/>
                      <a:ext cx="24" cy="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86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8" y="3469"/>
                      <a:ext cx="36" cy="6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87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22" y="3527"/>
                      <a:ext cx="53" cy="4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88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1" y="3528"/>
                      <a:ext cx="50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89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29" y="3470"/>
                      <a:ext cx="40" cy="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0990" name="Line 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6" y="3439"/>
                      <a:ext cx="24" cy="3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40991" name="Line 2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9" y="3518"/>
                    <a:ext cx="22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992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0" y="3470"/>
                    <a:ext cx="30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993" name="Line 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69" y="3437"/>
                    <a:ext cx="7" cy="33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994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67" y="3437"/>
                    <a:ext cx="12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995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7" y="3440"/>
                    <a:ext cx="18" cy="26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996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6" y="3466"/>
                    <a:ext cx="9" cy="62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0997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75" y="3527"/>
                    <a:ext cx="35" cy="3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0998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323" y="3372"/>
                  <a:ext cx="88" cy="199"/>
                  <a:chOff x="323" y="3372"/>
                  <a:chExt cx="88" cy="199"/>
                </a:xfrm>
              </p:grpSpPr>
              <p:sp>
                <p:nvSpPr>
                  <p:cNvPr id="40999" name="Line 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23" y="3372"/>
                    <a:ext cx="34" cy="199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00" name="Line 3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57" y="3378"/>
                    <a:ext cx="22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01" name="Line 3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79" y="3555"/>
                    <a:ext cx="32" cy="16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02" name="Line 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63" y="3376"/>
                    <a:ext cx="46" cy="181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41003" name="Line 4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3" y="3571"/>
                    <a:ext cx="5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1004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353" y="3370"/>
                  <a:ext cx="9" cy="9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1005" name="Group 43"/>
              <p:cNvGrpSpPr>
                <a:grpSpLocks noChangeAspect="1"/>
              </p:cNvGrpSpPr>
              <p:nvPr/>
            </p:nvGrpSpPr>
            <p:grpSpPr bwMode="auto">
              <a:xfrm>
                <a:off x="373" y="1968"/>
                <a:ext cx="1128" cy="1116"/>
                <a:chOff x="379" y="3205"/>
                <a:chExt cx="356" cy="294"/>
              </a:xfrm>
            </p:grpSpPr>
            <p:grpSp>
              <p:nvGrpSpPr>
                <p:cNvPr id="41006" name="Group 44"/>
                <p:cNvGrpSpPr>
                  <a:grpSpLocks noChangeAspect="1"/>
                </p:cNvGrpSpPr>
                <p:nvPr/>
              </p:nvGrpSpPr>
              <p:grpSpPr bwMode="auto">
                <a:xfrm>
                  <a:off x="562" y="3205"/>
                  <a:ext cx="173" cy="294"/>
                  <a:chOff x="562" y="3205"/>
                  <a:chExt cx="173" cy="294"/>
                </a:xfrm>
              </p:grpSpPr>
              <p:sp>
                <p:nvSpPr>
                  <p:cNvPr id="41007" name="Arc 45"/>
                  <p:cNvSpPr>
                    <a:spLocks noChangeAspect="1"/>
                  </p:cNvSpPr>
                  <p:nvPr/>
                </p:nvSpPr>
                <p:spPr bwMode="auto">
                  <a:xfrm>
                    <a:off x="631" y="3205"/>
                    <a:ext cx="104" cy="294"/>
                  </a:xfrm>
                  <a:custGeom>
                    <a:avLst/>
                    <a:gdLst>
                      <a:gd name="T0" fmla="*/ 0 w 21600"/>
                      <a:gd name="T1" fmla="*/ 0 h 42049"/>
                      <a:gd name="T2" fmla="*/ 0 w 21600"/>
                      <a:gd name="T3" fmla="*/ 2 h 42049"/>
                      <a:gd name="T4" fmla="*/ 0 w 21600"/>
                      <a:gd name="T5" fmla="*/ 1 h 4204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49"/>
                      <a:gd name="T11" fmla="*/ 21600 w 21600"/>
                      <a:gd name="T12" fmla="*/ 42049 h 4204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49" fill="none" extrusionOk="0">
                        <a:moveTo>
                          <a:pt x="4378" y="0"/>
                        </a:moveTo>
                        <a:cubicBezTo>
                          <a:pt x="14407" y="2076"/>
                          <a:pt x="21600" y="10910"/>
                          <a:pt x="21600" y="21152"/>
                        </a:cubicBezTo>
                        <a:cubicBezTo>
                          <a:pt x="21600" y="30975"/>
                          <a:pt x="14970" y="39562"/>
                          <a:pt x="5466" y="42048"/>
                        </a:cubicBezTo>
                      </a:path>
                      <a:path w="21600" h="42049" stroke="0" extrusionOk="0">
                        <a:moveTo>
                          <a:pt x="4378" y="0"/>
                        </a:moveTo>
                        <a:cubicBezTo>
                          <a:pt x="14407" y="2076"/>
                          <a:pt x="21600" y="10910"/>
                          <a:pt x="21600" y="21152"/>
                        </a:cubicBezTo>
                        <a:cubicBezTo>
                          <a:pt x="21600" y="30975"/>
                          <a:pt x="14970" y="39562"/>
                          <a:pt x="5466" y="42048"/>
                        </a:cubicBezTo>
                        <a:lnTo>
                          <a:pt x="0" y="2115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008" name="Arc 46"/>
                  <p:cNvSpPr>
                    <a:spLocks noChangeAspect="1"/>
                  </p:cNvSpPr>
                  <p:nvPr/>
                </p:nvSpPr>
                <p:spPr bwMode="auto">
                  <a:xfrm>
                    <a:off x="600" y="3225"/>
                    <a:ext cx="90" cy="251"/>
                  </a:xfrm>
                  <a:custGeom>
                    <a:avLst/>
                    <a:gdLst>
                      <a:gd name="T0" fmla="*/ 0 w 21600"/>
                      <a:gd name="T1" fmla="*/ 0 h 42058"/>
                      <a:gd name="T2" fmla="*/ 0 w 21600"/>
                      <a:gd name="T3" fmla="*/ 1 h 42058"/>
                      <a:gd name="T4" fmla="*/ 0 w 21600"/>
                      <a:gd name="T5" fmla="*/ 1 h 4205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58"/>
                      <a:gd name="T11" fmla="*/ 21600 w 21600"/>
                      <a:gd name="T12" fmla="*/ 42058 h 4205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58" fill="none" extrusionOk="0">
                        <a:moveTo>
                          <a:pt x="3859" y="-1"/>
                        </a:moveTo>
                        <a:cubicBezTo>
                          <a:pt x="14131" y="1864"/>
                          <a:pt x="21600" y="10811"/>
                          <a:pt x="21600" y="21252"/>
                        </a:cubicBezTo>
                        <a:cubicBezTo>
                          <a:pt x="21600" y="30946"/>
                          <a:pt x="15141" y="39452"/>
                          <a:pt x="5803" y="42057"/>
                        </a:cubicBezTo>
                      </a:path>
                      <a:path w="21600" h="42058" stroke="0" extrusionOk="0">
                        <a:moveTo>
                          <a:pt x="3859" y="-1"/>
                        </a:moveTo>
                        <a:cubicBezTo>
                          <a:pt x="14131" y="1864"/>
                          <a:pt x="21600" y="10811"/>
                          <a:pt x="21600" y="21252"/>
                        </a:cubicBezTo>
                        <a:cubicBezTo>
                          <a:pt x="21600" y="30946"/>
                          <a:pt x="15141" y="39452"/>
                          <a:pt x="5803" y="42057"/>
                        </a:cubicBezTo>
                        <a:lnTo>
                          <a:pt x="0" y="2125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009" name="Arc 47"/>
                  <p:cNvSpPr>
                    <a:spLocks noChangeAspect="1"/>
                  </p:cNvSpPr>
                  <p:nvPr/>
                </p:nvSpPr>
                <p:spPr bwMode="auto">
                  <a:xfrm>
                    <a:off x="562" y="3246"/>
                    <a:ext cx="84" cy="212"/>
                  </a:xfrm>
                  <a:custGeom>
                    <a:avLst/>
                    <a:gdLst>
                      <a:gd name="T0" fmla="*/ 0 w 21600"/>
                      <a:gd name="T1" fmla="*/ 0 h 42116"/>
                      <a:gd name="T2" fmla="*/ 0 w 21600"/>
                      <a:gd name="T3" fmla="*/ 1 h 42116"/>
                      <a:gd name="T4" fmla="*/ 0 w 21600"/>
                      <a:gd name="T5" fmla="*/ 1 h 4211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116"/>
                      <a:gd name="T11" fmla="*/ 21600 w 21600"/>
                      <a:gd name="T12" fmla="*/ 42116 h 4211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116" fill="none" extrusionOk="0">
                        <a:moveTo>
                          <a:pt x="4060" y="-1"/>
                        </a:moveTo>
                        <a:cubicBezTo>
                          <a:pt x="14239" y="1948"/>
                          <a:pt x="21600" y="10851"/>
                          <a:pt x="21600" y="21215"/>
                        </a:cubicBezTo>
                        <a:cubicBezTo>
                          <a:pt x="21600" y="31044"/>
                          <a:pt x="14962" y="39635"/>
                          <a:pt x="5450" y="42115"/>
                        </a:cubicBezTo>
                      </a:path>
                      <a:path w="21600" h="42116" stroke="0" extrusionOk="0">
                        <a:moveTo>
                          <a:pt x="4060" y="-1"/>
                        </a:moveTo>
                        <a:cubicBezTo>
                          <a:pt x="14239" y="1948"/>
                          <a:pt x="21600" y="10851"/>
                          <a:pt x="21600" y="21215"/>
                        </a:cubicBezTo>
                        <a:cubicBezTo>
                          <a:pt x="21600" y="31044"/>
                          <a:pt x="14962" y="39635"/>
                          <a:pt x="5450" y="42115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1010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463" y="3263"/>
                  <a:ext cx="144" cy="192"/>
                  <a:chOff x="463" y="3263"/>
                  <a:chExt cx="144" cy="192"/>
                </a:xfrm>
              </p:grpSpPr>
              <p:sp>
                <p:nvSpPr>
                  <p:cNvPr id="41011" name="Arc 49"/>
                  <p:cNvSpPr>
                    <a:spLocks noChangeAspect="1"/>
                  </p:cNvSpPr>
                  <p:nvPr/>
                </p:nvSpPr>
                <p:spPr bwMode="auto">
                  <a:xfrm>
                    <a:off x="519" y="3263"/>
                    <a:ext cx="88" cy="192"/>
                  </a:xfrm>
                  <a:custGeom>
                    <a:avLst/>
                    <a:gdLst>
                      <a:gd name="T0" fmla="*/ 0 w 21600"/>
                      <a:gd name="T1" fmla="*/ 0 h 42079"/>
                      <a:gd name="T2" fmla="*/ 0 w 21600"/>
                      <a:gd name="T3" fmla="*/ 1 h 42079"/>
                      <a:gd name="T4" fmla="*/ 0 w 21600"/>
                      <a:gd name="T5" fmla="*/ 0 h 4207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079"/>
                      <a:gd name="T11" fmla="*/ 21600 w 21600"/>
                      <a:gd name="T12" fmla="*/ 42079 h 420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079" fill="none" extrusionOk="0">
                        <a:moveTo>
                          <a:pt x="4180" y="0"/>
                        </a:moveTo>
                        <a:cubicBezTo>
                          <a:pt x="14303" y="1997"/>
                          <a:pt x="21600" y="10874"/>
                          <a:pt x="21600" y="21192"/>
                        </a:cubicBezTo>
                        <a:cubicBezTo>
                          <a:pt x="21600" y="31001"/>
                          <a:pt x="14989" y="39579"/>
                          <a:pt x="5503" y="42079"/>
                        </a:cubicBezTo>
                      </a:path>
                      <a:path w="21600" h="42079" stroke="0" extrusionOk="0">
                        <a:moveTo>
                          <a:pt x="4180" y="0"/>
                        </a:moveTo>
                        <a:cubicBezTo>
                          <a:pt x="14303" y="1997"/>
                          <a:pt x="21600" y="10874"/>
                          <a:pt x="21600" y="21192"/>
                        </a:cubicBezTo>
                        <a:cubicBezTo>
                          <a:pt x="21600" y="31001"/>
                          <a:pt x="14989" y="39579"/>
                          <a:pt x="5503" y="42079"/>
                        </a:cubicBezTo>
                        <a:lnTo>
                          <a:pt x="0" y="21192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012" name="Arc 50"/>
                  <p:cNvSpPr>
                    <a:spLocks noChangeAspect="1"/>
                  </p:cNvSpPr>
                  <p:nvPr/>
                </p:nvSpPr>
                <p:spPr bwMode="auto">
                  <a:xfrm>
                    <a:off x="494" y="3273"/>
                    <a:ext cx="76" cy="166"/>
                  </a:xfrm>
                  <a:custGeom>
                    <a:avLst/>
                    <a:gdLst>
                      <a:gd name="T0" fmla="*/ 0 w 21600"/>
                      <a:gd name="T1" fmla="*/ 0 h 42143"/>
                      <a:gd name="T2" fmla="*/ 0 w 21600"/>
                      <a:gd name="T3" fmla="*/ 1 h 42143"/>
                      <a:gd name="T4" fmla="*/ 0 w 21600"/>
                      <a:gd name="T5" fmla="*/ 0 h 42143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143"/>
                      <a:gd name="T11" fmla="*/ 21600 w 21600"/>
                      <a:gd name="T12" fmla="*/ 42143 h 4214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143" fill="none" extrusionOk="0">
                        <a:moveTo>
                          <a:pt x="3958" y="-1"/>
                        </a:moveTo>
                        <a:cubicBezTo>
                          <a:pt x="14184" y="1905"/>
                          <a:pt x="21600" y="10831"/>
                          <a:pt x="21600" y="21234"/>
                        </a:cubicBezTo>
                        <a:cubicBezTo>
                          <a:pt x="21600" y="31076"/>
                          <a:pt x="14946" y="39673"/>
                          <a:pt x="5419" y="42143"/>
                        </a:cubicBezTo>
                      </a:path>
                      <a:path w="21600" h="42143" stroke="0" extrusionOk="0">
                        <a:moveTo>
                          <a:pt x="3958" y="-1"/>
                        </a:moveTo>
                        <a:cubicBezTo>
                          <a:pt x="14184" y="1905"/>
                          <a:pt x="21600" y="10831"/>
                          <a:pt x="21600" y="21234"/>
                        </a:cubicBezTo>
                        <a:cubicBezTo>
                          <a:pt x="21600" y="31076"/>
                          <a:pt x="14946" y="39673"/>
                          <a:pt x="5419" y="42143"/>
                        </a:cubicBezTo>
                        <a:lnTo>
                          <a:pt x="0" y="21234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013" name="Arc 51"/>
                  <p:cNvSpPr>
                    <a:spLocks noChangeAspect="1"/>
                  </p:cNvSpPr>
                  <p:nvPr/>
                </p:nvSpPr>
                <p:spPr bwMode="auto">
                  <a:xfrm>
                    <a:off x="463" y="3290"/>
                    <a:ext cx="70" cy="140"/>
                  </a:xfrm>
                  <a:custGeom>
                    <a:avLst/>
                    <a:gdLst>
                      <a:gd name="T0" fmla="*/ 0 w 21600"/>
                      <a:gd name="T1" fmla="*/ 0 h 42146"/>
                      <a:gd name="T2" fmla="*/ 0 w 21600"/>
                      <a:gd name="T3" fmla="*/ 0 h 42146"/>
                      <a:gd name="T4" fmla="*/ 0 w 21600"/>
                      <a:gd name="T5" fmla="*/ 0 h 4214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42146"/>
                      <a:gd name="T11" fmla="*/ 21600 w 21600"/>
                      <a:gd name="T12" fmla="*/ 42146 h 4214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42146" fill="none" extrusionOk="0">
                        <a:moveTo>
                          <a:pt x="3997" y="0"/>
                        </a:moveTo>
                        <a:cubicBezTo>
                          <a:pt x="14206" y="1922"/>
                          <a:pt x="21600" y="10839"/>
                          <a:pt x="21600" y="21227"/>
                        </a:cubicBezTo>
                        <a:cubicBezTo>
                          <a:pt x="21600" y="31084"/>
                          <a:pt x="14926" y="39691"/>
                          <a:pt x="5380" y="42146"/>
                        </a:cubicBezTo>
                      </a:path>
                      <a:path w="21600" h="42146" stroke="0" extrusionOk="0">
                        <a:moveTo>
                          <a:pt x="3997" y="0"/>
                        </a:moveTo>
                        <a:cubicBezTo>
                          <a:pt x="14206" y="1922"/>
                          <a:pt x="21600" y="10839"/>
                          <a:pt x="21600" y="21227"/>
                        </a:cubicBezTo>
                        <a:cubicBezTo>
                          <a:pt x="21600" y="31084"/>
                          <a:pt x="14926" y="39691"/>
                          <a:pt x="5380" y="42146"/>
                        </a:cubicBezTo>
                        <a:lnTo>
                          <a:pt x="0" y="21227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1014" name="Arc 52"/>
                <p:cNvSpPr>
                  <a:spLocks noChangeAspect="1"/>
                </p:cNvSpPr>
                <p:nvPr/>
              </p:nvSpPr>
              <p:spPr bwMode="auto">
                <a:xfrm>
                  <a:off x="437" y="3301"/>
                  <a:ext cx="63" cy="121"/>
                </a:xfrm>
                <a:custGeom>
                  <a:avLst/>
                  <a:gdLst>
                    <a:gd name="T0" fmla="*/ 0 w 21600"/>
                    <a:gd name="T1" fmla="*/ 0 h 42206"/>
                    <a:gd name="T2" fmla="*/ 0 w 21600"/>
                    <a:gd name="T3" fmla="*/ 0 h 42206"/>
                    <a:gd name="T4" fmla="*/ 0 w 21600"/>
                    <a:gd name="T5" fmla="*/ 0 h 4220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206"/>
                    <a:gd name="T11" fmla="*/ 21600 w 21600"/>
                    <a:gd name="T12" fmla="*/ 42206 h 4220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206" fill="none" extrusionOk="0">
                      <a:moveTo>
                        <a:pt x="3804" y="-1"/>
                      </a:moveTo>
                      <a:cubicBezTo>
                        <a:pt x="14102" y="1842"/>
                        <a:pt x="21600" y="10800"/>
                        <a:pt x="21600" y="21262"/>
                      </a:cubicBezTo>
                      <a:cubicBezTo>
                        <a:pt x="21600" y="31156"/>
                        <a:pt x="14876" y="39786"/>
                        <a:pt x="5282" y="42206"/>
                      </a:cubicBezTo>
                    </a:path>
                    <a:path w="21600" h="42206" stroke="0" extrusionOk="0">
                      <a:moveTo>
                        <a:pt x="3804" y="-1"/>
                      </a:moveTo>
                      <a:cubicBezTo>
                        <a:pt x="14102" y="1842"/>
                        <a:pt x="21600" y="10800"/>
                        <a:pt x="21600" y="21262"/>
                      </a:cubicBezTo>
                      <a:cubicBezTo>
                        <a:pt x="21600" y="31156"/>
                        <a:pt x="14876" y="39786"/>
                        <a:pt x="5282" y="42206"/>
                      </a:cubicBezTo>
                      <a:lnTo>
                        <a:pt x="0" y="2126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15" name="Arc 53"/>
                <p:cNvSpPr>
                  <a:spLocks noChangeAspect="1"/>
                </p:cNvSpPr>
                <p:nvPr/>
              </p:nvSpPr>
              <p:spPr bwMode="auto">
                <a:xfrm>
                  <a:off x="410" y="3308"/>
                  <a:ext cx="54" cy="104"/>
                </a:xfrm>
                <a:custGeom>
                  <a:avLst/>
                  <a:gdLst>
                    <a:gd name="T0" fmla="*/ 0 w 21600"/>
                    <a:gd name="T1" fmla="*/ 0 h 42244"/>
                    <a:gd name="T2" fmla="*/ 0 w 21600"/>
                    <a:gd name="T3" fmla="*/ 0 h 42244"/>
                    <a:gd name="T4" fmla="*/ 0 w 21600"/>
                    <a:gd name="T5" fmla="*/ 0 h 4224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244"/>
                    <a:gd name="T11" fmla="*/ 21600 w 21600"/>
                    <a:gd name="T12" fmla="*/ 42244 h 422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244" fill="none" extrusionOk="0">
                      <a:moveTo>
                        <a:pt x="3582" y="0"/>
                      </a:moveTo>
                      <a:cubicBezTo>
                        <a:pt x="13983" y="1749"/>
                        <a:pt x="21600" y="10754"/>
                        <a:pt x="21600" y="21301"/>
                      </a:cubicBezTo>
                      <a:cubicBezTo>
                        <a:pt x="21600" y="31193"/>
                        <a:pt x="14879" y="39821"/>
                        <a:pt x="5287" y="42243"/>
                      </a:cubicBezTo>
                    </a:path>
                    <a:path w="21600" h="42244" stroke="0" extrusionOk="0">
                      <a:moveTo>
                        <a:pt x="3582" y="0"/>
                      </a:moveTo>
                      <a:cubicBezTo>
                        <a:pt x="13983" y="1749"/>
                        <a:pt x="21600" y="10754"/>
                        <a:pt x="21600" y="21301"/>
                      </a:cubicBezTo>
                      <a:cubicBezTo>
                        <a:pt x="21600" y="31193"/>
                        <a:pt x="14879" y="39821"/>
                        <a:pt x="5287" y="42243"/>
                      </a:cubicBezTo>
                      <a:lnTo>
                        <a:pt x="0" y="2130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16" name="Arc 54"/>
                <p:cNvSpPr>
                  <a:spLocks noChangeAspect="1"/>
                </p:cNvSpPr>
                <p:nvPr/>
              </p:nvSpPr>
              <p:spPr bwMode="auto">
                <a:xfrm>
                  <a:off x="388" y="3325"/>
                  <a:ext cx="46" cy="79"/>
                </a:xfrm>
                <a:custGeom>
                  <a:avLst/>
                  <a:gdLst>
                    <a:gd name="T0" fmla="*/ 0 w 21600"/>
                    <a:gd name="T1" fmla="*/ 0 h 42075"/>
                    <a:gd name="T2" fmla="*/ 0 w 21600"/>
                    <a:gd name="T3" fmla="*/ 0 h 42075"/>
                    <a:gd name="T4" fmla="*/ 0 w 21600"/>
                    <a:gd name="T5" fmla="*/ 0 h 4207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75"/>
                    <a:gd name="T11" fmla="*/ 21600 w 21600"/>
                    <a:gd name="T12" fmla="*/ 42075 h 420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75" fill="none" extrusionOk="0">
                      <a:moveTo>
                        <a:pt x="3696" y="-1"/>
                      </a:moveTo>
                      <a:cubicBezTo>
                        <a:pt x="14044" y="1796"/>
                        <a:pt x="21600" y="10777"/>
                        <a:pt x="21600" y="21281"/>
                      </a:cubicBezTo>
                      <a:cubicBezTo>
                        <a:pt x="21600" y="30959"/>
                        <a:pt x="15162" y="39456"/>
                        <a:pt x="5845" y="42075"/>
                      </a:cubicBezTo>
                    </a:path>
                    <a:path w="21600" h="42075" stroke="0" extrusionOk="0">
                      <a:moveTo>
                        <a:pt x="3696" y="-1"/>
                      </a:moveTo>
                      <a:cubicBezTo>
                        <a:pt x="14044" y="1796"/>
                        <a:pt x="21600" y="10777"/>
                        <a:pt x="21600" y="21281"/>
                      </a:cubicBezTo>
                      <a:cubicBezTo>
                        <a:pt x="21600" y="30959"/>
                        <a:pt x="15162" y="39456"/>
                        <a:pt x="5845" y="42075"/>
                      </a:cubicBezTo>
                      <a:lnTo>
                        <a:pt x="0" y="2128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17" name="Arc 55"/>
                <p:cNvSpPr>
                  <a:spLocks noChangeAspect="1"/>
                </p:cNvSpPr>
                <p:nvPr/>
              </p:nvSpPr>
              <p:spPr bwMode="auto">
                <a:xfrm>
                  <a:off x="379" y="3334"/>
                  <a:ext cx="26" cy="58"/>
                </a:xfrm>
                <a:custGeom>
                  <a:avLst/>
                  <a:gdLst>
                    <a:gd name="T0" fmla="*/ 0 w 21600"/>
                    <a:gd name="T1" fmla="*/ 0 h 42103"/>
                    <a:gd name="T2" fmla="*/ 0 w 21600"/>
                    <a:gd name="T3" fmla="*/ 0 h 42103"/>
                    <a:gd name="T4" fmla="*/ 0 w 21600"/>
                    <a:gd name="T5" fmla="*/ 0 h 4210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103"/>
                    <a:gd name="T11" fmla="*/ 21600 w 21600"/>
                    <a:gd name="T12" fmla="*/ 42103 h 421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103" fill="none" extrusionOk="0">
                      <a:moveTo>
                        <a:pt x="3283" y="0"/>
                      </a:moveTo>
                      <a:cubicBezTo>
                        <a:pt x="13821" y="1621"/>
                        <a:pt x="21600" y="10687"/>
                        <a:pt x="21600" y="21349"/>
                      </a:cubicBezTo>
                      <a:cubicBezTo>
                        <a:pt x="21600" y="30972"/>
                        <a:pt x="15233" y="39435"/>
                        <a:pt x="5986" y="42102"/>
                      </a:cubicBezTo>
                    </a:path>
                    <a:path w="21600" h="42103" stroke="0" extrusionOk="0">
                      <a:moveTo>
                        <a:pt x="3283" y="0"/>
                      </a:moveTo>
                      <a:cubicBezTo>
                        <a:pt x="13821" y="1621"/>
                        <a:pt x="21600" y="10687"/>
                        <a:pt x="21600" y="21349"/>
                      </a:cubicBezTo>
                      <a:cubicBezTo>
                        <a:pt x="21600" y="30972"/>
                        <a:pt x="15233" y="39435"/>
                        <a:pt x="5986" y="42102"/>
                      </a:cubicBezTo>
                      <a:lnTo>
                        <a:pt x="0" y="213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</p:grpSp>
        <p:pic>
          <p:nvPicPr>
            <p:cNvPr id="41018" name="Picture 56" descr="internet clou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2" y="1706"/>
              <a:ext cx="844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93" name="Text Box 57"/>
            <p:cNvSpPr txBox="1">
              <a:spLocks noChangeArrowheads="1"/>
            </p:cNvSpPr>
            <p:nvPr/>
          </p:nvSpPr>
          <p:spPr bwMode="auto">
            <a:xfrm>
              <a:off x="1194" y="1776"/>
              <a:ext cx="961" cy="52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Δίκτυα</a:t>
              </a:r>
            </a:p>
            <a:p>
              <a:pPr algn="ctr" eaLnBrk="0" hangingPunct="0"/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Κινητών</a:t>
              </a:r>
            </a:p>
            <a:p>
              <a:pPr algn="ctr" eaLnBrk="0" hangingPunct="0"/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επικοινωνιών</a:t>
              </a:r>
              <a:endPara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  <p:grpSp>
          <p:nvGrpSpPr>
            <p:cNvPr id="41020" name="Group 58"/>
            <p:cNvGrpSpPr>
              <a:grpSpLocks/>
            </p:cNvGrpSpPr>
            <p:nvPr/>
          </p:nvGrpSpPr>
          <p:grpSpPr bwMode="auto">
            <a:xfrm flipH="1">
              <a:off x="782" y="1491"/>
              <a:ext cx="272" cy="582"/>
              <a:chOff x="1023" y="2218"/>
              <a:chExt cx="456" cy="900"/>
            </a:xfrm>
          </p:grpSpPr>
          <p:sp>
            <p:nvSpPr>
              <p:cNvPr id="41021" name="Freeform 59"/>
              <p:cNvSpPr>
                <a:spLocks/>
              </p:cNvSpPr>
              <p:nvPr/>
            </p:nvSpPr>
            <p:spPr bwMode="auto">
              <a:xfrm>
                <a:off x="1323" y="2367"/>
                <a:ext cx="134" cy="180"/>
              </a:xfrm>
              <a:custGeom>
                <a:avLst/>
                <a:gdLst>
                  <a:gd name="T0" fmla="*/ 101 w 268"/>
                  <a:gd name="T1" fmla="*/ 165 h 360"/>
                  <a:gd name="T2" fmla="*/ 107 w 268"/>
                  <a:gd name="T3" fmla="*/ 149 h 360"/>
                  <a:gd name="T4" fmla="*/ 114 w 268"/>
                  <a:gd name="T5" fmla="*/ 129 h 360"/>
                  <a:gd name="T6" fmla="*/ 120 w 268"/>
                  <a:gd name="T7" fmla="*/ 109 h 360"/>
                  <a:gd name="T8" fmla="*/ 126 w 268"/>
                  <a:gd name="T9" fmla="*/ 90 h 360"/>
                  <a:gd name="T10" fmla="*/ 132 w 268"/>
                  <a:gd name="T11" fmla="*/ 62 h 360"/>
                  <a:gd name="T12" fmla="*/ 134 w 268"/>
                  <a:gd name="T13" fmla="*/ 45 h 360"/>
                  <a:gd name="T14" fmla="*/ 133 w 268"/>
                  <a:gd name="T15" fmla="*/ 25 h 360"/>
                  <a:gd name="T16" fmla="*/ 133 w 268"/>
                  <a:gd name="T17" fmla="*/ 14 h 360"/>
                  <a:gd name="T18" fmla="*/ 129 w 268"/>
                  <a:gd name="T19" fmla="*/ 11 h 360"/>
                  <a:gd name="T20" fmla="*/ 123 w 268"/>
                  <a:gd name="T21" fmla="*/ 9 h 360"/>
                  <a:gd name="T22" fmla="*/ 118 w 268"/>
                  <a:gd name="T23" fmla="*/ 13 h 360"/>
                  <a:gd name="T24" fmla="*/ 113 w 268"/>
                  <a:gd name="T25" fmla="*/ 27 h 360"/>
                  <a:gd name="T26" fmla="*/ 107 w 268"/>
                  <a:gd name="T27" fmla="*/ 44 h 360"/>
                  <a:gd name="T28" fmla="*/ 98 w 268"/>
                  <a:gd name="T29" fmla="*/ 62 h 360"/>
                  <a:gd name="T30" fmla="*/ 87 w 268"/>
                  <a:gd name="T31" fmla="*/ 81 h 360"/>
                  <a:gd name="T32" fmla="*/ 74 w 268"/>
                  <a:gd name="T33" fmla="*/ 75 h 360"/>
                  <a:gd name="T34" fmla="*/ 65 w 268"/>
                  <a:gd name="T35" fmla="*/ 48 h 360"/>
                  <a:gd name="T36" fmla="*/ 61 w 268"/>
                  <a:gd name="T37" fmla="*/ 26 h 360"/>
                  <a:gd name="T38" fmla="*/ 56 w 268"/>
                  <a:gd name="T39" fmla="*/ 15 h 360"/>
                  <a:gd name="T40" fmla="*/ 49 w 268"/>
                  <a:gd name="T41" fmla="*/ 8 h 360"/>
                  <a:gd name="T42" fmla="*/ 42 w 268"/>
                  <a:gd name="T43" fmla="*/ 3 h 360"/>
                  <a:gd name="T44" fmla="*/ 33 w 268"/>
                  <a:gd name="T45" fmla="*/ 0 h 360"/>
                  <a:gd name="T46" fmla="*/ 21 w 268"/>
                  <a:gd name="T47" fmla="*/ 1 h 360"/>
                  <a:gd name="T48" fmla="*/ 11 w 268"/>
                  <a:gd name="T49" fmla="*/ 7 h 360"/>
                  <a:gd name="T50" fmla="*/ 3 w 268"/>
                  <a:gd name="T51" fmla="*/ 17 h 360"/>
                  <a:gd name="T52" fmla="*/ 0 w 268"/>
                  <a:gd name="T53" fmla="*/ 36 h 360"/>
                  <a:gd name="T54" fmla="*/ 8 w 268"/>
                  <a:gd name="T55" fmla="*/ 61 h 360"/>
                  <a:gd name="T56" fmla="*/ 19 w 268"/>
                  <a:gd name="T57" fmla="*/ 75 h 360"/>
                  <a:gd name="T58" fmla="*/ 23 w 268"/>
                  <a:gd name="T59" fmla="*/ 83 h 360"/>
                  <a:gd name="T60" fmla="*/ 27 w 268"/>
                  <a:gd name="T61" fmla="*/ 94 h 360"/>
                  <a:gd name="T62" fmla="*/ 38 w 268"/>
                  <a:gd name="T63" fmla="*/ 118 h 360"/>
                  <a:gd name="T64" fmla="*/ 48 w 268"/>
                  <a:gd name="T65" fmla="*/ 136 h 360"/>
                  <a:gd name="T66" fmla="*/ 59 w 268"/>
                  <a:gd name="T67" fmla="*/ 155 h 360"/>
                  <a:gd name="T68" fmla="*/ 65 w 268"/>
                  <a:gd name="T69" fmla="*/ 163 h 360"/>
                  <a:gd name="T70" fmla="*/ 71 w 268"/>
                  <a:gd name="T71" fmla="*/ 170 h 360"/>
                  <a:gd name="T72" fmla="*/ 78 w 268"/>
                  <a:gd name="T73" fmla="*/ 176 h 360"/>
                  <a:gd name="T74" fmla="*/ 85 w 268"/>
                  <a:gd name="T75" fmla="*/ 180 h 360"/>
                  <a:gd name="T76" fmla="*/ 90 w 268"/>
                  <a:gd name="T77" fmla="*/ 179 h 360"/>
                  <a:gd name="T78" fmla="*/ 96 w 268"/>
                  <a:gd name="T79" fmla="*/ 173 h 3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68"/>
                  <a:gd name="T121" fmla="*/ 0 h 360"/>
                  <a:gd name="T122" fmla="*/ 268 w 268"/>
                  <a:gd name="T123" fmla="*/ 360 h 36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68" h="360">
                    <a:moveTo>
                      <a:pt x="197" y="338"/>
                    </a:moveTo>
                    <a:lnTo>
                      <a:pt x="202" y="329"/>
                    </a:lnTo>
                    <a:lnTo>
                      <a:pt x="208" y="315"/>
                    </a:lnTo>
                    <a:lnTo>
                      <a:pt x="214" y="298"/>
                    </a:lnTo>
                    <a:lnTo>
                      <a:pt x="222" y="277"/>
                    </a:lnTo>
                    <a:lnTo>
                      <a:pt x="228" y="257"/>
                    </a:lnTo>
                    <a:lnTo>
                      <a:pt x="235" y="238"/>
                    </a:lnTo>
                    <a:lnTo>
                      <a:pt x="241" y="219"/>
                    </a:lnTo>
                    <a:lnTo>
                      <a:pt x="246" y="205"/>
                    </a:lnTo>
                    <a:lnTo>
                      <a:pt x="252" y="179"/>
                    </a:lnTo>
                    <a:lnTo>
                      <a:pt x="258" y="150"/>
                    </a:lnTo>
                    <a:lnTo>
                      <a:pt x="263" y="125"/>
                    </a:lnTo>
                    <a:lnTo>
                      <a:pt x="266" y="108"/>
                    </a:lnTo>
                    <a:lnTo>
                      <a:pt x="268" y="91"/>
                    </a:lnTo>
                    <a:lnTo>
                      <a:pt x="268" y="69"/>
                    </a:lnTo>
                    <a:lnTo>
                      <a:pt x="266" y="50"/>
                    </a:lnTo>
                    <a:lnTo>
                      <a:pt x="266" y="36"/>
                    </a:lnTo>
                    <a:lnTo>
                      <a:pt x="266" y="28"/>
                    </a:lnTo>
                    <a:lnTo>
                      <a:pt x="261" y="24"/>
                    </a:lnTo>
                    <a:lnTo>
                      <a:pt x="257" y="21"/>
                    </a:lnTo>
                    <a:lnTo>
                      <a:pt x="252" y="19"/>
                    </a:lnTo>
                    <a:lnTo>
                      <a:pt x="247" y="17"/>
                    </a:lnTo>
                    <a:lnTo>
                      <a:pt x="242" y="19"/>
                    </a:lnTo>
                    <a:lnTo>
                      <a:pt x="236" y="27"/>
                    </a:lnTo>
                    <a:lnTo>
                      <a:pt x="232" y="42"/>
                    </a:lnTo>
                    <a:lnTo>
                      <a:pt x="227" y="55"/>
                    </a:lnTo>
                    <a:lnTo>
                      <a:pt x="222" y="71"/>
                    </a:lnTo>
                    <a:lnTo>
                      <a:pt x="214" y="88"/>
                    </a:lnTo>
                    <a:lnTo>
                      <a:pt x="205" y="107"/>
                    </a:lnTo>
                    <a:lnTo>
                      <a:pt x="196" y="125"/>
                    </a:lnTo>
                    <a:lnTo>
                      <a:pt x="186" y="144"/>
                    </a:lnTo>
                    <a:lnTo>
                      <a:pt x="175" y="161"/>
                    </a:lnTo>
                    <a:lnTo>
                      <a:pt x="166" y="177"/>
                    </a:lnTo>
                    <a:lnTo>
                      <a:pt x="149" y="150"/>
                    </a:lnTo>
                    <a:lnTo>
                      <a:pt x="136" y="122"/>
                    </a:lnTo>
                    <a:lnTo>
                      <a:pt x="130" y="96"/>
                    </a:lnTo>
                    <a:lnTo>
                      <a:pt x="125" y="67"/>
                    </a:lnTo>
                    <a:lnTo>
                      <a:pt x="122" y="53"/>
                    </a:lnTo>
                    <a:lnTo>
                      <a:pt x="117" y="42"/>
                    </a:lnTo>
                    <a:lnTo>
                      <a:pt x="113" y="31"/>
                    </a:lnTo>
                    <a:lnTo>
                      <a:pt x="105" y="24"/>
                    </a:lnTo>
                    <a:lnTo>
                      <a:pt x="99" y="16"/>
                    </a:lnTo>
                    <a:lnTo>
                      <a:pt x="91" y="10"/>
                    </a:lnTo>
                    <a:lnTo>
                      <a:pt x="84" y="6"/>
                    </a:lnTo>
                    <a:lnTo>
                      <a:pt x="78" y="3"/>
                    </a:lnTo>
                    <a:lnTo>
                      <a:pt x="66" y="0"/>
                    </a:lnTo>
                    <a:lnTo>
                      <a:pt x="53" y="0"/>
                    </a:lnTo>
                    <a:lnTo>
                      <a:pt x="42" y="3"/>
                    </a:lnTo>
                    <a:lnTo>
                      <a:pt x="31" y="6"/>
                    </a:lnTo>
                    <a:lnTo>
                      <a:pt x="22" y="14"/>
                    </a:lnTo>
                    <a:lnTo>
                      <a:pt x="14" y="22"/>
                    </a:lnTo>
                    <a:lnTo>
                      <a:pt x="6" y="33"/>
                    </a:lnTo>
                    <a:lnTo>
                      <a:pt x="2" y="47"/>
                    </a:lnTo>
                    <a:lnTo>
                      <a:pt x="0" y="72"/>
                    </a:lnTo>
                    <a:lnTo>
                      <a:pt x="6" y="99"/>
                    </a:lnTo>
                    <a:lnTo>
                      <a:pt x="17" y="122"/>
                    </a:lnTo>
                    <a:lnTo>
                      <a:pt x="28" y="138"/>
                    </a:lnTo>
                    <a:lnTo>
                      <a:pt x="38" y="149"/>
                    </a:lnTo>
                    <a:lnTo>
                      <a:pt x="44" y="158"/>
                    </a:lnTo>
                    <a:lnTo>
                      <a:pt x="47" y="166"/>
                    </a:lnTo>
                    <a:lnTo>
                      <a:pt x="50" y="174"/>
                    </a:lnTo>
                    <a:lnTo>
                      <a:pt x="55" y="188"/>
                    </a:lnTo>
                    <a:lnTo>
                      <a:pt x="66" y="212"/>
                    </a:lnTo>
                    <a:lnTo>
                      <a:pt x="77" y="237"/>
                    </a:lnTo>
                    <a:lnTo>
                      <a:pt x="88" y="255"/>
                    </a:lnTo>
                    <a:lnTo>
                      <a:pt x="97" y="271"/>
                    </a:lnTo>
                    <a:lnTo>
                      <a:pt x="108" y="290"/>
                    </a:lnTo>
                    <a:lnTo>
                      <a:pt x="119" y="309"/>
                    </a:lnTo>
                    <a:lnTo>
                      <a:pt x="127" y="321"/>
                    </a:lnTo>
                    <a:lnTo>
                      <a:pt x="130" y="326"/>
                    </a:lnTo>
                    <a:lnTo>
                      <a:pt x="135" y="332"/>
                    </a:lnTo>
                    <a:lnTo>
                      <a:pt x="142" y="340"/>
                    </a:lnTo>
                    <a:lnTo>
                      <a:pt x="149" y="346"/>
                    </a:lnTo>
                    <a:lnTo>
                      <a:pt x="156" y="352"/>
                    </a:lnTo>
                    <a:lnTo>
                      <a:pt x="164" y="357"/>
                    </a:lnTo>
                    <a:lnTo>
                      <a:pt x="171" y="360"/>
                    </a:lnTo>
                    <a:lnTo>
                      <a:pt x="175" y="360"/>
                    </a:lnTo>
                    <a:lnTo>
                      <a:pt x="181" y="357"/>
                    </a:lnTo>
                    <a:lnTo>
                      <a:pt x="188" y="352"/>
                    </a:lnTo>
                    <a:lnTo>
                      <a:pt x="192" y="346"/>
                    </a:lnTo>
                    <a:lnTo>
                      <a:pt x="197" y="338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2" name="Freeform 60"/>
              <p:cNvSpPr>
                <a:spLocks/>
              </p:cNvSpPr>
              <p:nvPr/>
            </p:nvSpPr>
            <p:spPr bwMode="auto">
              <a:xfrm>
                <a:off x="1345" y="2398"/>
                <a:ext cx="12" cy="11"/>
              </a:xfrm>
              <a:custGeom>
                <a:avLst/>
                <a:gdLst>
                  <a:gd name="T0" fmla="*/ 12 w 25"/>
                  <a:gd name="T1" fmla="*/ 7 h 24"/>
                  <a:gd name="T2" fmla="*/ 12 w 25"/>
                  <a:gd name="T3" fmla="*/ 5 h 24"/>
                  <a:gd name="T4" fmla="*/ 11 w 25"/>
                  <a:gd name="T5" fmla="*/ 2 h 24"/>
                  <a:gd name="T6" fmla="*/ 10 w 25"/>
                  <a:gd name="T7" fmla="*/ 1 h 24"/>
                  <a:gd name="T8" fmla="*/ 7 w 25"/>
                  <a:gd name="T9" fmla="*/ 0 h 24"/>
                  <a:gd name="T10" fmla="*/ 5 w 25"/>
                  <a:gd name="T11" fmla="*/ 0 h 24"/>
                  <a:gd name="T12" fmla="*/ 3 w 25"/>
                  <a:gd name="T13" fmla="*/ 1 h 24"/>
                  <a:gd name="T14" fmla="*/ 0 w 25"/>
                  <a:gd name="T15" fmla="*/ 1 h 24"/>
                  <a:gd name="T16" fmla="*/ 0 w 25"/>
                  <a:gd name="T17" fmla="*/ 4 h 24"/>
                  <a:gd name="T18" fmla="*/ 0 w 25"/>
                  <a:gd name="T19" fmla="*/ 6 h 24"/>
                  <a:gd name="T20" fmla="*/ 0 w 25"/>
                  <a:gd name="T21" fmla="*/ 8 h 24"/>
                  <a:gd name="T22" fmla="*/ 2 w 25"/>
                  <a:gd name="T23" fmla="*/ 10 h 24"/>
                  <a:gd name="T24" fmla="*/ 4 w 25"/>
                  <a:gd name="T25" fmla="*/ 11 h 24"/>
                  <a:gd name="T26" fmla="*/ 7 w 25"/>
                  <a:gd name="T27" fmla="*/ 11 h 24"/>
                  <a:gd name="T28" fmla="*/ 9 w 25"/>
                  <a:gd name="T29" fmla="*/ 10 h 24"/>
                  <a:gd name="T30" fmla="*/ 11 w 25"/>
                  <a:gd name="T31" fmla="*/ 10 h 24"/>
                  <a:gd name="T32" fmla="*/ 12 w 25"/>
                  <a:gd name="T33" fmla="*/ 7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4"/>
                  <a:gd name="T53" fmla="*/ 25 w 2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4">
                    <a:moveTo>
                      <a:pt x="25" y="16"/>
                    </a:moveTo>
                    <a:lnTo>
                      <a:pt x="25" y="10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1" y="3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4" y="22"/>
                    </a:lnTo>
                    <a:lnTo>
                      <a:pt x="9" y="24"/>
                    </a:lnTo>
                    <a:lnTo>
                      <a:pt x="14" y="24"/>
                    </a:lnTo>
                    <a:lnTo>
                      <a:pt x="19" y="22"/>
                    </a:lnTo>
                    <a:lnTo>
                      <a:pt x="23" y="21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3" name="Freeform 61"/>
              <p:cNvSpPr>
                <a:spLocks/>
              </p:cNvSpPr>
              <p:nvPr/>
            </p:nvSpPr>
            <p:spPr bwMode="auto">
              <a:xfrm>
                <a:off x="1443" y="2380"/>
                <a:ext cx="12" cy="12"/>
              </a:xfrm>
              <a:custGeom>
                <a:avLst/>
                <a:gdLst>
                  <a:gd name="T0" fmla="*/ 12 w 25"/>
                  <a:gd name="T1" fmla="*/ 8 h 25"/>
                  <a:gd name="T2" fmla="*/ 12 w 25"/>
                  <a:gd name="T3" fmla="*/ 5 h 25"/>
                  <a:gd name="T4" fmla="*/ 12 w 25"/>
                  <a:gd name="T5" fmla="*/ 3 h 25"/>
                  <a:gd name="T6" fmla="*/ 10 w 25"/>
                  <a:gd name="T7" fmla="*/ 1 h 25"/>
                  <a:gd name="T8" fmla="*/ 8 w 25"/>
                  <a:gd name="T9" fmla="*/ 0 h 25"/>
                  <a:gd name="T10" fmla="*/ 5 w 25"/>
                  <a:gd name="T11" fmla="*/ 0 h 25"/>
                  <a:gd name="T12" fmla="*/ 3 w 25"/>
                  <a:gd name="T13" fmla="*/ 1 h 25"/>
                  <a:gd name="T14" fmla="*/ 1 w 25"/>
                  <a:gd name="T15" fmla="*/ 2 h 25"/>
                  <a:gd name="T16" fmla="*/ 0 w 25"/>
                  <a:gd name="T17" fmla="*/ 5 h 25"/>
                  <a:gd name="T18" fmla="*/ 0 w 25"/>
                  <a:gd name="T19" fmla="*/ 7 h 25"/>
                  <a:gd name="T20" fmla="*/ 1 w 25"/>
                  <a:gd name="T21" fmla="*/ 9 h 25"/>
                  <a:gd name="T22" fmla="*/ 2 w 25"/>
                  <a:gd name="T23" fmla="*/ 12 h 25"/>
                  <a:gd name="T24" fmla="*/ 5 w 25"/>
                  <a:gd name="T25" fmla="*/ 12 h 25"/>
                  <a:gd name="T26" fmla="*/ 7 w 25"/>
                  <a:gd name="T27" fmla="*/ 12 h 25"/>
                  <a:gd name="T28" fmla="*/ 9 w 25"/>
                  <a:gd name="T29" fmla="*/ 12 h 25"/>
                  <a:gd name="T30" fmla="*/ 11 w 25"/>
                  <a:gd name="T31" fmla="*/ 10 h 25"/>
                  <a:gd name="T32" fmla="*/ 12 w 25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24" y="16"/>
                    </a:moveTo>
                    <a:lnTo>
                      <a:pt x="25" y="11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4" y="16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4" name="Freeform 62"/>
              <p:cNvSpPr>
                <a:spLocks/>
              </p:cNvSpPr>
              <p:nvPr/>
            </p:nvSpPr>
            <p:spPr bwMode="auto">
              <a:xfrm>
                <a:off x="1402" y="2298"/>
                <a:ext cx="54" cy="96"/>
              </a:xfrm>
              <a:custGeom>
                <a:avLst/>
                <a:gdLst>
                  <a:gd name="T0" fmla="*/ 50 w 108"/>
                  <a:gd name="T1" fmla="*/ 95 h 191"/>
                  <a:gd name="T2" fmla="*/ 54 w 108"/>
                  <a:gd name="T3" fmla="*/ 90 h 191"/>
                  <a:gd name="T4" fmla="*/ 53 w 108"/>
                  <a:gd name="T5" fmla="*/ 83 h 191"/>
                  <a:gd name="T6" fmla="*/ 52 w 108"/>
                  <a:gd name="T7" fmla="*/ 77 h 191"/>
                  <a:gd name="T8" fmla="*/ 52 w 108"/>
                  <a:gd name="T9" fmla="*/ 69 h 191"/>
                  <a:gd name="T10" fmla="*/ 51 w 108"/>
                  <a:gd name="T11" fmla="*/ 53 h 191"/>
                  <a:gd name="T12" fmla="*/ 49 w 108"/>
                  <a:gd name="T13" fmla="*/ 40 h 191"/>
                  <a:gd name="T14" fmla="*/ 46 w 108"/>
                  <a:gd name="T15" fmla="*/ 29 h 191"/>
                  <a:gd name="T16" fmla="*/ 42 w 108"/>
                  <a:gd name="T17" fmla="*/ 23 h 191"/>
                  <a:gd name="T18" fmla="*/ 39 w 108"/>
                  <a:gd name="T19" fmla="*/ 17 h 191"/>
                  <a:gd name="T20" fmla="*/ 38 w 108"/>
                  <a:gd name="T21" fmla="*/ 12 h 191"/>
                  <a:gd name="T22" fmla="*/ 34 w 108"/>
                  <a:gd name="T23" fmla="*/ 9 h 191"/>
                  <a:gd name="T24" fmla="*/ 29 w 108"/>
                  <a:gd name="T25" fmla="*/ 7 h 191"/>
                  <a:gd name="T26" fmla="*/ 21 w 108"/>
                  <a:gd name="T27" fmla="*/ 4 h 191"/>
                  <a:gd name="T28" fmla="*/ 10 w 108"/>
                  <a:gd name="T29" fmla="*/ 2 h 191"/>
                  <a:gd name="T30" fmla="*/ 3 w 108"/>
                  <a:gd name="T31" fmla="*/ 0 h 191"/>
                  <a:gd name="T32" fmla="*/ 3 w 108"/>
                  <a:gd name="T33" fmla="*/ 6 h 191"/>
                  <a:gd name="T34" fmla="*/ 15 w 108"/>
                  <a:gd name="T35" fmla="*/ 18 h 191"/>
                  <a:gd name="T36" fmla="*/ 22 w 108"/>
                  <a:gd name="T37" fmla="*/ 26 h 191"/>
                  <a:gd name="T38" fmla="*/ 24 w 108"/>
                  <a:gd name="T39" fmla="*/ 36 h 191"/>
                  <a:gd name="T40" fmla="*/ 26 w 108"/>
                  <a:gd name="T41" fmla="*/ 44 h 191"/>
                  <a:gd name="T42" fmla="*/ 24 w 108"/>
                  <a:gd name="T43" fmla="*/ 46 h 191"/>
                  <a:gd name="T44" fmla="*/ 20 w 108"/>
                  <a:gd name="T45" fmla="*/ 44 h 191"/>
                  <a:gd name="T46" fmla="*/ 15 w 108"/>
                  <a:gd name="T47" fmla="*/ 41 h 191"/>
                  <a:gd name="T48" fmla="*/ 10 w 108"/>
                  <a:gd name="T49" fmla="*/ 36 h 191"/>
                  <a:gd name="T50" fmla="*/ 3 w 108"/>
                  <a:gd name="T51" fmla="*/ 33 h 191"/>
                  <a:gd name="T52" fmla="*/ 1 w 108"/>
                  <a:gd name="T53" fmla="*/ 36 h 191"/>
                  <a:gd name="T54" fmla="*/ 5 w 108"/>
                  <a:gd name="T55" fmla="*/ 44 h 191"/>
                  <a:gd name="T56" fmla="*/ 7 w 108"/>
                  <a:gd name="T57" fmla="*/ 50 h 191"/>
                  <a:gd name="T58" fmla="*/ 11 w 108"/>
                  <a:gd name="T59" fmla="*/ 55 h 191"/>
                  <a:gd name="T60" fmla="*/ 15 w 108"/>
                  <a:gd name="T61" fmla="*/ 59 h 191"/>
                  <a:gd name="T62" fmla="*/ 20 w 108"/>
                  <a:gd name="T63" fmla="*/ 67 h 191"/>
                  <a:gd name="T64" fmla="*/ 23 w 108"/>
                  <a:gd name="T65" fmla="*/ 72 h 191"/>
                  <a:gd name="T66" fmla="*/ 28 w 108"/>
                  <a:gd name="T67" fmla="*/ 78 h 191"/>
                  <a:gd name="T68" fmla="*/ 34 w 108"/>
                  <a:gd name="T69" fmla="*/ 84 h 191"/>
                  <a:gd name="T70" fmla="*/ 37 w 108"/>
                  <a:gd name="T71" fmla="*/ 89 h 191"/>
                  <a:gd name="T72" fmla="*/ 39 w 108"/>
                  <a:gd name="T73" fmla="*/ 93 h 191"/>
                  <a:gd name="T74" fmla="*/ 43 w 108"/>
                  <a:gd name="T75" fmla="*/ 96 h 1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8"/>
                  <a:gd name="T115" fmla="*/ 0 h 191"/>
                  <a:gd name="T116" fmla="*/ 108 w 108"/>
                  <a:gd name="T117" fmla="*/ 191 h 19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8" h="191">
                    <a:moveTo>
                      <a:pt x="92" y="191"/>
                    </a:moveTo>
                    <a:lnTo>
                      <a:pt x="100" y="190"/>
                    </a:lnTo>
                    <a:lnTo>
                      <a:pt x="105" y="185"/>
                    </a:lnTo>
                    <a:lnTo>
                      <a:pt x="108" y="180"/>
                    </a:lnTo>
                    <a:lnTo>
                      <a:pt x="108" y="173"/>
                    </a:lnTo>
                    <a:lnTo>
                      <a:pt x="106" y="165"/>
                    </a:lnTo>
                    <a:lnTo>
                      <a:pt x="105" y="159"/>
                    </a:lnTo>
                    <a:lnTo>
                      <a:pt x="103" y="154"/>
                    </a:lnTo>
                    <a:lnTo>
                      <a:pt x="103" y="148"/>
                    </a:lnTo>
                    <a:lnTo>
                      <a:pt x="103" y="137"/>
                    </a:lnTo>
                    <a:lnTo>
                      <a:pt x="103" y="121"/>
                    </a:lnTo>
                    <a:lnTo>
                      <a:pt x="102" y="105"/>
                    </a:lnTo>
                    <a:lnTo>
                      <a:pt x="100" y="91"/>
                    </a:lnTo>
                    <a:lnTo>
                      <a:pt x="97" y="79"/>
                    </a:lnTo>
                    <a:lnTo>
                      <a:pt x="95" y="68"/>
                    </a:lnTo>
                    <a:lnTo>
                      <a:pt x="92" y="58"/>
                    </a:lnTo>
                    <a:lnTo>
                      <a:pt x="89" y="52"/>
                    </a:lnTo>
                    <a:lnTo>
                      <a:pt x="84" y="46"/>
                    </a:lnTo>
                    <a:lnTo>
                      <a:pt x="81" y="40"/>
                    </a:lnTo>
                    <a:lnTo>
                      <a:pt x="78" y="33"/>
                    </a:lnTo>
                    <a:lnTo>
                      <a:pt x="77" y="27"/>
                    </a:lnTo>
                    <a:lnTo>
                      <a:pt x="75" y="24"/>
                    </a:lnTo>
                    <a:lnTo>
                      <a:pt x="72" y="21"/>
                    </a:lnTo>
                    <a:lnTo>
                      <a:pt x="67" y="18"/>
                    </a:lnTo>
                    <a:lnTo>
                      <a:pt x="63" y="15"/>
                    </a:lnTo>
                    <a:lnTo>
                      <a:pt x="58" y="13"/>
                    </a:lnTo>
                    <a:lnTo>
                      <a:pt x="50" y="11"/>
                    </a:lnTo>
                    <a:lnTo>
                      <a:pt x="41" y="8"/>
                    </a:lnTo>
                    <a:lnTo>
                      <a:pt x="30" y="5"/>
                    </a:lnTo>
                    <a:lnTo>
                      <a:pt x="20" y="4"/>
                    </a:lnTo>
                    <a:lnTo>
                      <a:pt x="11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6" y="11"/>
                    </a:lnTo>
                    <a:lnTo>
                      <a:pt x="17" y="22"/>
                    </a:lnTo>
                    <a:lnTo>
                      <a:pt x="30" y="35"/>
                    </a:lnTo>
                    <a:lnTo>
                      <a:pt x="41" y="44"/>
                    </a:lnTo>
                    <a:lnTo>
                      <a:pt x="44" y="52"/>
                    </a:lnTo>
                    <a:lnTo>
                      <a:pt x="45" y="61"/>
                    </a:lnTo>
                    <a:lnTo>
                      <a:pt x="48" y="72"/>
                    </a:lnTo>
                    <a:lnTo>
                      <a:pt x="50" y="80"/>
                    </a:lnTo>
                    <a:lnTo>
                      <a:pt x="52" y="87"/>
                    </a:lnTo>
                    <a:lnTo>
                      <a:pt x="50" y="90"/>
                    </a:lnTo>
                    <a:lnTo>
                      <a:pt x="48" y="91"/>
                    </a:lnTo>
                    <a:lnTo>
                      <a:pt x="44" y="90"/>
                    </a:lnTo>
                    <a:lnTo>
                      <a:pt x="39" y="87"/>
                    </a:lnTo>
                    <a:lnTo>
                      <a:pt x="34" y="85"/>
                    </a:lnTo>
                    <a:lnTo>
                      <a:pt x="30" y="82"/>
                    </a:lnTo>
                    <a:lnTo>
                      <a:pt x="25" y="77"/>
                    </a:lnTo>
                    <a:lnTo>
                      <a:pt x="20" y="72"/>
                    </a:lnTo>
                    <a:lnTo>
                      <a:pt x="13" y="68"/>
                    </a:lnTo>
                    <a:lnTo>
                      <a:pt x="5" y="65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5" y="80"/>
                    </a:lnTo>
                    <a:lnTo>
                      <a:pt x="9" y="88"/>
                    </a:lnTo>
                    <a:lnTo>
                      <a:pt x="13" y="94"/>
                    </a:lnTo>
                    <a:lnTo>
                      <a:pt x="14" y="99"/>
                    </a:lnTo>
                    <a:lnTo>
                      <a:pt x="17" y="105"/>
                    </a:lnTo>
                    <a:lnTo>
                      <a:pt x="22" y="110"/>
                    </a:lnTo>
                    <a:lnTo>
                      <a:pt x="27" y="113"/>
                    </a:lnTo>
                    <a:lnTo>
                      <a:pt x="31" y="118"/>
                    </a:lnTo>
                    <a:lnTo>
                      <a:pt x="34" y="124"/>
                    </a:lnTo>
                    <a:lnTo>
                      <a:pt x="39" y="133"/>
                    </a:lnTo>
                    <a:lnTo>
                      <a:pt x="42" y="140"/>
                    </a:lnTo>
                    <a:lnTo>
                      <a:pt x="45" y="144"/>
                    </a:lnTo>
                    <a:lnTo>
                      <a:pt x="50" y="151"/>
                    </a:lnTo>
                    <a:lnTo>
                      <a:pt x="56" y="155"/>
                    </a:lnTo>
                    <a:lnTo>
                      <a:pt x="63" y="162"/>
                    </a:lnTo>
                    <a:lnTo>
                      <a:pt x="67" y="168"/>
                    </a:lnTo>
                    <a:lnTo>
                      <a:pt x="72" y="173"/>
                    </a:lnTo>
                    <a:lnTo>
                      <a:pt x="74" y="177"/>
                    </a:lnTo>
                    <a:lnTo>
                      <a:pt x="75" y="182"/>
                    </a:lnTo>
                    <a:lnTo>
                      <a:pt x="78" y="185"/>
                    </a:lnTo>
                    <a:lnTo>
                      <a:pt x="81" y="188"/>
                    </a:lnTo>
                    <a:lnTo>
                      <a:pt x="86" y="191"/>
                    </a:lnTo>
                    <a:lnTo>
                      <a:pt x="92" y="191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5" name="Freeform 63"/>
              <p:cNvSpPr>
                <a:spLocks/>
              </p:cNvSpPr>
              <p:nvPr/>
            </p:nvSpPr>
            <p:spPr bwMode="auto">
              <a:xfrm>
                <a:off x="1443" y="2380"/>
                <a:ext cx="12" cy="12"/>
              </a:xfrm>
              <a:custGeom>
                <a:avLst/>
                <a:gdLst>
                  <a:gd name="T0" fmla="*/ 5 w 25"/>
                  <a:gd name="T1" fmla="*/ 0 h 25"/>
                  <a:gd name="T2" fmla="*/ 3 w 25"/>
                  <a:gd name="T3" fmla="*/ 1 h 25"/>
                  <a:gd name="T4" fmla="*/ 1 w 25"/>
                  <a:gd name="T5" fmla="*/ 2 h 25"/>
                  <a:gd name="T6" fmla="*/ 0 w 25"/>
                  <a:gd name="T7" fmla="*/ 5 h 25"/>
                  <a:gd name="T8" fmla="*/ 0 w 25"/>
                  <a:gd name="T9" fmla="*/ 7 h 25"/>
                  <a:gd name="T10" fmla="*/ 1 w 25"/>
                  <a:gd name="T11" fmla="*/ 9 h 25"/>
                  <a:gd name="T12" fmla="*/ 2 w 25"/>
                  <a:gd name="T13" fmla="*/ 12 h 25"/>
                  <a:gd name="T14" fmla="*/ 4 w 25"/>
                  <a:gd name="T15" fmla="*/ 12 h 25"/>
                  <a:gd name="T16" fmla="*/ 7 w 25"/>
                  <a:gd name="T17" fmla="*/ 12 h 25"/>
                  <a:gd name="T18" fmla="*/ 9 w 25"/>
                  <a:gd name="T19" fmla="*/ 12 h 25"/>
                  <a:gd name="T20" fmla="*/ 11 w 25"/>
                  <a:gd name="T21" fmla="*/ 10 h 25"/>
                  <a:gd name="T22" fmla="*/ 12 w 25"/>
                  <a:gd name="T23" fmla="*/ 8 h 25"/>
                  <a:gd name="T24" fmla="*/ 12 w 25"/>
                  <a:gd name="T25" fmla="*/ 5 h 25"/>
                  <a:gd name="T26" fmla="*/ 12 w 25"/>
                  <a:gd name="T27" fmla="*/ 3 h 25"/>
                  <a:gd name="T28" fmla="*/ 10 w 25"/>
                  <a:gd name="T29" fmla="*/ 1 h 25"/>
                  <a:gd name="T30" fmla="*/ 8 w 25"/>
                  <a:gd name="T31" fmla="*/ 1 h 25"/>
                  <a:gd name="T32" fmla="*/ 5 w 2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11" y="0"/>
                    </a:moveTo>
                    <a:lnTo>
                      <a:pt x="7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5" y="24"/>
                    </a:lnTo>
                    <a:lnTo>
                      <a:pt x="8" y="25"/>
                    </a:lnTo>
                    <a:lnTo>
                      <a:pt x="14" y="25"/>
                    </a:lnTo>
                    <a:lnTo>
                      <a:pt x="19" y="24"/>
                    </a:lnTo>
                    <a:lnTo>
                      <a:pt x="22" y="21"/>
                    </a:lnTo>
                    <a:lnTo>
                      <a:pt x="24" y="16"/>
                    </a:lnTo>
                    <a:lnTo>
                      <a:pt x="25" y="11"/>
                    </a:lnTo>
                    <a:lnTo>
                      <a:pt x="24" y="6"/>
                    </a:lnTo>
                    <a:lnTo>
                      <a:pt x="21" y="3"/>
                    </a:lnTo>
                    <a:lnTo>
                      <a:pt x="16" y="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6" name="Freeform 64"/>
              <p:cNvSpPr>
                <a:spLocks/>
              </p:cNvSpPr>
              <p:nvPr/>
            </p:nvSpPr>
            <p:spPr bwMode="auto">
              <a:xfrm>
                <a:off x="1319" y="2366"/>
                <a:ext cx="151" cy="187"/>
              </a:xfrm>
              <a:custGeom>
                <a:avLst/>
                <a:gdLst>
                  <a:gd name="T0" fmla="*/ 94 w 302"/>
                  <a:gd name="T1" fmla="*/ 186 h 376"/>
                  <a:gd name="T2" fmla="*/ 105 w 302"/>
                  <a:gd name="T3" fmla="*/ 178 h 376"/>
                  <a:gd name="T4" fmla="*/ 109 w 302"/>
                  <a:gd name="T5" fmla="*/ 168 h 376"/>
                  <a:gd name="T6" fmla="*/ 118 w 302"/>
                  <a:gd name="T7" fmla="*/ 148 h 376"/>
                  <a:gd name="T8" fmla="*/ 129 w 302"/>
                  <a:gd name="T9" fmla="*/ 121 h 376"/>
                  <a:gd name="T10" fmla="*/ 138 w 302"/>
                  <a:gd name="T11" fmla="*/ 99 h 376"/>
                  <a:gd name="T12" fmla="*/ 142 w 302"/>
                  <a:gd name="T13" fmla="*/ 81 h 376"/>
                  <a:gd name="T14" fmla="*/ 151 w 302"/>
                  <a:gd name="T15" fmla="*/ 43 h 376"/>
                  <a:gd name="T16" fmla="*/ 150 w 302"/>
                  <a:gd name="T17" fmla="*/ 33 h 376"/>
                  <a:gd name="T18" fmla="*/ 143 w 302"/>
                  <a:gd name="T19" fmla="*/ 32 h 376"/>
                  <a:gd name="T20" fmla="*/ 133 w 302"/>
                  <a:gd name="T21" fmla="*/ 30 h 376"/>
                  <a:gd name="T22" fmla="*/ 123 w 302"/>
                  <a:gd name="T23" fmla="*/ 25 h 376"/>
                  <a:gd name="T24" fmla="*/ 115 w 302"/>
                  <a:gd name="T25" fmla="*/ 29 h 376"/>
                  <a:gd name="T26" fmla="*/ 106 w 302"/>
                  <a:gd name="T27" fmla="*/ 45 h 376"/>
                  <a:gd name="T28" fmla="*/ 96 w 302"/>
                  <a:gd name="T29" fmla="*/ 63 h 376"/>
                  <a:gd name="T30" fmla="*/ 89 w 302"/>
                  <a:gd name="T31" fmla="*/ 76 h 376"/>
                  <a:gd name="T32" fmla="*/ 87 w 302"/>
                  <a:gd name="T33" fmla="*/ 81 h 376"/>
                  <a:gd name="T34" fmla="*/ 84 w 302"/>
                  <a:gd name="T35" fmla="*/ 80 h 376"/>
                  <a:gd name="T36" fmla="*/ 80 w 302"/>
                  <a:gd name="T37" fmla="*/ 66 h 376"/>
                  <a:gd name="T38" fmla="*/ 69 w 302"/>
                  <a:gd name="T39" fmla="*/ 30 h 376"/>
                  <a:gd name="T40" fmla="*/ 62 w 302"/>
                  <a:gd name="T41" fmla="*/ 16 h 376"/>
                  <a:gd name="T42" fmla="*/ 56 w 302"/>
                  <a:gd name="T43" fmla="*/ 9 h 376"/>
                  <a:gd name="T44" fmla="*/ 48 w 302"/>
                  <a:gd name="T45" fmla="*/ 3 h 376"/>
                  <a:gd name="T46" fmla="*/ 37 w 302"/>
                  <a:gd name="T47" fmla="*/ 0 h 376"/>
                  <a:gd name="T48" fmla="*/ 22 w 302"/>
                  <a:gd name="T49" fmla="*/ 1 h 376"/>
                  <a:gd name="T50" fmla="*/ 9 w 302"/>
                  <a:gd name="T51" fmla="*/ 10 h 376"/>
                  <a:gd name="T52" fmla="*/ 1 w 302"/>
                  <a:gd name="T53" fmla="*/ 24 h 376"/>
                  <a:gd name="T54" fmla="*/ 1 w 302"/>
                  <a:gd name="T55" fmla="*/ 43 h 376"/>
                  <a:gd name="T56" fmla="*/ 11 w 302"/>
                  <a:gd name="T57" fmla="*/ 66 h 376"/>
                  <a:gd name="T58" fmla="*/ 29 w 302"/>
                  <a:gd name="T59" fmla="*/ 103 h 376"/>
                  <a:gd name="T60" fmla="*/ 50 w 302"/>
                  <a:gd name="T61" fmla="*/ 143 h 376"/>
                  <a:gd name="T62" fmla="*/ 70 w 302"/>
                  <a:gd name="T63" fmla="*/ 175 h 376"/>
                  <a:gd name="T64" fmla="*/ 80 w 302"/>
                  <a:gd name="T65" fmla="*/ 184 h 376"/>
                  <a:gd name="T66" fmla="*/ 86 w 302"/>
                  <a:gd name="T67" fmla="*/ 186 h 3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2"/>
                  <a:gd name="T103" fmla="*/ 0 h 376"/>
                  <a:gd name="T104" fmla="*/ 302 w 302"/>
                  <a:gd name="T105" fmla="*/ 376 h 3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2" h="376">
                    <a:moveTo>
                      <a:pt x="177" y="376"/>
                    </a:moveTo>
                    <a:lnTo>
                      <a:pt x="188" y="373"/>
                    </a:lnTo>
                    <a:lnTo>
                      <a:pt x="199" y="366"/>
                    </a:lnTo>
                    <a:lnTo>
                      <a:pt x="210" y="357"/>
                    </a:lnTo>
                    <a:lnTo>
                      <a:pt x="214" y="348"/>
                    </a:lnTo>
                    <a:lnTo>
                      <a:pt x="218" y="338"/>
                    </a:lnTo>
                    <a:lnTo>
                      <a:pt x="225" y="321"/>
                    </a:lnTo>
                    <a:lnTo>
                      <a:pt x="236" y="297"/>
                    </a:lnTo>
                    <a:lnTo>
                      <a:pt x="247" y="269"/>
                    </a:lnTo>
                    <a:lnTo>
                      <a:pt x="258" y="243"/>
                    </a:lnTo>
                    <a:lnTo>
                      <a:pt x="268" y="219"/>
                    </a:lnTo>
                    <a:lnTo>
                      <a:pt x="276" y="199"/>
                    </a:lnTo>
                    <a:lnTo>
                      <a:pt x="279" y="188"/>
                    </a:lnTo>
                    <a:lnTo>
                      <a:pt x="283" y="163"/>
                    </a:lnTo>
                    <a:lnTo>
                      <a:pt x="293" y="122"/>
                    </a:lnTo>
                    <a:lnTo>
                      <a:pt x="301" y="86"/>
                    </a:lnTo>
                    <a:lnTo>
                      <a:pt x="302" y="69"/>
                    </a:lnTo>
                    <a:lnTo>
                      <a:pt x="299" y="67"/>
                    </a:lnTo>
                    <a:lnTo>
                      <a:pt x="293" y="66"/>
                    </a:lnTo>
                    <a:lnTo>
                      <a:pt x="285" y="64"/>
                    </a:lnTo>
                    <a:lnTo>
                      <a:pt x="277" y="61"/>
                    </a:lnTo>
                    <a:lnTo>
                      <a:pt x="266" y="60"/>
                    </a:lnTo>
                    <a:lnTo>
                      <a:pt x="257" y="55"/>
                    </a:lnTo>
                    <a:lnTo>
                      <a:pt x="246" y="50"/>
                    </a:lnTo>
                    <a:lnTo>
                      <a:pt x="236" y="45"/>
                    </a:lnTo>
                    <a:lnTo>
                      <a:pt x="230" y="58"/>
                    </a:lnTo>
                    <a:lnTo>
                      <a:pt x="222" y="74"/>
                    </a:lnTo>
                    <a:lnTo>
                      <a:pt x="213" y="91"/>
                    </a:lnTo>
                    <a:lnTo>
                      <a:pt x="202" y="108"/>
                    </a:lnTo>
                    <a:lnTo>
                      <a:pt x="193" y="127"/>
                    </a:lnTo>
                    <a:lnTo>
                      <a:pt x="185" y="141"/>
                    </a:lnTo>
                    <a:lnTo>
                      <a:pt x="179" y="152"/>
                    </a:lnTo>
                    <a:lnTo>
                      <a:pt x="175" y="158"/>
                    </a:lnTo>
                    <a:lnTo>
                      <a:pt x="174" y="163"/>
                    </a:lnTo>
                    <a:lnTo>
                      <a:pt x="171" y="164"/>
                    </a:lnTo>
                    <a:lnTo>
                      <a:pt x="169" y="161"/>
                    </a:lnTo>
                    <a:lnTo>
                      <a:pt x="166" y="155"/>
                    </a:lnTo>
                    <a:lnTo>
                      <a:pt x="160" y="133"/>
                    </a:lnTo>
                    <a:lnTo>
                      <a:pt x="149" y="97"/>
                    </a:lnTo>
                    <a:lnTo>
                      <a:pt x="138" y="61"/>
                    </a:lnTo>
                    <a:lnTo>
                      <a:pt x="128" y="39"/>
                    </a:lnTo>
                    <a:lnTo>
                      <a:pt x="124" y="33"/>
                    </a:lnTo>
                    <a:lnTo>
                      <a:pt x="119" y="25"/>
                    </a:lnTo>
                    <a:lnTo>
                      <a:pt x="113" y="19"/>
                    </a:lnTo>
                    <a:lnTo>
                      <a:pt x="105" y="13"/>
                    </a:lnTo>
                    <a:lnTo>
                      <a:pt x="97" y="6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60" y="0"/>
                    </a:lnTo>
                    <a:lnTo>
                      <a:pt x="44" y="3"/>
                    </a:lnTo>
                    <a:lnTo>
                      <a:pt x="30" y="9"/>
                    </a:lnTo>
                    <a:lnTo>
                      <a:pt x="17" y="20"/>
                    </a:lnTo>
                    <a:lnTo>
                      <a:pt x="8" y="33"/>
                    </a:lnTo>
                    <a:lnTo>
                      <a:pt x="2" y="49"/>
                    </a:lnTo>
                    <a:lnTo>
                      <a:pt x="0" y="66"/>
                    </a:lnTo>
                    <a:lnTo>
                      <a:pt x="2" y="86"/>
                    </a:lnTo>
                    <a:lnTo>
                      <a:pt x="10" y="106"/>
                    </a:lnTo>
                    <a:lnTo>
                      <a:pt x="22" y="133"/>
                    </a:lnTo>
                    <a:lnTo>
                      <a:pt x="39" y="169"/>
                    </a:lnTo>
                    <a:lnTo>
                      <a:pt x="58" y="208"/>
                    </a:lnTo>
                    <a:lnTo>
                      <a:pt x="78" y="249"/>
                    </a:lnTo>
                    <a:lnTo>
                      <a:pt x="100" y="288"/>
                    </a:lnTo>
                    <a:lnTo>
                      <a:pt x="121" y="324"/>
                    </a:lnTo>
                    <a:lnTo>
                      <a:pt x="139" y="351"/>
                    </a:lnTo>
                    <a:lnTo>
                      <a:pt x="155" y="366"/>
                    </a:lnTo>
                    <a:lnTo>
                      <a:pt x="160" y="369"/>
                    </a:lnTo>
                    <a:lnTo>
                      <a:pt x="166" y="373"/>
                    </a:lnTo>
                    <a:lnTo>
                      <a:pt x="172" y="374"/>
                    </a:lnTo>
                    <a:lnTo>
                      <a:pt x="177" y="37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7" name="Freeform 65"/>
              <p:cNvSpPr>
                <a:spLocks/>
              </p:cNvSpPr>
              <p:nvPr/>
            </p:nvSpPr>
            <p:spPr bwMode="auto">
              <a:xfrm>
                <a:off x="1437" y="2384"/>
                <a:ext cx="29" cy="14"/>
              </a:xfrm>
              <a:custGeom>
                <a:avLst/>
                <a:gdLst>
                  <a:gd name="T0" fmla="*/ 29 w 58"/>
                  <a:gd name="T1" fmla="*/ 14 h 28"/>
                  <a:gd name="T2" fmla="*/ 26 w 58"/>
                  <a:gd name="T3" fmla="*/ 13 h 28"/>
                  <a:gd name="T4" fmla="*/ 23 w 58"/>
                  <a:gd name="T5" fmla="*/ 13 h 28"/>
                  <a:gd name="T6" fmla="*/ 19 w 58"/>
                  <a:gd name="T7" fmla="*/ 12 h 28"/>
                  <a:gd name="T8" fmla="*/ 16 w 58"/>
                  <a:gd name="T9" fmla="*/ 11 h 28"/>
                  <a:gd name="T10" fmla="*/ 12 w 58"/>
                  <a:gd name="T11" fmla="*/ 9 h 28"/>
                  <a:gd name="T12" fmla="*/ 8 w 58"/>
                  <a:gd name="T13" fmla="*/ 7 h 28"/>
                  <a:gd name="T14" fmla="*/ 4 w 58"/>
                  <a:gd name="T15" fmla="*/ 6 h 28"/>
                  <a:gd name="T16" fmla="*/ 0 w 58"/>
                  <a:gd name="T17" fmla="*/ 4 h 28"/>
                  <a:gd name="T18" fmla="*/ 0 w 58"/>
                  <a:gd name="T19" fmla="*/ 0 h 28"/>
                  <a:gd name="T20" fmla="*/ 6 w 58"/>
                  <a:gd name="T21" fmla="*/ 0 h 28"/>
                  <a:gd name="T22" fmla="*/ 11 w 58"/>
                  <a:gd name="T23" fmla="*/ 0 h 28"/>
                  <a:gd name="T24" fmla="*/ 15 w 58"/>
                  <a:gd name="T25" fmla="*/ 0 h 28"/>
                  <a:gd name="T26" fmla="*/ 19 w 58"/>
                  <a:gd name="T27" fmla="*/ 1 h 28"/>
                  <a:gd name="T28" fmla="*/ 22 w 58"/>
                  <a:gd name="T29" fmla="*/ 2 h 28"/>
                  <a:gd name="T30" fmla="*/ 25 w 58"/>
                  <a:gd name="T31" fmla="*/ 2 h 28"/>
                  <a:gd name="T32" fmla="*/ 28 w 58"/>
                  <a:gd name="T33" fmla="*/ 3 h 28"/>
                  <a:gd name="T34" fmla="*/ 29 w 58"/>
                  <a:gd name="T35" fmla="*/ 4 h 28"/>
                  <a:gd name="T36" fmla="*/ 29 w 58"/>
                  <a:gd name="T37" fmla="*/ 6 h 28"/>
                  <a:gd name="T38" fmla="*/ 29 w 58"/>
                  <a:gd name="T39" fmla="*/ 7 h 28"/>
                  <a:gd name="T40" fmla="*/ 29 w 58"/>
                  <a:gd name="T41" fmla="*/ 11 h 28"/>
                  <a:gd name="T42" fmla="*/ 29 w 58"/>
                  <a:gd name="T43" fmla="*/ 14 h 2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8"/>
                  <a:gd name="T68" fmla="*/ 58 w 58"/>
                  <a:gd name="T69" fmla="*/ 28 h 2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8">
                    <a:moveTo>
                      <a:pt x="57" y="28"/>
                    </a:moveTo>
                    <a:lnTo>
                      <a:pt x="52" y="26"/>
                    </a:lnTo>
                    <a:lnTo>
                      <a:pt x="46" y="25"/>
                    </a:lnTo>
                    <a:lnTo>
                      <a:pt x="38" y="23"/>
                    </a:lnTo>
                    <a:lnTo>
                      <a:pt x="32" y="22"/>
                    </a:lnTo>
                    <a:lnTo>
                      <a:pt x="24" y="18"/>
                    </a:lnTo>
                    <a:lnTo>
                      <a:pt x="16" y="15"/>
                    </a:lnTo>
                    <a:lnTo>
                      <a:pt x="8" y="12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0" y="0"/>
                    </a:lnTo>
                    <a:lnTo>
                      <a:pt x="38" y="1"/>
                    </a:lnTo>
                    <a:lnTo>
                      <a:pt x="44" y="3"/>
                    </a:lnTo>
                    <a:lnTo>
                      <a:pt x="50" y="4"/>
                    </a:lnTo>
                    <a:lnTo>
                      <a:pt x="55" y="6"/>
                    </a:lnTo>
                    <a:lnTo>
                      <a:pt x="58" y="7"/>
                    </a:lnTo>
                    <a:lnTo>
                      <a:pt x="58" y="11"/>
                    </a:lnTo>
                    <a:lnTo>
                      <a:pt x="58" y="15"/>
                    </a:lnTo>
                    <a:lnTo>
                      <a:pt x="58" y="22"/>
                    </a:lnTo>
                    <a:lnTo>
                      <a:pt x="57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8" name="Freeform 66"/>
              <p:cNvSpPr>
                <a:spLocks/>
              </p:cNvSpPr>
              <p:nvPr/>
            </p:nvSpPr>
            <p:spPr bwMode="auto">
              <a:xfrm>
                <a:off x="1386" y="2294"/>
                <a:ext cx="26" cy="14"/>
              </a:xfrm>
              <a:custGeom>
                <a:avLst/>
                <a:gdLst>
                  <a:gd name="T0" fmla="*/ 0 w 53"/>
                  <a:gd name="T1" fmla="*/ 11 h 30"/>
                  <a:gd name="T2" fmla="*/ 19 w 53"/>
                  <a:gd name="T3" fmla="*/ 0 h 30"/>
                  <a:gd name="T4" fmla="*/ 19 w 53"/>
                  <a:gd name="T5" fmla="*/ 1 h 30"/>
                  <a:gd name="T6" fmla="*/ 23 w 53"/>
                  <a:gd name="T7" fmla="*/ 1 h 30"/>
                  <a:gd name="T8" fmla="*/ 25 w 53"/>
                  <a:gd name="T9" fmla="*/ 3 h 30"/>
                  <a:gd name="T10" fmla="*/ 26 w 53"/>
                  <a:gd name="T11" fmla="*/ 4 h 30"/>
                  <a:gd name="T12" fmla="*/ 7 w 53"/>
                  <a:gd name="T13" fmla="*/ 14 h 30"/>
                  <a:gd name="T14" fmla="*/ 0 w 53"/>
                  <a:gd name="T15" fmla="*/ 11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3"/>
                  <a:gd name="T25" fmla="*/ 0 h 30"/>
                  <a:gd name="T26" fmla="*/ 53 w 53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3" h="30">
                    <a:moveTo>
                      <a:pt x="0" y="24"/>
                    </a:moveTo>
                    <a:lnTo>
                      <a:pt x="38" y="0"/>
                    </a:lnTo>
                    <a:lnTo>
                      <a:pt x="39" y="2"/>
                    </a:lnTo>
                    <a:lnTo>
                      <a:pt x="46" y="3"/>
                    </a:lnTo>
                    <a:lnTo>
                      <a:pt x="50" y="6"/>
                    </a:lnTo>
                    <a:lnTo>
                      <a:pt x="53" y="9"/>
                    </a:lnTo>
                    <a:lnTo>
                      <a:pt x="14" y="3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7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29" name="Freeform 67"/>
              <p:cNvSpPr>
                <a:spLocks/>
              </p:cNvSpPr>
              <p:nvPr/>
            </p:nvSpPr>
            <p:spPr bwMode="auto">
              <a:xfrm>
                <a:off x="1386" y="2294"/>
                <a:ext cx="50" cy="72"/>
              </a:xfrm>
              <a:custGeom>
                <a:avLst/>
                <a:gdLst>
                  <a:gd name="T0" fmla="*/ 19 w 100"/>
                  <a:gd name="T1" fmla="*/ 0 h 144"/>
                  <a:gd name="T2" fmla="*/ 20 w 100"/>
                  <a:gd name="T3" fmla="*/ 1 h 144"/>
                  <a:gd name="T4" fmla="*/ 23 w 100"/>
                  <a:gd name="T5" fmla="*/ 1 h 144"/>
                  <a:gd name="T6" fmla="*/ 25 w 100"/>
                  <a:gd name="T7" fmla="*/ 3 h 144"/>
                  <a:gd name="T8" fmla="*/ 26 w 100"/>
                  <a:gd name="T9" fmla="*/ 5 h 144"/>
                  <a:gd name="T10" fmla="*/ 30 w 100"/>
                  <a:gd name="T11" fmla="*/ 11 h 144"/>
                  <a:gd name="T12" fmla="*/ 38 w 100"/>
                  <a:gd name="T13" fmla="*/ 24 h 144"/>
                  <a:gd name="T14" fmla="*/ 45 w 100"/>
                  <a:gd name="T15" fmla="*/ 37 h 144"/>
                  <a:gd name="T16" fmla="*/ 48 w 100"/>
                  <a:gd name="T17" fmla="*/ 43 h 144"/>
                  <a:gd name="T18" fmla="*/ 49 w 100"/>
                  <a:gd name="T19" fmla="*/ 47 h 144"/>
                  <a:gd name="T20" fmla="*/ 50 w 100"/>
                  <a:gd name="T21" fmla="*/ 55 h 144"/>
                  <a:gd name="T22" fmla="*/ 50 w 100"/>
                  <a:gd name="T23" fmla="*/ 63 h 144"/>
                  <a:gd name="T24" fmla="*/ 50 w 100"/>
                  <a:gd name="T25" fmla="*/ 68 h 144"/>
                  <a:gd name="T26" fmla="*/ 46 w 100"/>
                  <a:gd name="T27" fmla="*/ 69 h 144"/>
                  <a:gd name="T28" fmla="*/ 42 w 100"/>
                  <a:gd name="T29" fmla="*/ 71 h 144"/>
                  <a:gd name="T30" fmla="*/ 36 w 100"/>
                  <a:gd name="T31" fmla="*/ 72 h 144"/>
                  <a:gd name="T32" fmla="*/ 34 w 100"/>
                  <a:gd name="T33" fmla="*/ 72 h 144"/>
                  <a:gd name="T34" fmla="*/ 32 w 100"/>
                  <a:gd name="T35" fmla="*/ 68 h 144"/>
                  <a:gd name="T36" fmla="*/ 30 w 100"/>
                  <a:gd name="T37" fmla="*/ 60 h 144"/>
                  <a:gd name="T38" fmla="*/ 28 w 100"/>
                  <a:gd name="T39" fmla="*/ 53 h 144"/>
                  <a:gd name="T40" fmla="*/ 27 w 100"/>
                  <a:gd name="T41" fmla="*/ 50 h 144"/>
                  <a:gd name="T42" fmla="*/ 7 w 100"/>
                  <a:gd name="T43" fmla="*/ 15 h 144"/>
                  <a:gd name="T44" fmla="*/ 5 w 100"/>
                  <a:gd name="T45" fmla="*/ 14 h 144"/>
                  <a:gd name="T46" fmla="*/ 3 w 100"/>
                  <a:gd name="T47" fmla="*/ 12 h 144"/>
                  <a:gd name="T48" fmla="*/ 1 w 100"/>
                  <a:gd name="T49" fmla="*/ 12 h 144"/>
                  <a:gd name="T50" fmla="*/ 0 w 100"/>
                  <a:gd name="T51" fmla="*/ 12 h 144"/>
                  <a:gd name="T52" fmla="*/ 19 w 100"/>
                  <a:gd name="T53" fmla="*/ 0 h 1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144"/>
                  <a:gd name="T83" fmla="*/ 100 w 100"/>
                  <a:gd name="T84" fmla="*/ 144 h 14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144">
                    <a:moveTo>
                      <a:pt x="38" y="0"/>
                    </a:moveTo>
                    <a:lnTo>
                      <a:pt x="39" y="2"/>
                    </a:lnTo>
                    <a:lnTo>
                      <a:pt x="46" y="3"/>
                    </a:lnTo>
                    <a:lnTo>
                      <a:pt x="50" y="6"/>
                    </a:lnTo>
                    <a:lnTo>
                      <a:pt x="53" y="9"/>
                    </a:lnTo>
                    <a:lnTo>
                      <a:pt x="61" y="22"/>
                    </a:lnTo>
                    <a:lnTo>
                      <a:pt x="75" y="49"/>
                    </a:lnTo>
                    <a:lnTo>
                      <a:pt x="89" y="75"/>
                    </a:lnTo>
                    <a:lnTo>
                      <a:pt x="96" y="86"/>
                    </a:lnTo>
                    <a:lnTo>
                      <a:pt x="97" y="94"/>
                    </a:lnTo>
                    <a:lnTo>
                      <a:pt x="99" y="110"/>
                    </a:lnTo>
                    <a:lnTo>
                      <a:pt x="100" y="127"/>
                    </a:lnTo>
                    <a:lnTo>
                      <a:pt x="99" y="135"/>
                    </a:lnTo>
                    <a:lnTo>
                      <a:pt x="92" y="138"/>
                    </a:lnTo>
                    <a:lnTo>
                      <a:pt x="83" y="141"/>
                    </a:lnTo>
                    <a:lnTo>
                      <a:pt x="72" y="144"/>
                    </a:lnTo>
                    <a:lnTo>
                      <a:pt x="67" y="144"/>
                    </a:lnTo>
                    <a:lnTo>
                      <a:pt x="64" y="135"/>
                    </a:lnTo>
                    <a:lnTo>
                      <a:pt x="60" y="121"/>
                    </a:lnTo>
                    <a:lnTo>
                      <a:pt x="56" y="106"/>
                    </a:lnTo>
                    <a:lnTo>
                      <a:pt x="55" y="100"/>
                    </a:lnTo>
                    <a:lnTo>
                      <a:pt x="14" y="30"/>
                    </a:lnTo>
                    <a:lnTo>
                      <a:pt x="10" y="28"/>
                    </a:lnTo>
                    <a:lnTo>
                      <a:pt x="5" y="25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931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0" name="Freeform 68"/>
              <p:cNvSpPr>
                <a:spLocks/>
              </p:cNvSpPr>
              <p:nvPr/>
            </p:nvSpPr>
            <p:spPr bwMode="auto">
              <a:xfrm>
                <a:off x="1376" y="2279"/>
                <a:ext cx="28" cy="26"/>
              </a:xfrm>
              <a:custGeom>
                <a:avLst/>
                <a:gdLst>
                  <a:gd name="T0" fmla="*/ 9 w 57"/>
                  <a:gd name="T1" fmla="*/ 26 h 52"/>
                  <a:gd name="T2" fmla="*/ 28 w 57"/>
                  <a:gd name="T3" fmla="*/ 14 h 52"/>
                  <a:gd name="T4" fmla="*/ 25 w 57"/>
                  <a:gd name="T5" fmla="*/ 10 h 52"/>
                  <a:gd name="T6" fmla="*/ 22 w 57"/>
                  <a:gd name="T7" fmla="*/ 5 h 52"/>
                  <a:gd name="T8" fmla="*/ 19 w 57"/>
                  <a:gd name="T9" fmla="*/ 1 h 52"/>
                  <a:gd name="T10" fmla="*/ 16 w 57"/>
                  <a:gd name="T11" fmla="*/ 0 h 52"/>
                  <a:gd name="T12" fmla="*/ 12 w 57"/>
                  <a:gd name="T13" fmla="*/ 2 h 52"/>
                  <a:gd name="T14" fmla="*/ 7 w 57"/>
                  <a:gd name="T15" fmla="*/ 5 h 52"/>
                  <a:gd name="T16" fmla="*/ 2 w 57"/>
                  <a:gd name="T17" fmla="*/ 8 h 52"/>
                  <a:gd name="T18" fmla="*/ 0 w 57"/>
                  <a:gd name="T19" fmla="*/ 10 h 52"/>
                  <a:gd name="T20" fmla="*/ 1 w 57"/>
                  <a:gd name="T21" fmla="*/ 13 h 52"/>
                  <a:gd name="T22" fmla="*/ 4 w 57"/>
                  <a:gd name="T23" fmla="*/ 17 h 52"/>
                  <a:gd name="T24" fmla="*/ 7 w 57"/>
                  <a:gd name="T25" fmla="*/ 22 h 52"/>
                  <a:gd name="T26" fmla="*/ 9 w 57"/>
                  <a:gd name="T27" fmla="*/ 26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"/>
                  <a:gd name="T43" fmla="*/ 0 h 52"/>
                  <a:gd name="T44" fmla="*/ 57 w 57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" h="52">
                    <a:moveTo>
                      <a:pt x="19" y="52"/>
                    </a:moveTo>
                    <a:lnTo>
                      <a:pt x="57" y="28"/>
                    </a:lnTo>
                    <a:lnTo>
                      <a:pt x="50" y="19"/>
                    </a:lnTo>
                    <a:lnTo>
                      <a:pt x="44" y="9"/>
                    </a:lnTo>
                    <a:lnTo>
                      <a:pt x="38" y="1"/>
                    </a:lnTo>
                    <a:lnTo>
                      <a:pt x="33" y="0"/>
                    </a:lnTo>
                    <a:lnTo>
                      <a:pt x="25" y="3"/>
                    </a:lnTo>
                    <a:lnTo>
                      <a:pt x="14" y="9"/>
                    </a:lnTo>
                    <a:lnTo>
                      <a:pt x="5" y="16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4"/>
                    </a:lnTo>
                    <a:lnTo>
                      <a:pt x="14" y="44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931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1" name="Freeform 69"/>
              <p:cNvSpPr>
                <a:spLocks/>
              </p:cNvSpPr>
              <p:nvPr/>
            </p:nvSpPr>
            <p:spPr bwMode="auto">
              <a:xfrm>
                <a:off x="1393" y="2279"/>
                <a:ext cx="46" cy="88"/>
              </a:xfrm>
              <a:custGeom>
                <a:avLst/>
                <a:gdLst>
                  <a:gd name="T0" fmla="*/ 26 w 93"/>
                  <a:gd name="T1" fmla="*/ 87 h 177"/>
                  <a:gd name="T2" fmla="*/ 29 w 93"/>
                  <a:gd name="T3" fmla="*/ 87 h 177"/>
                  <a:gd name="T4" fmla="*/ 34 w 93"/>
                  <a:gd name="T5" fmla="*/ 85 h 177"/>
                  <a:gd name="T6" fmla="*/ 39 w 93"/>
                  <a:gd name="T7" fmla="*/ 84 h 177"/>
                  <a:gd name="T8" fmla="*/ 42 w 93"/>
                  <a:gd name="T9" fmla="*/ 82 h 177"/>
                  <a:gd name="T10" fmla="*/ 43 w 93"/>
                  <a:gd name="T11" fmla="*/ 78 h 177"/>
                  <a:gd name="T12" fmla="*/ 42 w 93"/>
                  <a:gd name="T13" fmla="*/ 70 h 177"/>
                  <a:gd name="T14" fmla="*/ 41 w 93"/>
                  <a:gd name="T15" fmla="*/ 62 h 177"/>
                  <a:gd name="T16" fmla="*/ 41 w 93"/>
                  <a:gd name="T17" fmla="*/ 58 h 177"/>
                  <a:gd name="T18" fmla="*/ 37 w 93"/>
                  <a:gd name="T19" fmla="*/ 52 h 177"/>
                  <a:gd name="T20" fmla="*/ 30 w 93"/>
                  <a:gd name="T21" fmla="*/ 39 h 177"/>
                  <a:gd name="T22" fmla="*/ 23 w 93"/>
                  <a:gd name="T23" fmla="*/ 26 h 177"/>
                  <a:gd name="T24" fmla="*/ 19 w 93"/>
                  <a:gd name="T25" fmla="*/ 19 h 177"/>
                  <a:gd name="T26" fmla="*/ 18 w 93"/>
                  <a:gd name="T27" fmla="*/ 18 h 177"/>
                  <a:gd name="T28" fmla="*/ 16 w 93"/>
                  <a:gd name="T29" fmla="*/ 16 h 177"/>
                  <a:gd name="T30" fmla="*/ 12 w 93"/>
                  <a:gd name="T31" fmla="*/ 16 h 177"/>
                  <a:gd name="T32" fmla="*/ 12 w 93"/>
                  <a:gd name="T33" fmla="*/ 15 h 177"/>
                  <a:gd name="T34" fmla="*/ 8 w 93"/>
                  <a:gd name="T35" fmla="*/ 10 h 177"/>
                  <a:gd name="T36" fmla="*/ 5 w 93"/>
                  <a:gd name="T37" fmla="*/ 5 h 177"/>
                  <a:gd name="T38" fmla="*/ 2 w 93"/>
                  <a:gd name="T39" fmla="*/ 1 h 177"/>
                  <a:gd name="T40" fmla="*/ 0 w 93"/>
                  <a:gd name="T41" fmla="*/ 1 h 177"/>
                  <a:gd name="T42" fmla="*/ 3 w 93"/>
                  <a:gd name="T43" fmla="*/ 0 h 177"/>
                  <a:gd name="T44" fmla="*/ 7 w 93"/>
                  <a:gd name="T45" fmla="*/ 0 h 177"/>
                  <a:gd name="T46" fmla="*/ 9 w 93"/>
                  <a:gd name="T47" fmla="*/ 0 h 177"/>
                  <a:gd name="T48" fmla="*/ 12 w 93"/>
                  <a:gd name="T49" fmla="*/ 1 h 177"/>
                  <a:gd name="T50" fmla="*/ 14 w 93"/>
                  <a:gd name="T51" fmla="*/ 5 h 177"/>
                  <a:gd name="T52" fmla="*/ 17 w 93"/>
                  <a:gd name="T53" fmla="*/ 8 h 177"/>
                  <a:gd name="T54" fmla="*/ 20 w 93"/>
                  <a:gd name="T55" fmla="*/ 12 h 177"/>
                  <a:gd name="T56" fmla="*/ 22 w 93"/>
                  <a:gd name="T57" fmla="*/ 15 h 177"/>
                  <a:gd name="T58" fmla="*/ 26 w 93"/>
                  <a:gd name="T59" fmla="*/ 22 h 177"/>
                  <a:gd name="T60" fmla="*/ 33 w 93"/>
                  <a:gd name="T61" fmla="*/ 34 h 177"/>
                  <a:gd name="T62" fmla="*/ 41 w 93"/>
                  <a:gd name="T63" fmla="*/ 46 h 177"/>
                  <a:gd name="T64" fmla="*/ 44 w 93"/>
                  <a:gd name="T65" fmla="*/ 52 h 177"/>
                  <a:gd name="T66" fmla="*/ 44 w 93"/>
                  <a:gd name="T67" fmla="*/ 58 h 177"/>
                  <a:gd name="T68" fmla="*/ 45 w 93"/>
                  <a:gd name="T69" fmla="*/ 68 h 177"/>
                  <a:gd name="T70" fmla="*/ 46 w 93"/>
                  <a:gd name="T71" fmla="*/ 78 h 177"/>
                  <a:gd name="T72" fmla="*/ 46 w 93"/>
                  <a:gd name="T73" fmla="*/ 84 h 177"/>
                  <a:gd name="T74" fmla="*/ 43 w 93"/>
                  <a:gd name="T75" fmla="*/ 84 h 177"/>
                  <a:gd name="T76" fmla="*/ 38 w 93"/>
                  <a:gd name="T77" fmla="*/ 87 h 177"/>
                  <a:gd name="T78" fmla="*/ 33 w 93"/>
                  <a:gd name="T79" fmla="*/ 88 h 177"/>
                  <a:gd name="T80" fmla="*/ 30 w 93"/>
                  <a:gd name="T81" fmla="*/ 88 h 177"/>
                  <a:gd name="T82" fmla="*/ 29 w 93"/>
                  <a:gd name="T83" fmla="*/ 88 h 177"/>
                  <a:gd name="T84" fmla="*/ 27 w 93"/>
                  <a:gd name="T85" fmla="*/ 88 h 177"/>
                  <a:gd name="T86" fmla="*/ 26 w 93"/>
                  <a:gd name="T87" fmla="*/ 88 h 177"/>
                  <a:gd name="T88" fmla="*/ 26 w 93"/>
                  <a:gd name="T89" fmla="*/ 87 h 17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3"/>
                  <a:gd name="T136" fmla="*/ 0 h 177"/>
                  <a:gd name="T137" fmla="*/ 93 w 93"/>
                  <a:gd name="T138" fmla="*/ 177 h 17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3" h="177">
                    <a:moveTo>
                      <a:pt x="53" y="174"/>
                    </a:moveTo>
                    <a:lnTo>
                      <a:pt x="58" y="174"/>
                    </a:lnTo>
                    <a:lnTo>
                      <a:pt x="69" y="171"/>
                    </a:lnTo>
                    <a:lnTo>
                      <a:pt x="78" y="168"/>
                    </a:lnTo>
                    <a:lnTo>
                      <a:pt x="85" y="165"/>
                    </a:lnTo>
                    <a:lnTo>
                      <a:pt x="86" y="157"/>
                    </a:lnTo>
                    <a:lnTo>
                      <a:pt x="85" y="140"/>
                    </a:lnTo>
                    <a:lnTo>
                      <a:pt x="83" y="124"/>
                    </a:lnTo>
                    <a:lnTo>
                      <a:pt x="82" y="116"/>
                    </a:lnTo>
                    <a:lnTo>
                      <a:pt x="75" y="105"/>
                    </a:lnTo>
                    <a:lnTo>
                      <a:pt x="61" y="79"/>
                    </a:lnTo>
                    <a:lnTo>
                      <a:pt x="47" y="52"/>
                    </a:lnTo>
                    <a:lnTo>
                      <a:pt x="39" y="39"/>
                    </a:lnTo>
                    <a:lnTo>
                      <a:pt x="36" y="36"/>
                    </a:lnTo>
                    <a:lnTo>
                      <a:pt x="32" y="33"/>
                    </a:lnTo>
                    <a:lnTo>
                      <a:pt x="25" y="32"/>
                    </a:lnTo>
                    <a:lnTo>
                      <a:pt x="24" y="30"/>
                    </a:lnTo>
                    <a:lnTo>
                      <a:pt x="17" y="21"/>
                    </a:lnTo>
                    <a:lnTo>
                      <a:pt x="11" y="11"/>
                    </a:lnTo>
                    <a:lnTo>
                      <a:pt x="5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8" y="10"/>
                    </a:lnTo>
                    <a:lnTo>
                      <a:pt x="35" y="16"/>
                    </a:lnTo>
                    <a:lnTo>
                      <a:pt x="41" y="24"/>
                    </a:lnTo>
                    <a:lnTo>
                      <a:pt x="44" y="30"/>
                    </a:lnTo>
                    <a:lnTo>
                      <a:pt x="53" y="44"/>
                    </a:lnTo>
                    <a:lnTo>
                      <a:pt x="67" y="69"/>
                    </a:lnTo>
                    <a:lnTo>
                      <a:pt x="82" y="93"/>
                    </a:lnTo>
                    <a:lnTo>
                      <a:pt x="88" y="105"/>
                    </a:lnTo>
                    <a:lnTo>
                      <a:pt x="89" y="116"/>
                    </a:lnTo>
                    <a:lnTo>
                      <a:pt x="91" y="136"/>
                    </a:lnTo>
                    <a:lnTo>
                      <a:pt x="93" y="157"/>
                    </a:lnTo>
                    <a:lnTo>
                      <a:pt x="93" y="168"/>
                    </a:lnTo>
                    <a:lnTo>
                      <a:pt x="86" y="169"/>
                    </a:lnTo>
                    <a:lnTo>
                      <a:pt x="77" y="174"/>
                    </a:lnTo>
                    <a:lnTo>
                      <a:pt x="67" y="177"/>
                    </a:lnTo>
                    <a:lnTo>
                      <a:pt x="61" y="177"/>
                    </a:lnTo>
                    <a:lnTo>
                      <a:pt x="58" y="177"/>
                    </a:lnTo>
                    <a:lnTo>
                      <a:pt x="55" y="176"/>
                    </a:lnTo>
                    <a:lnTo>
                      <a:pt x="53" y="176"/>
                    </a:lnTo>
                    <a:lnTo>
                      <a:pt x="53" y="174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2" name="Freeform 70"/>
              <p:cNvSpPr>
                <a:spLocks/>
              </p:cNvSpPr>
              <p:nvPr/>
            </p:nvSpPr>
            <p:spPr bwMode="auto">
              <a:xfrm>
                <a:off x="1422" y="2355"/>
                <a:ext cx="6" cy="4"/>
              </a:xfrm>
              <a:custGeom>
                <a:avLst/>
                <a:gdLst>
                  <a:gd name="T0" fmla="*/ 0 w 11"/>
                  <a:gd name="T1" fmla="*/ 1 h 8"/>
                  <a:gd name="T2" fmla="*/ 1 w 11"/>
                  <a:gd name="T3" fmla="*/ 4 h 8"/>
                  <a:gd name="T4" fmla="*/ 6 w 11"/>
                  <a:gd name="T5" fmla="*/ 3 h 8"/>
                  <a:gd name="T6" fmla="*/ 6 w 11"/>
                  <a:gd name="T7" fmla="*/ 0 h 8"/>
                  <a:gd name="T8" fmla="*/ 0 w 11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0" y="3"/>
                    </a:moveTo>
                    <a:lnTo>
                      <a:pt x="1" y="8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3" name="Freeform 71"/>
              <p:cNvSpPr>
                <a:spLocks/>
              </p:cNvSpPr>
              <p:nvPr/>
            </p:nvSpPr>
            <p:spPr bwMode="auto">
              <a:xfrm>
                <a:off x="1383" y="2285"/>
                <a:ext cx="13" cy="14"/>
              </a:xfrm>
              <a:custGeom>
                <a:avLst/>
                <a:gdLst>
                  <a:gd name="T0" fmla="*/ 8 w 25"/>
                  <a:gd name="T1" fmla="*/ 14 h 28"/>
                  <a:gd name="T2" fmla="*/ 11 w 25"/>
                  <a:gd name="T3" fmla="*/ 13 h 28"/>
                  <a:gd name="T4" fmla="*/ 12 w 25"/>
                  <a:gd name="T5" fmla="*/ 11 h 28"/>
                  <a:gd name="T6" fmla="*/ 13 w 25"/>
                  <a:gd name="T7" fmla="*/ 9 h 28"/>
                  <a:gd name="T8" fmla="*/ 13 w 25"/>
                  <a:gd name="T9" fmla="*/ 6 h 28"/>
                  <a:gd name="T10" fmla="*/ 11 w 25"/>
                  <a:gd name="T11" fmla="*/ 3 h 28"/>
                  <a:gd name="T12" fmla="*/ 10 w 25"/>
                  <a:gd name="T13" fmla="*/ 1 h 28"/>
                  <a:gd name="T14" fmla="*/ 8 w 25"/>
                  <a:gd name="T15" fmla="*/ 0 h 28"/>
                  <a:gd name="T16" fmla="*/ 5 w 25"/>
                  <a:gd name="T17" fmla="*/ 0 h 28"/>
                  <a:gd name="T18" fmla="*/ 3 w 25"/>
                  <a:gd name="T19" fmla="*/ 1 h 28"/>
                  <a:gd name="T20" fmla="*/ 1 w 25"/>
                  <a:gd name="T21" fmla="*/ 3 h 28"/>
                  <a:gd name="T22" fmla="*/ 0 w 25"/>
                  <a:gd name="T23" fmla="*/ 6 h 28"/>
                  <a:gd name="T24" fmla="*/ 0 w 25"/>
                  <a:gd name="T25" fmla="*/ 9 h 28"/>
                  <a:gd name="T26" fmla="*/ 2 w 25"/>
                  <a:gd name="T27" fmla="*/ 11 h 28"/>
                  <a:gd name="T28" fmla="*/ 4 w 25"/>
                  <a:gd name="T29" fmla="*/ 13 h 28"/>
                  <a:gd name="T30" fmla="*/ 6 w 25"/>
                  <a:gd name="T31" fmla="*/ 14 h 28"/>
                  <a:gd name="T32" fmla="*/ 8 w 25"/>
                  <a:gd name="T33" fmla="*/ 14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6" y="28"/>
                    </a:moveTo>
                    <a:lnTo>
                      <a:pt x="21" y="26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0" y="0"/>
                    </a:lnTo>
                    <a:lnTo>
                      <a:pt x="5" y="1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4" y="22"/>
                    </a:lnTo>
                    <a:lnTo>
                      <a:pt x="7" y="26"/>
                    </a:lnTo>
                    <a:lnTo>
                      <a:pt x="11" y="28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4" name="Freeform 72"/>
              <p:cNvSpPr>
                <a:spLocks/>
              </p:cNvSpPr>
              <p:nvPr/>
            </p:nvSpPr>
            <p:spPr bwMode="auto">
              <a:xfrm>
                <a:off x="1397" y="2304"/>
                <a:ext cx="28" cy="30"/>
              </a:xfrm>
              <a:custGeom>
                <a:avLst/>
                <a:gdLst>
                  <a:gd name="T0" fmla="*/ 28 w 56"/>
                  <a:gd name="T1" fmla="*/ 24 h 59"/>
                  <a:gd name="T2" fmla="*/ 13 w 56"/>
                  <a:gd name="T3" fmla="*/ 30 h 59"/>
                  <a:gd name="T4" fmla="*/ 0 w 56"/>
                  <a:gd name="T5" fmla="*/ 7 h 59"/>
                  <a:gd name="T6" fmla="*/ 14 w 56"/>
                  <a:gd name="T7" fmla="*/ 0 h 59"/>
                  <a:gd name="T8" fmla="*/ 28 w 56"/>
                  <a:gd name="T9" fmla="*/ 2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9"/>
                  <a:gd name="T17" fmla="*/ 56 w 56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9">
                    <a:moveTo>
                      <a:pt x="56" y="47"/>
                    </a:moveTo>
                    <a:lnTo>
                      <a:pt x="25" y="59"/>
                    </a:lnTo>
                    <a:lnTo>
                      <a:pt x="0" y="14"/>
                    </a:lnTo>
                    <a:lnTo>
                      <a:pt x="29" y="0"/>
                    </a:lnTo>
                    <a:lnTo>
                      <a:pt x="56" y="47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5" name="Freeform 73"/>
              <p:cNvSpPr>
                <a:spLocks/>
              </p:cNvSpPr>
              <p:nvPr/>
            </p:nvSpPr>
            <p:spPr bwMode="auto">
              <a:xfrm>
                <a:off x="1342" y="2220"/>
                <a:ext cx="40" cy="67"/>
              </a:xfrm>
              <a:custGeom>
                <a:avLst/>
                <a:gdLst>
                  <a:gd name="T0" fmla="*/ 2 w 79"/>
                  <a:gd name="T1" fmla="*/ 0 h 135"/>
                  <a:gd name="T2" fmla="*/ 40 w 79"/>
                  <a:gd name="T3" fmla="*/ 65 h 135"/>
                  <a:gd name="T4" fmla="*/ 38 w 79"/>
                  <a:gd name="T5" fmla="*/ 67 h 135"/>
                  <a:gd name="T6" fmla="*/ 0 w 79"/>
                  <a:gd name="T7" fmla="*/ 1 h 135"/>
                  <a:gd name="T8" fmla="*/ 0 w 79"/>
                  <a:gd name="T9" fmla="*/ 0 h 135"/>
                  <a:gd name="T10" fmla="*/ 1 w 79"/>
                  <a:gd name="T11" fmla="*/ 0 h 135"/>
                  <a:gd name="T12" fmla="*/ 1 w 79"/>
                  <a:gd name="T13" fmla="*/ 0 h 135"/>
                  <a:gd name="T14" fmla="*/ 2 w 79"/>
                  <a:gd name="T15" fmla="*/ 0 h 1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135"/>
                  <a:gd name="T26" fmla="*/ 79 w 79"/>
                  <a:gd name="T27" fmla="*/ 135 h 1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135">
                    <a:moveTo>
                      <a:pt x="3" y="0"/>
                    </a:moveTo>
                    <a:lnTo>
                      <a:pt x="79" y="131"/>
                    </a:lnTo>
                    <a:lnTo>
                      <a:pt x="75" y="1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6" name="Freeform 74"/>
              <p:cNvSpPr>
                <a:spLocks/>
              </p:cNvSpPr>
              <p:nvPr/>
            </p:nvSpPr>
            <p:spPr bwMode="auto">
              <a:xfrm>
                <a:off x="1023" y="2649"/>
                <a:ext cx="327" cy="331"/>
              </a:xfrm>
              <a:custGeom>
                <a:avLst/>
                <a:gdLst>
                  <a:gd name="T0" fmla="*/ 5 w 654"/>
                  <a:gd name="T1" fmla="*/ 313 h 662"/>
                  <a:gd name="T2" fmla="*/ 14 w 654"/>
                  <a:gd name="T3" fmla="*/ 306 h 662"/>
                  <a:gd name="T4" fmla="*/ 26 w 654"/>
                  <a:gd name="T5" fmla="*/ 301 h 662"/>
                  <a:gd name="T6" fmla="*/ 37 w 654"/>
                  <a:gd name="T7" fmla="*/ 297 h 662"/>
                  <a:gd name="T8" fmla="*/ 46 w 654"/>
                  <a:gd name="T9" fmla="*/ 293 h 662"/>
                  <a:gd name="T10" fmla="*/ 59 w 654"/>
                  <a:gd name="T11" fmla="*/ 284 h 662"/>
                  <a:gd name="T12" fmla="*/ 74 w 654"/>
                  <a:gd name="T13" fmla="*/ 273 h 662"/>
                  <a:gd name="T14" fmla="*/ 87 w 654"/>
                  <a:gd name="T15" fmla="*/ 262 h 662"/>
                  <a:gd name="T16" fmla="*/ 95 w 654"/>
                  <a:gd name="T17" fmla="*/ 252 h 662"/>
                  <a:gd name="T18" fmla="*/ 105 w 654"/>
                  <a:gd name="T19" fmla="*/ 245 h 662"/>
                  <a:gd name="T20" fmla="*/ 116 w 654"/>
                  <a:gd name="T21" fmla="*/ 237 h 662"/>
                  <a:gd name="T22" fmla="*/ 131 w 654"/>
                  <a:gd name="T23" fmla="*/ 230 h 662"/>
                  <a:gd name="T24" fmla="*/ 149 w 654"/>
                  <a:gd name="T25" fmla="*/ 221 h 662"/>
                  <a:gd name="T26" fmla="*/ 167 w 654"/>
                  <a:gd name="T27" fmla="*/ 217 h 662"/>
                  <a:gd name="T28" fmla="*/ 185 w 654"/>
                  <a:gd name="T29" fmla="*/ 216 h 662"/>
                  <a:gd name="T30" fmla="*/ 196 w 654"/>
                  <a:gd name="T31" fmla="*/ 216 h 662"/>
                  <a:gd name="T32" fmla="*/ 200 w 654"/>
                  <a:gd name="T33" fmla="*/ 212 h 662"/>
                  <a:gd name="T34" fmla="*/ 203 w 654"/>
                  <a:gd name="T35" fmla="*/ 198 h 662"/>
                  <a:gd name="T36" fmla="*/ 211 w 654"/>
                  <a:gd name="T37" fmla="*/ 176 h 662"/>
                  <a:gd name="T38" fmla="*/ 220 w 654"/>
                  <a:gd name="T39" fmla="*/ 138 h 662"/>
                  <a:gd name="T40" fmla="*/ 223 w 654"/>
                  <a:gd name="T41" fmla="*/ 112 h 662"/>
                  <a:gd name="T42" fmla="*/ 227 w 654"/>
                  <a:gd name="T43" fmla="*/ 84 h 662"/>
                  <a:gd name="T44" fmla="*/ 231 w 654"/>
                  <a:gd name="T45" fmla="*/ 69 h 662"/>
                  <a:gd name="T46" fmla="*/ 235 w 654"/>
                  <a:gd name="T47" fmla="*/ 54 h 662"/>
                  <a:gd name="T48" fmla="*/ 238 w 654"/>
                  <a:gd name="T49" fmla="*/ 43 h 662"/>
                  <a:gd name="T50" fmla="*/ 242 w 654"/>
                  <a:gd name="T51" fmla="*/ 29 h 662"/>
                  <a:gd name="T52" fmla="*/ 249 w 654"/>
                  <a:gd name="T53" fmla="*/ 13 h 662"/>
                  <a:gd name="T54" fmla="*/ 261 w 654"/>
                  <a:gd name="T55" fmla="*/ 4 h 662"/>
                  <a:gd name="T56" fmla="*/ 276 w 654"/>
                  <a:gd name="T57" fmla="*/ 0 h 662"/>
                  <a:gd name="T58" fmla="*/ 293 w 654"/>
                  <a:gd name="T59" fmla="*/ 2 h 662"/>
                  <a:gd name="T60" fmla="*/ 308 w 654"/>
                  <a:gd name="T61" fmla="*/ 9 h 662"/>
                  <a:gd name="T62" fmla="*/ 317 w 654"/>
                  <a:gd name="T63" fmla="*/ 20 h 662"/>
                  <a:gd name="T64" fmla="*/ 324 w 654"/>
                  <a:gd name="T65" fmla="*/ 35 h 662"/>
                  <a:gd name="T66" fmla="*/ 327 w 654"/>
                  <a:gd name="T67" fmla="*/ 55 h 662"/>
                  <a:gd name="T68" fmla="*/ 324 w 654"/>
                  <a:gd name="T69" fmla="*/ 81 h 662"/>
                  <a:gd name="T70" fmla="*/ 312 w 654"/>
                  <a:gd name="T71" fmla="*/ 118 h 662"/>
                  <a:gd name="T72" fmla="*/ 302 w 654"/>
                  <a:gd name="T73" fmla="*/ 143 h 662"/>
                  <a:gd name="T74" fmla="*/ 287 w 654"/>
                  <a:gd name="T75" fmla="*/ 171 h 662"/>
                  <a:gd name="T76" fmla="*/ 268 w 654"/>
                  <a:gd name="T77" fmla="*/ 205 h 662"/>
                  <a:gd name="T78" fmla="*/ 251 w 654"/>
                  <a:gd name="T79" fmla="*/ 234 h 662"/>
                  <a:gd name="T80" fmla="*/ 242 w 654"/>
                  <a:gd name="T81" fmla="*/ 248 h 662"/>
                  <a:gd name="T82" fmla="*/ 233 w 654"/>
                  <a:gd name="T83" fmla="*/ 257 h 662"/>
                  <a:gd name="T84" fmla="*/ 223 w 654"/>
                  <a:gd name="T85" fmla="*/ 262 h 662"/>
                  <a:gd name="T86" fmla="*/ 211 w 654"/>
                  <a:gd name="T87" fmla="*/ 265 h 662"/>
                  <a:gd name="T88" fmla="*/ 198 w 654"/>
                  <a:gd name="T89" fmla="*/ 266 h 662"/>
                  <a:gd name="T90" fmla="*/ 183 w 654"/>
                  <a:gd name="T91" fmla="*/ 271 h 662"/>
                  <a:gd name="T92" fmla="*/ 166 w 654"/>
                  <a:gd name="T93" fmla="*/ 277 h 662"/>
                  <a:gd name="T94" fmla="*/ 147 w 654"/>
                  <a:gd name="T95" fmla="*/ 285 h 662"/>
                  <a:gd name="T96" fmla="*/ 127 w 654"/>
                  <a:gd name="T97" fmla="*/ 293 h 662"/>
                  <a:gd name="T98" fmla="*/ 99 w 654"/>
                  <a:gd name="T99" fmla="*/ 301 h 662"/>
                  <a:gd name="T100" fmla="*/ 73 w 654"/>
                  <a:gd name="T101" fmla="*/ 310 h 662"/>
                  <a:gd name="T102" fmla="*/ 52 w 654"/>
                  <a:gd name="T103" fmla="*/ 316 h 662"/>
                  <a:gd name="T104" fmla="*/ 44 w 654"/>
                  <a:gd name="T105" fmla="*/ 320 h 662"/>
                  <a:gd name="T106" fmla="*/ 36 w 654"/>
                  <a:gd name="T107" fmla="*/ 323 h 662"/>
                  <a:gd name="T108" fmla="*/ 27 w 654"/>
                  <a:gd name="T109" fmla="*/ 326 h 662"/>
                  <a:gd name="T110" fmla="*/ 20 w 654"/>
                  <a:gd name="T111" fmla="*/ 329 h 662"/>
                  <a:gd name="T112" fmla="*/ 14 w 654"/>
                  <a:gd name="T113" fmla="*/ 330 h 662"/>
                  <a:gd name="T114" fmla="*/ 7 w 654"/>
                  <a:gd name="T115" fmla="*/ 331 h 662"/>
                  <a:gd name="T116" fmla="*/ 1 w 654"/>
                  <a:gd name="T117" fmla="*/ 329 h 662"/>
                  <a:gd name="T118" fmla="*/ 0 w 654"/>
                  <a:gd name="T119" fmla="*/ 323 h 6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4"/>
                  <a:gd name="T181" fmla="*/ 0 h 662"/>
                  <a:gd name="T182" fmla="*/ 654 w 654"/>
                  <a:gd name="T183" fmla="*/ 662 h 6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4" h="662">
                    <a:moveTo>
                      <a:pt x="3" y="634"/>
                    </a:moveTo>
                    <a:lnTo>
                      <a:pt x="10" y="626"/>
                    </a:lnTo>
                    <a:lnTo>
                      <a:pt x="19" y="618"/>
                    </a:lnTo>
                    <a:lnTo>
                      <a:pt x="28" y="612"/>
                    </a:lnTo>
                    <a:lnTo>
                      <a:pt x="41" y="607"/>
                    </a:lnTo>
                    <a:lnTo>
                      <a:pt x="52" y="602"/>
                    </a:lnTo>
                    <a:lnTo>
                      <a:pt x="64" y="598"/>
                    </a:lnTo>
                    <a:lnTo>
                      <a:pt x="74" y="593"/>
                    </a:lnTo>
                    <a:lnTo>
                      <a:pt x="83" y="590"/>
                    </a:lnTo>
                    <a:lnTo>
                      <a:pt x="93" y="585"/>
                    </a:lnTo>
                    <a:lnTo>
                      <a:pt x="103" y="577"/>
                    </a:lnTo>
                    <a:lnTo>
                      <a:pt x="118" y="568"/>
                    </a:lnTo>
                    <a:lnTo>
                      <a:pt x="132" y="557"/>
                    </a:lnTo>
                    <a:lnTo>
                      <a:pt x="147" y="546"/>
                    </a:lnTo>
                    <a:lnTo>
                      <a:pt x="161" y="535"/>
                    </a:lnTo>
                    <a:lnTo>
                      <a:pt x="174" y="523"/>
                    </a:lnTo>
                    <a:lnTo>
                      <a:pt x="183" y="513"/>
                    </a:lnTo>
                    <a:lnTo>
                      <a:pt x="191" y="504"/>
                    </a:lnTo>
                    <a:lnTo>
                      <a:pt x="200" y="496"/>
                    </a:lnTo>
                    <a:lnTo>
                      <a:pt x="210" y="490"/>
                    </a:lnTo>
                    <a:lnTo>
                      <a:pt x="221" y="482"/>
                    </a:lnTo>
                    <a:lnTo>
                      <a:pt x="233" y="474"/>
                    </a:lnTo>
                    <a:lnTo>
                      <a:pt x="247" y="468"/>
                    </a:lnTo>
                    <a:lnTo>
                      <a:pt x="262" y="460"/>
                    </a:lnTo>
                    <a:lnTo>
                      <a:pt x="279" y="450"/>
                    </a:lnTo>
                    <a:lnTo>
                      <a:pt x="297" y="443"/>
                    </a:lnTo>
                    <a:lnTo>
                      <a:pt x="316" y="438"/>
                    </a:lnTo>
                    <a:lnTo>
                      <a:pt x="335" y="435"/>
                    </a:lnTo>
                    <a:lnTo>
                      <a:pt x="354" y="433"/>
                    </a:lnTo>
                    <a:lnTo>
                      <a:pt x="371" y="432"/>
                    </a:lnTo>
                    <a:lnTo>
                      <a:pt x="384" y="432"/>
                    </a:lnTo>
                    <a:lnTo>
                      <a:pt x="393" y="432"/>
                    </a:lnTo>
                    <a:lnTo>
                      <a:pt x="398" y="432"/>
                    </a:lnTo>
                    <a:lnTo>
                      <a:pt x="401" y="425"/>
                    </a:lnTo>
                    <a:lnTo>
                      <a:pt x="404" y="411"/>
                    </a:lnTo>
                    <a:lnTo>
                      <a:pt x="407" y="396"/>
                    </a:lnTo>
                    <a:lnTo>
                      <a:pt x="413" y="378"/>
                    </a:lnTo>
                    <a:lnTo>
                      <a:pt x="423" y="353"/>
                    </a:lnTo>
                    <a:lnTo>
                      <a:pt x="432" y="314"/>
                    </a:lnTo>
                    <a:lnTo>
                      <a:pt x="440" y="275"/>
                    </a:lnTo>
                    <a:lnTo>
                      <a:pt x="445" y="247"/>
                    </a:lnTo>
                    <a:lnTo>
                      <a:pt x="446" y="224"/>
                    </a:lnTo>
                    <a:lnTo>
                      <a:pt x="449" y="195"/>
                    </a:lnTo>
                    <a:lnTo>
                      <a:pt x="454" y="169"/>
                    </a:lnTo>
                    <a:lnTo>
                      <a:pt x="459" y="150"/>
                    </a:lnTo>
                    <a:lnTo>
                      <a:pt x="462" y="137"/>
                    </a:lnTo>
                    <a:lnTo>
                      <a:pt x="466" y="123"/>
                    </a:lnTo>
                    <a:lnTo>
                      <a:pt x="471" y="109"/>
                    </a:lnTo>
                    <a:lnTo>
                      <a:pt x="474" y="98"/>
                    </a:lnTo>
                    <a:lnTo>
                      <a:pt x="477" y="87"/>
                    </a:lnTo>
                    <a:lnTo>
                      <a:pt x="481" y="73"/>
                    </a:lnTo>
                    <a:lnTo>
                      <a:pt x="484" y="58"/>
                    </a:lnTo>
                    <a:lnTo>
                      <a:pt x="490" y="40"/>
                    </a:lnTo>
                    <a:lnTo>
                      <a:pt x="498" y="26"/>
                    </a:lnTo>
                    <a:lnTo>
                      <a:pt x="509" y="15"/>
                    </a:lnTo>
                    <a:lnTo>
                      <a:pt x="521" y="8"/>
                    </a:lnTo>
                    <a:lnTo>
                      <a:pt x="537" y="1"/>
                    </a:lnTo>
                    <a:lnTo>
                      <a:pt x="552" y="0"/>
                    </a:lnTo>
                    <a:lnTo>
                      <a:pt x="568" y="1"/>
                    </a:lnTo>
                    <a:lnTo>
                      <a:pt x="585" y="4"/>
                    </a:lnTo>
                    <a:lnTo>
                      <a:pt x="603" y="11"/>
                    </a:lnTo>
                    <a:lnTo>
                      <a:pt x="615" y="17"/>
                    </a:lnTo>
                    <a:lnTo>
                      <a:pt x="624" y="26"/>
                    </a:lnTo>
                    <a:lnTo>
                      <a:pt x="634" y="39"/>
                    </a:lnTo>
                    <a:lnTo>
                      <a:pt x="642" y="51"/>
                    </a:lnTo>
                    <a:lnTo>
                      <a:pt x="648" y="69"/>
                    </a:lnTo>
                    <a:lnTo>
                      <a:pt x="653" y="87"/>
                    </a:lnTo>
                    <a:lnTo>
                      <a:pt x="654" y="111"/>
                    </a:lnTo>
                    <a:lnTo>
                      <a:pt x="653" y="136"/>
                    </a:lnTo>
                    <a:lnTo>
                      <a:pt x="648" y="162"/>
                    </a:lnTo>
                    <a:lnTo>
                      <a:pt x="637" y="198"/>
                    </a:lnTo>
                    <a:lnTo>
                      <a:pt x="624" y="236"/>
                    </a:lnTo>
                    <a:lnTo>
                      <a:pt x="612" y="267"/>
                    </a:lnTo>
                    <a:lnTo>
                      <a:pt x="604" y="285"/>
                    </a:lnTo>
                    <a:lnTo>
                      <a:pt x="590" y="311"/>
                    </a:lnTo>
                    <a:lnTo>
                      <a:pt x="573" y="342"/>
                    </a:lnTo>
                    <a:lnTo>
                      <a:pt x="554" y="375"/>
                    </a:lnTo>
                    <a:lnTo>
                      <a:pt x="535" y="410"/>
                    </a:lnTo>
                    <a:lnTo>
                      <a:pt x="517" y="441"/>
                    </a:lnTo>
                    <a:lnTo>
                      <a:pt x="502" y="468"/>
                    </a:lnTo>
                    <a:lnTo>
                      <a:pt x="491" y="485"/>
                    </a:lnTo>
                    <a:lnTo>
                      <a:pt x="484" y="496"/>
                    </a:lnTo>
                    <a:lnTo>
                      <a:pt x="474" y="505"/>
                    </a:lnTo>
                    <a:lnTo>
                      <a:pt x="466" y="513"/>
                    </a:lnTo>
                    <a:lnTo>
                      <a:pt x="455" y="519"/>
                    </a:lnTo>
                    <a:lnTo>
                      <a:pt x="446" y="523"/>
                    </a:lnTo>
                    <a:lnTo>
                      <a:pt x="435" y="526"/>
                    </a:lnTo>
                    <a:lnTo>
                      <a:pt x="423" y="529"/>
                    </a:lnTo>
                    <a:lnTo>
                      <a:pt x="410" y="530"/>
                    </a:lnTo>
                    <a:lnTo>
                      <a:pt x="396" y="532"/>
                    </a:lnTo>
                    <a:lnTo>
                      <a:pt x="382" y="537"/>
                    </a:lnTo>
                    <a:lnTo>
                      <a:pt x="366" y="541"/>
                    </a:lnTo>
                    <a:lnTo>
                      <a:pt x="349" y="548"/>
                    </a:lnTo>
                    <a:lnTo>
                      <a:pt x="332" y="554"/>
                    </a:lnTo>
                    <a:lnTo>
                      <a:pt x="313" y="562"/>
                    </a:lnTo>
                    <a:lnTo>
                      <a:pt x="294" y="569"/>
                    </a:lnTo>
                    <a:lnTo>
                      <a:pt x="276" y="577"/>
                    </a:lnTo>
                    <a:lnTo>
                      <a:pt x="254" y="585"/>
                    </a:lnTo>
                    <a:lnTo>
                      <a:pt x="227" y="595"/>
                    </a:lnTo>
                    <a:lnTo>
                      <a:pt x="199" y="602"/>
                    </a:lnTo>
                    <a:lnTo>
                      <a:pt x="172" y="612"/>
                    </a:lnTo>
                    <a:lnTo>
                      <a:pt x="146" y="620"/>
                    </a:lnTo>
                    <a:lnTo>
                      <a:pt x="122" y="626"/>
                    </a:lnTo>
                    <a:lnTo>
                      <a:pt x="105" y="632"/>
                    </a:lnTo>
                    <a:lnTo>
                      <a:pt x="96" y="637"/>
                    </a:lnTo>
                    <a:lnTo>
                      <a:pt x="89" y="640"/>
                    </a:lnTo>
                    <a:lnTo>
                      <a:pt x="82" y="643"/>
                    </a:lnTo>
                    <a:lnTo>
                      <a:pt x="72" y="646"/>
                    </a:lnTo>
                    <a:lnTo>
                      <a:pt x="64" y="649"/>
                    </a:lnTo>
                    <a:lnTo>
                      <a:pt x="55" y="652"/>
                    </a:lnTo>
                    <a:lnTo>
                      <a:pt x="47" y="654"/>
                    </a:lnTo>
                    <a:lnTo>
                      <a:pt x="41" y="657"/>
                    </a:lnTo>
                    <a:lnTo>
                      <a:pt x="35" y="659"/>
                    </a:lnTo>
                    <a:lnTo>
                      <a:pt x="28" y="660"/>
                    </a:lnTo>
                    <a:lnTo>
                      <a:pt x="21" y="662"/>
                    </a:lnTo>
                    <a:lnTo>
                      <a:pt x="14" y="662"/>
                    </a:lnTo>
                    <a:lnTo>
                      <a:pt x="8" y="660"/>
                    </a:lnTo>
                    <a:lnTo>
                      <a:pt x="2" y="657"/>
                    </a:lnTo>
                    <a:lnTo>
                      <a:pt x="0" y="652"/>
                    </a:lnTo>
                    <a:lnTo>
                      <a:pt x="0" y="645"/>
                    </a:lnTo>
                    <a:lnTo>
                      <a:pt x="3" y="634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7" name="Freeform 75"/>
              <p:cNvSpPr>
                <a:spLocks/>
              </p:cNvSpPr>
              <p:nvPr/>
            </p:nvSpPr>
            <p:spPr bwMode="auto">
              <a:xfrm>
                <a:off x="1303" y="2675"/>
                <a:ext cx="13" cy="12"/>
              </a:xfrm>
              <a:custGeom>
                <a:avLst/>
                <a:gdLst>
                  <a:gd name="T0" fmla="*/ 3 w 25"/>
                  <a:gd name="T1" fmla="*/ 12 h 25"/>
                  <a:gd name="T2" fmla="*/ 6 w 25"/>
                  <a:gd name="T3" fmla="*/ 12 h 25"/>
                  <a:gd name="T4" fmla="*/ 8 w 25"/>
                  <a:gd name="T5" fmla="*/ 12 h 25"/>
                  <a:gd name="T6" fmla="*/ 10 w 25"/>
                  <a:gd name="T7" fmla="*/ 11 h 25"/>
                  <a:gd name="T8" fmla="*/ 12 w 25"/>
                  <a:gd name="T9" fmla="*/ 9 h 25"/>
                  <a:gd name="T10" fmla="*/ 13 w 25"/>
                  <a:gd name="T11" fmla="*/ 6 h 25"/>
                  <a:gd name="T12" fmla="*/ 12 w 25"/>
                  <a:gd name="T13" fmla="*/ 4 h 25"/>
                  <a:gd name="T14" fmla="*/ 11 w 25"/>
                  <a:gd name="T15" fmla="*/ 2 h 25"/>
                  <a:gd name="T16" fmla="*/ 9 w 25"/>
                  <a:gd name="T17" fmla="*/ 1 h 25"/>
                  <a:gd name="T18" fmla="*/ 6 w 25"/>
                  <a:gd name="T19" fmla="*/ 0 h 25"/>
                  <a:gd name="T20" fmla="*/ 4 w 25"/>
                  <a:gd name="T21" fmla="*/ 1 h 25"/>
                  <a:gd name="T22" fmla="*/ 2 w 25"/>
                  <a:gd name="T23" fmla="*/ 1 h 25"/>
                  <a:gd name="T24" fmla="*/ 0 w 25"/>
                  <a:gd name="T25" fmla="*/ 4 h 25"/>
                  <a:gd name="T26" fmla="*/ 0 w 25"/>
                  <a:gd name="T27" fmla="*/ 6 h 25"/>
                  <a:gd name="T28" fmla="*/ 0 w 25"/>
                  <a:gd name="T29" fmla="*/ 9 h 25"/>
                  <a:gd name="T30" fmla="*/ 2 w 25"/>
                  <a:gd name="T31" fmla="*/ 11 h 25"/>
                  <a:gd name="T32" fmla="*/ 3 w 25"/>
                  <a:gd name="T33" fmla="*/ 1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6" y="24"/>
                    </a:moveTo>
                    <a:lnTo>
                      <a:pt x="11" y="25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3" y="18"/>
                    </a:lnTo>
                    <a:lnTo>
                      <a:pt x="25" y="13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17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8" name="Freeform 76"/>
              <p:cNvSpPr>
                <a:spLocks/>
              </p:cNvSpPr>
              <p:nvPr/>
            </p:nvSpPr>
            <p:spPr bwMode="auto">
              <a:xfrm>
                <a:off x="1033" y="2646"/>
                <a:ext cx="320" cy="360"/>
              </a:xfrm>
              <a:custGeom>
                <a:avLst/>
                <a:gdLst>
                  <a:gd name="T0" fmla="*/ 0 w 639"/>
                  <a:gd name="T1" fmla="*/ 301 h 718"/>
                  <a:gd name="T2" fmla="*/ 5 w 639"/>
                  <a:gd name="T3" fmla="*/ 319 h 718"/>
                  <a:gd name="T4" fmla="*/ 13 w 639"/>
                  <a:gd name="T5" fmla="*/ 342 h 718"/>
                  <a:gd name="T6" fmla="*/ 24 w 639"/>
                  <a:gd name="T7" fmla="*/ 358 h 718"/>
                  <a:gd name="T8" fmla="*/ 33 w 639"/>
                  <a:gd name="T9" fmla="*/ 358 h 718"/>
                  <a:gd name="T10" fmla="*/ 48 w 639"/>
                  <a:gd name="T11" fmla="*/ 349 h 718"/>
                  <a:gd name="T12" fmla="*/ 72 w 639"/>
                  <a:gd name="T13" fmla="*/ 334 h 718"/>
                  <a:gd name="T14" fmla="*/ 106 w 639"/>
                  <a:gd name="T15" fmla="*/ 318 h 718"/>
                  <a:gd name="T16" fmla="*/ 132 w 639"/>
                  <a:gd name="T17" fmla="*/ 308 h 718"/>
                  <a:gd name="T18" fmla="*/ 149 w 639"/>
                  <a:gd name="T19" fmla="*/ 297 h 718"/>
                  <a:gd name="T20" fmla="*/ 165 w 639"/>
                  <a:gd name="T21" fmla="*/ 286 h 718"/>
                  <a:gd name="T22" fmla="*/ 179 w 639"/>
                  <a:gd name="T23" fmla="*/ 278 h 718"/>
                  <a:gd name="T24" fmla="*/ 191 w 639"/>
                  <a:gd name="T25" fmla="*/ 275 h 718"/>
                  <a:gd name="T26" fmla="*/ 205 w 639"/>
                  <a:gd name="T27" fmla="*/ 272 h 718"/>
                  <a:gd name="T28" fmla="*/ 219 w 639"/>
                  <a:gd name="T29" fmla="*/ 268 h 718"/>
                  <a:gd name="T30" fmla="*/ 232 w 639"/>
                  <a:gd name="T31" fmla="*/ 257 h 718"/>
                  <a:gd name="T32" fmla="*/ 250 w 639"/>
                  <a:gd name="T33" fmla="*/ 228 h 718"/>
                  <a:gd name="T34" fmla="*/ 279 w 639"/>
                  <a:gd name="T35" fmla="*/ 179 h 718"/>
                  <a:gd name="T36" fmla="*/ 304 w 639"/>
                  <a:gd name="T37" fmla="*/ 125 h 718"/>
                  <a:gd name="T38" fmla="*/ 319 w 639"/>
                  <a:gd name="T39" fmla="*/ 73 h 718"/>
                  <a:gd name="T40" fmla="*/ 318 w 639"/>
                  <a:gd name="T41" fmla="*/ 36 h 718"/>
                  <a:gd name="T42" fmla="*/ 312 w 639"/>
                  <a:gd name="T43" fmla="*/ 17 h 718"/>
                  <a:gd name="T44" fmla="*/ 300 w 639"/>
                  <a:gd name="T45" fmla="*/ 5 h 718"/>
                  <a:gd name="T46" fmla="*/ 280 w 639"/>
                  <a:gd name="T47" fmla="*/ 0 h 718"/>
                  <a:gd name="T48" fmla="*/ 256 w 639"/>
                  <a:gd name="T49" fmla="*/ 2 h 718"/>
                  <a:gd name="T50" fmla="*/ 241 w 639"/>
                  <a:gd name="T51" fmla="*/ 7 h 718"/>
                  <a:gd name="T52" fmla="*/ 231 w 639"/>
                  <a:gd name="T53" fmla="*/ 18 h 718"/>
                  <a:gd name="T54" fmla="*/ 224 w 639"/>
                  <a:gd name="T55" fmla="*/ 39 h 718"/>
                  <a:gd name="T56" fmla="*/ 217 w 639"/>
                  <a:gd name="T57" fmla="*/ 67 h 718"/>
                  <a:gd name="T58" fmla="*/ 207 w 639"/>
                  <a:gd name="T59" fmla="*/ 101 h 718"/>
                  <a:gd name="T60" fmla="*/ 201 w 639"/>
                  <a:gd name="T61" fmla="*/ 124 h 718"/>
                  <a:gd name="T62" fmla="*/ 194 w 639"/>
                  <a:gd name="T63" fmla="*/ 165 h 718"/>
                  <a:gd name="T64" fmla="*/ 186 w 639"/>
                  <a:gd name="T65" fmla="*/ 183 h 718"/>
                  <a:gd name="T66" fmla="*/ 180 w 639"/>
                  <a:gd name="T67" fmla="*/ 191 h 718"/>
                  <a:gd name="T68" fmla="*/ 183 w 639"/>
                  <a:gd name="T69" fmla="*/ 198 h 718"/>
                  <a:gd name="T70" fmla="*/ 186 w 639"/>
                  <a:gd name="T71" fmla="*/ 208 h 718"/>
                  <a:gd name="T72" fmla="*/ 185 w 639"/>
                  <a:gd name="T73" fmla="*/ 210 h 718"/>
                  <a:gd name="T74" fmla="*/ 177 w 639"/>
                  <a:gd name="T75" fmla="*/ 203 h 718"/>
                  <a:gd name="T76" fmla="*/ 171 w 639"/>
                  <a:gd name="T77" fmla="*/ 204 h 718"/>
                  <a:gd name="T78" fmla="*/ 171 w 639"/>
                  <a:gd name="T79" fmla="*/ 209 h 718"/>
                  <a:gd name="T80" fmla="*/ 169 w 639"/>
                  <a:gd name="T81" fmla="*/ 210 h 718"/>
                  <a:gd name="T82" fmla="*/ 164 w 639"/>
                  <a:gd name="T83" fmla="*/ 207 h 718"/>
                  <a:gd name="T84" fmla="*/ 157 w 639"/>
                  <a:gd name="T85" fmla="*/ 209 h 718"/>
                  <a:gd name="T86" fmla="*/ 146 w 639"/>
                  <a:gd name="T87" fmla="*/ 214 h 718"/>
                  <a:gd name="T88" fmla="*/ 131 w 639"/>
                  <a:gd name="T89" fmla="*/ 221 h 718"/>
                  <a:gd name="T90" fmla="*/ 119 w 639"/>
                  <a:gd name="T91" fmla="*/ 226 h 718"/>
                  <a:gd name="T92" fmla="*/ 112 w 639"/>
                  <a:gd name="T93" fmla="*/ 228 h 718"/>
                  <a:gd name="T94" fmla="*/ 106 w 639"/>
                  <a:gd name="T95" fmla="*/ 230 h 718"/>
                  <a:gd name="T96" fmla="*/ 98 w 639"/>
                  <a:gd name="T97" fmla="*/ 232 h 718"/>
                  <a:gd name="T98" fmla="*/ 92 w 639"/>
                  <a:gd name="T99" fmla="*/ 236 h 718"/>
                  <a:gd name="T100" fmla="*/ 77 w 639"/>
                  <a:gd name="T101" fmla="*/ 248 h 718"/>
                  <a:gd name="T102" fmla="*/ 51 w 639"/>
                  <a:gd name="T103" fmla="*/ 267 h 718"/>
                  <a:gd name="T104" fmla="*/ 25 w 639"/>
                  <a:gd name="T105" fmla="*/ 282 h 718"/>
                  <a:gd name="T106" fmla="*/ 6 w 639"/>
                  <a:gd name="T107" fmla="*/ 291 h 718"/>
                  <a:gd name="T108" fmla="*/ 1 w 639"/>
                  <a:gd name="T109" fmla="*/ 293 h 718"/>
                  <a:gd name="T110" fmla="*/ 0 w 639"/>
                  <a:gd name="T111" fmla="*/ 295 h 7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39"/>
                  <a:gd name="T169" fmla="*/ 0 h 718"/>
                  <a:gd name="T170" fmla="*/ 639 w 639"/>
                  <a:gd name="T171" fmla="*/ 718 h 7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39" h="718">
                    <a:moveTo>
                      <a:pt x="0" y="592"/>
                    </a:moveTo>
                    <a:lnTo>
                      <a:pt x="0" y="600"/>
                    </a:lnTo>
                    <a:lnTo>
                      <a:pt x="3" y="615"/>
                    </a:lnTo>
                    <a:lnTo>
                      <a:pt x="9" y="637"/>
                    </a:lnTo>
                    <a:lnTo>
                      <a:pt x="15" y="659"/>
                    </a:lnTo>
                    <a:lnTo>
                      <a:pt x="25" y="682"/>
                    </a:lnTo>
                    <a:lnTo>
                      <a:pt x="36" y="701"/>
                    </a:lnTo>
                    <a:lnTo>
                      <a:pt x="47" y="714"/>
                    </a:lnTo>
                    <a:lnTo>
                      <a:pt x="59" y="718"/>
                    </a:lnTo>
                    <a:lnTo>
                      <a:pt x="65" y="715"/>
                    </a:lnTo>
                    <a:lnTo>
                      <a:pt x="76" y="708"/>
                    </a:lnTo>
                    <a:lnTo>
                      <a:pt x="95" y="697"/>
                    </a:lnTo>
                    <a:lnTo>
                      <a:pt x="117" y="682"/>
                    </a:lnTo>
                    <a:lnTo>
                      <a:pt x="144" y="667"/>
                    </a:lnTo>
                    <a:lnTo>
                      <a:pt x="176" y="650"/>
                    </a:lnTo>
                    <a:lnTo>
                      <a:pt x="211" y="634"/>
                    </a:lnTo>
                    <a:lnTo>
                      <a:pt x="250" y="620"/>
                    </a:lnTo>
                    <a:lnTo>
                      <a:pt x="264" y="614"/>
                    </a:lnTo>
                    <a:lnTo>
                      <a:pt x="280" y="604"/>
                    </a:lnTo>
                    <a:lnTo>
                      <a:pt x="297" y="593"/>
                    </a:lnTo>
                    <a:lnTo>
                      <a:pt x="312" y="582"/>
                    </a:lnTo>
                    <a:lnTo>
                      <a:pt x="330" y="571"/>
                    </a:lnTo>
                    <a:lnTo>
                      <a:pt x="344" y="562"/>
                    </a:lnTo>
                    <a:lnTo>
                      <a:pt x="358" y="554"/>
                    </a:lnTo>
                    <a:lnTo>
                      <a:pt x="370" y="551"/>
                    </a:lnTo>
                    <a:lnTo>
                      <a:pt x="381" y="549"/>
                    </a:lnTo>
                    <a:lnTo>
                      <a:pt x="395" y="546"/>
                    </a:lnTo>
                    <a:lnTo>
                      <a:pt x="409" y="543"/>
                    </a:lnTo>
                    <a:lnTo>
                      <a:pt x="424" y="538"/>
                    </a:lnTo>
                    <a:lnTo>
                      <a:pt x="438" y="534"/>
                    </a:lnTo>
                    <a:lnTo>
                      <a:pt x="450" y="524"/>
                    </a:lnTo>
                    <a:lnTo>
                      <a:pt x="463" y="513"/>
                    </a:lnTo>
                    <a:lnTo>
                      <a:pt x="472" y="499"/>
                    </a:lnTo>
                    <a:lnTo>
                      <a:pt x="499" y="455"/>
                    </a:lnTo>
                    <a:lnTo>
                      <a:pt x="527" y="407"/>
                    </a:lnTo>
                    <a:lnTo>
                      <a:pt x="557" y="357"/>
                    </a:lnTo>
                    <a:lnTo>
                      <a:pt x="585" y="304"/>
                    </a:lnTo>
                    <a:lnTo>
                      <a:pt x="608" y="250"/>
                    </a:lnTo>
                    <a:lnTo>
                      <a:pt x="627" y="197"/>
                    </a:lnTo>
                    <a:lnTo>
                      <a:pt x="638" y="146"/>
                    </a:lnTo>
                    <a:lnTo>
                      <a:pt x="639" y="95"/>
                    </a:lnTo>
                    <a:lnTo>
                      <a:pt x="636" y="72"/>
                    </a:lnTo>
                    <a:lnTo>
                      <a:pt x="632" y="52"/>
                    </a:lnTo>
                    <a:lnTo>
                      <a:pt x="624" y="34"/>
                    </a:lnTo>
                    <a:lnTo>
                      <a:pt x="614" y="20"/>
                    </a:lnTo>
                    <a:lnTo>
                      <a:pt x="600" y="9"/>
                    </a:lnTo>
                    <a:lnTo>
                      <a:pt x="583" y="3"/>
                    </a:lnTo>
                    <a:lnTo>
                      <a:pt x="560" y="0"/>
                    </a:lnTo>
                    <a:lnTo>
                      <a:pt x="531" y="0"/>
                    </a:lnTo>
                    <a:lnTo>
                      <a:pt x="511" y="3"/>
                    </a:lnTo>
                    <a:lnTo>
                      <a:pt x="494" y="6"/>
                    </a:lnTo>
                    <a:lnTo>
                      <a:pt x="481" y="14"/>
                    </a:lnTo>
                    <a:lnTo>
                      <a:pt x="470" y="23"/>
                    </a:lnTo>
                    <a:lnTo>
                      <a:pt x="461" y="36"/>
                    </a:lnTo>
                    <a:lnTo>
                      <a:pt x="453" y="55"/>
                    </a:lnTo>
                    <a:lnTo>
                      <a:pt x="447" y="77"/>
                    </a:lnTo>
                    <a:lnTo>
                      <a:pt x="442" y="105"/>
                    </a:lnTo>
                    <a:lnTo>
                      <a:pt x="434" y="133"/>
                    </a:lnTo>
                    <a:lnTo>
                      <a:pt x="424" y="167"/>
                    </a:lnTo>
                    <a:lnTo>
                      <a:pt x="413" y="202"/>
                    </a:lnTo>
                    <a:lnTo>
                      <a:pt x="406" y="222"/>
                    </a:lnTo>
                    <a:lnTo>
                      <a:pt x="402" y="247"/>
                    </a:lnTo>
                    <a:lnTo>
                      <a:pt x="395" y="288"/>
                    </a:lnTo>
                    <a:lnTo>
                      <a:pt x="388" y="329"/>
                    </a:lnTo>
                    <a:lnTo>
                      <a:pt x="380" y="354"/>
                    </a:lnTo>
                    <a:lnTo>
                      <a:pt x="372" y="365"/>
                    </a:lnTo>
                    <a:lnTo>
                      <a:pt x="364" y="373"/>
                    </a:lnTo>
                    <a:lnTo>
                      <a:pt x="359" y="380"/>
                    </a:lnTo>
                    <a:lnTo>
                      <a:pt x="361" y="385"/>
                    </a:lnTo>
                    <a:lnTo>
                      <a:pt x="366" y="394"/>
                    </a:lnTo>
                    <a:lnTo>
                      <a:pt x="370" y="405"/>
                    </a:lnTo>
                    <a:lnTo>
                      <a:pt x="372" y="415"/>
                    </a:lnTo>
                    <a:lnTo>
                      <a:pt x="372" y="419"/>
                    </a:lnTo>
                    <a:lnTo>
                      <a:pt x="369" y="418"/>
                    </a:lnTo>
                    <a:lnTo>
                      <a:pt x="361" y="412"/>
                    </a:lnTo>
                    <a:lnTo>
                      <a:pt x="353" y="405"/>
                    </a:lnTo>
                    <a:lnTo>
                      <a:pt x="345" y="404"/>
                    </a:lnTo>
                    <a:lnTo>
                      <a:pt x="342" y="407"/>
                    </a:lnTo>
                    <a:lnTo>
                      <a:pt x="341" y="412"/>
                    </a:lnTo>
                    <a:lnTo>
                      <a:pt x="342" y="416"/>
                    </a:lnTo>
                    <a:lnTo>
                      <a:pt x="341" y="419"/>
                    </a:lnTo>
                    <a:lnTo>
                      <a:pt x="337" y="418"/>
                    </a:lnTo>
                    <a:lnTo>
                      <a:pt x="333" y="416"/>
                    </a:lnTo>
                    <a:lnTo>
                      <a:pt x="327" y="413"/>
                    </a:lnTo>
                    <a:lnTo>
                      <a:pt x="320" y="413"/>
                    </a:lnTo>
                    <a:lnTo>
                      <a:pt x="314" y="416"/>
                    </a:lnTo>
                    <a:lnTo>
                      <a:pt x="305" y="421"/>
                    </a:lnTo>
                    <a:lnTo>
                      <a:pt x="291" y="427"/>
                    </a:lnTo>
                    <a:lnTo>
                      <a:pt x="276" y="434"/>
                    </a:lnTo>
                    <a:lnTo>
                      <a:pt x="262" y="440"/>
                    </a:lnTo>
                    <a:lnTo>
                      <a:pt x="248" y="446"/>
                    </a:lnTo>
                    <a:lnTo>
                      <a:pt x="237" y="451"/>
                    </a:lnTo>
                    <a:lnTo>
                      <a:pt x="230" y="454"/>
                    </a:lnTo>
                    <a:lnTo>
                      <a:pt x="223" y="455"/>
                    </a:lnTo>
                    <a:lnTo>
                      <a:pt x="217" y="457"/>
                    </a:lnTo>
                    <a:lnTo>
                      <a:pt x="211" y="459"/>
                    </a:lnTo>
                    <a:lnTo>
                      <a:pt x="203" y="460"/>
                    </a:lnTo>
                    <a:lnTo>
                      <a:pt x="195" y="463"/>
                    </a:lnTo>
                    <a:lnTo>
                      <a:pt x="189" y="466"/>
                    </a:lnTo>
                    <a:lnTo>
                      <a:pt x="183" y="471"/>
                    </a:lnTo>
                    <a:lnTo>
                      <a:pt x="176" y="476"/>
                    </a:lnTo>
                    <a:lnTo>
                      <a:pt x="154" y="495"/>
                    </a:lnTo>
                    <a:lnTo>
                      <a:pt x="128" y="513"/>
                    </a:lnTo>
                    <a:lnTo>
                      <a:pt x="101" y="532"/>
                    </a:lnTo>
                    <a:lnTo>
                      <a:pt x="75" y="548"/>
                    </a:lnTo>
                    <a:lnTo>
                      <a:pt x="50" y="562"/>
                    </a:lnTo>
                    <a:lnTo>
                      <a:pt x="28" y="573"/>
                    </a:lnTo>
                    <a:lnTo>
                      <a:pt x="12" y="581"/>
                    </a:lnTo>
                    <a:lnTo>
                      <a:pt x="3" y="584"/>
                    </a:lnTo>
                    <a:lnTo>
                      <a:pt x="1" y="584"/>
                    </a:lnTo>
                    <a:lnTo>
                      <a:pt x="1" y="587"/>
                    </a:lnTo>
                    <a:lnTo>
                      <a:pt x="0" y="589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39" name="Freeform 77"/>
              <p:cNvSpPr>
                <a:spLocks/>
              </p:cNvSpPr>
              <p:nvPr/>
            </p:nvSpPr>
            <p:spPr bwMode="auto">
              <a:xfrm>
                <a:off x="1337" y="2222"/>
                <a:ext cx="88" cy="171"/>
              </a:xfrm>
              <a:custGeom>
                <a:avLst/>
                <a:gdLst>
                  <a:gd name="T0" fmla="*/ 32 w 175"/>
                  <a:gd name="T1" fmla="*/ 3 h 341"/>
                  <a:gd name="T2" fmla="*/ 43 w 175"/>
                  <a:gd name="T3" fmla="*/ 0 h 341"/>
                  <a:gd name="T4" fmla="*/ 57 w 175"/>
                  <a:gd name="T5" fmla="*/ 2 h 341"/>
                  <a:gd name="T6" fmla="*/ 69 w 175"/>
                  <a:gd name="T7" fmla="*/ 9 h 341"/>
                  <a:gd name="T8" fmla="*/ 81 w 175"/>
                  <a:gd name="T9" fmla="*/ 23 h 341"/>
                  <a:gd name="T10" fmla="*/ 85 w 175"/>
                  <a:gd name="T11" fmla="*/ 33 h 341"/>
                  <a:gd name="T12" fmla="*/ 85 w 175"/>
                  <a:gd name="T13" fmla="*/ 38 h 341"/>
                  <a:gd name="T14" fmla="*/ 86 w 175"/>
                  <a:gd name="T15" fmla="*/ 45 h 341"/>
                  <a:gd name="T16" fmla="*/ 88 w 175"/>
                  <a:gd name="T17" fmla="*/ 54 h 341"/>
                  <a:gd name="T18" fmla="*/ 87 w 175"/>
                  <a:gd name="T19" fmla="*/ 65 h 341"/>
                  <a:gd name="T20" fmla="*/ 86 w 175"/>
                  <a:gd name="T21" fmla="*/ 70 h 341"/>
                  <a:gd name="T22" fmla="*/ 84 w 175"/>
                  <a:gd name="T23" fmla="*/ 76 h 341"/>
                  <a:gd name="T24" fmla="*/ 85 w 175"/>
                  <a:gd name="T25" fmla="*/ 81 h 341"/>
                  <a:gd name="T26" fmla="*/ 84 w 175"/>
                  <a:gd name="T27" fmla="*/ 88 h 341"/>
                  <a:gd name="T28" fmla="*/ 81 w 175"/>
                  <a:gd name="T29" fmla="*/ 96 h 341"/>
                  <a:gd name="T30" fmla="*/ 79 w 175"/>
                  <a:gd name="T31" fmla="*/ 100 h 341"/>
                  <a:gd name="T32" fmla="*/ 78 w 175"/>
                  <a:gd name="T33" fmla="*/ 104 h 341"/>
                  <a:gd name="T34" fmla="*/ 75 w 175"/>
                  <a:gd name="T35" fmla="*/ 109 h 341"/>
                  <a:gd name="T36" fmla="*/ 74 w 175"/>
                  <a:gd name="T37" fmla="*/ 112 h 341"/>
                  <a:gd name="T38" fmla="*/ 73 w 175"/>
                  <a:gd name="T39" fmla="*/ 116 h 341"/>
                  <a:gd name="T40" fmla="*/ 72 w 175"/>
                  <a:gd name="T41" fmla="*/ 121 h 341"/>
                  <a:gd name="T42" fmla="*/ 62 w 175"/>
                  <a:gd name="T43" fmla="*/ 125 h 341"/>
                  <a:gd name="T44" fmla="*/ 55 w 175"/>
                  <a:gd name="T45" fmla="*/ 132 h 341"/>
                  <a:gd name="T46" fmla="*/ 51 w 175"/>
                  <a:gd name="T47" fmla="*/ 146 h 341"/>
                  <a:gd name="T48" fmla="*/ 44 w 175"/>
                  <a:gd name="T49" fmla="*/ 160 h 341"/>
                  <a:gd name="T50" fmla="*/ 34 w 175"/>
                  <a:gd name="T51" fmla="*/ 169 h 341"/>
                  <a:gd name="T52" fmla="*/ 21 w 175"/>
                  <a:gd name="T53" fmla="*/ 171 h 341"/>
                  <a:gd name="T54" fmla="*/ 11 w 175"/>
                  <a:gd name="T55" fmla="*/ 167 h 341"/>
                  <a:gd name="T56" fmla="*/ 3 w 175"/>
                  <a:gd name="T57" fmla="*/ 159 h 341"/>
                  <a:gd name="T58" fmla="*/ 0 w 175"/>
                  <a:gd name="T59" fmla="*/ 149 h 341"/>
                  <a:gd name="T60" fmla="*/ 3 w 175"/>
                  <a:gd name="T61" fmla="*/ 134 h 341"/>
                  <a:gd name="T62" fmla="*/ 7 w 175"/>
                  <a:gd name="T63" fmla="*/ 111 h 341"/>
                  <a:gd name="T64" fmla="*/ 6 w 175"/>
                  <a:gd name="T65" fmla="*/ 89 h 341"/>
                  <a:gd name="T66" fmla="*/ 5 w 175"/>
                  <a:gd name="T67" fmla="*/ 57 h 341"/>
                  <a:gd name="T68" fmla="*/ 8 w 175"/>
                  <a:gd name="T69" fmla="*/ 32 h 341"/>
                  <a:gd name="T70" fmla="*/ 18 w 175"/>
                  <a:gd name="T71" fmla="*/ 13 h 34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5"/>
                  <a:gd name="T109" fmla="*/ 0 h 341"/>
                  <a:gd name="T110" fmla="*/ 175 w 175"/>
                  <a:gd name="T111" fmla="*/ 341 h 34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5" h="341">
                    <a:moveTo>
                      <a:pt x="53" y="11"/>
                    </a:moveTo>
                    <a:lnTo>
                      <a:pt x="63" y="6"/>
                    </a:lnTo>
                    <a:lnTo>
                      <a:pt x="74" y="3"/>
                    </a:lnTo>
                    <a:lnTo>
                      <a:pt x="86" y="0"/>
                    </a:lnTo>
                    <a:lnTo>
                      <a:pt x="100" y="0"/>
                    </a:lnTo>
                    <a:lnTo>
                      <a:pt x="113" y="3"/>
                    </a:lnTo>
                    <a:lnTo>
                      <a:pt x="125" y="7"/>
                    </a:lnTo>
                    <a:lnTo>
                      <a:pt x="138" y="17"/>
                    </a:lnTo>
                    <a:lnTo>
                      <a:pt x="150" y="29"/>
                    </a:lnTo>
                    <a:lnTo>
                      <a:pt x="161" y="45"/>
                    </a:lnTo>
                    <a:lnTo>
                      <a:pt x="168" y="56"/>
                    </a:lnTo>
                    <a:lnTo>
                      <a:pt x="169" y="65"/>
                    </a:lnTo>
                    <a:lnTo>
                      <a:pt x="169" y="72"/>
                    </a:lnTo>
                    <a:lnTo>
                      <a:pt x="169" y="76"/>
                    </a:lnTo>
                    <a:lnTo>
                      <a:pt x="171" y="84"/>
                    </a:lnTo>
                    <a:lnTo>
                      <a:pt x="172" y="90"/>
                    </a:lnTo>
                    <a:lnTo>
                      <a:pt x="174" y="97"/>
                    </a:lnTo>
                    <a:lnTo>
                      <a:pt x="175" y="108"/>
                    </a:lnTo>
                    <a:lnTo>
                      <a:pt x="175" y="119"/>
                    </a:lnTo>
                    <a:lnTo>
                      <a:pt x="174" y="130"/>
                    </a:lnTo>
                    <a:lnTo>
                      <a:pt x="172" y="136"/>
                    </a:lnTo>
                    <a:lnTo>
                      <a:pt x="171" y="140"/>
                    </a:lnTo>
                    <a:lnTo>
                      <a:pt x="169" y="145"/>
                    </a:lnTo>
                    <a:lnTo>
                      <a:pt x="168" y="151"/>
                    </a:lnTo>
                    <a:lnTo>
                      <a:pt x="168" y="156"/>
                    </a:lnTo>
                    <a:lnTo>
                      <a:pt x="169" y="162"/>
                    </a:lnTo>
                    <a:lnTo>
                      <a:pt x="169" y="169"/>
                    </a:lnTo>
                    <a:lnTo>
                      <a:pt x="168" y="176"/>
                    </a:lnTo>
                    <a:lnTo>
                      <a:pt x="164" y="184"/>
                    </a:lnTo>
                    <a:lnTo>
                      <a:pt x="161" y="191"/>
                    </a:lnTo>
                    <a:lnTo>
                      <a:pt x="160" y="195"/>
                    </a:lnTo>
                    <a:lnTo>
                      <a:pt x="158" y="200"/>
                    </a:lnTo>
                    <a:lnTo>
                      <a:pt x="157" y="203"/>
                    </a:lnTo>
                    <a:lnTo>
                      <a:pt x="155" y="208"/>
                    </a:lnTo>
                    <a:lnTo>
                      <a:pt x="153" y="212"/>
                    </a:lnTo>
                    <a:lnTo>
                      <a:pt x="150" y="217"/>
                    </a:lnTo>
                    <a:lnTo>
                      <a:pt x="149" y="220"/>
                    </a:lnTo>
                    <a:lnTo>
                      <a:pt x="147" y="223"/>
                    </a:lnTo>
                    <a:lnTo>
                      <a:pt x="147" y="227"/>
                    </a:lnTo>
                    <a:lnTo>
                      <a:pt x="146" y="231"/>
                    </a:lnTo>
                    <a:lnTo>
                      <a:pt x="146" y="234"/>
                    </a:lnTo>
                    <a:lnTo>
                      <a:pt x="143" y="241"/>
                    </a:lnTo>
                    <a:lnTo>
                      <a:pt x="135" y="247"/>
                    </a:lnTo>
                    <a:lnTo>
                      <a:pt x="124" y="250"/>
                    </a:lnTo>
                    <a:lnTo>
                      <a:pt x="111" y="250"/>
                    </a:lnTo>
                    <a:lnTo>
                      <a:pt x="110" y="263"/>
                    </a:lnTo>
                    <a:lnTo>
                      <a:pt x="107" y="277"/>
                    </a:lnTo>
                    <a:lnTo>
                      <a:pt x="102" y="292"/>
                    </a:lnTo>
                    <a:lnTo>
                      <a:pt x="96" y="306"/>
                    </a:lnTo>
                    <a:lnTo>
                      <a:pt x="88" y="319"/>
                    </a:lnTo>
                    <a:lnTo>
                      <a:pt x="78" y="330"/>
                    </a:lnTo>
                    <a:lnTo>
                      <a:pt x="67" y="338"/>
                    </a:lnTo>
                    <a:lnTo>
                      <a:pt x="55" y="341"/>
                    </a:lnTo>
                    <a:lnTo>
                      <a:pt x="42" y="341"/>
                    </a:lnTo>
                    <a:lnTo>
                      <a:pt x="31" y="338"/>
                    </a:lnTo>
                    <a:lnTo>
                      <a:pt x="22" y="333"/>
                    </a:lnTo>
                    <a:lnTo>
                      <a:pt x="13" y="325"/>
                    </a:lnTo>
                    <a:lnTo>
                      <a:pt x="6" y="317"/>
                    </a:lnTo>
                    <a:lnTo>
                      <a:pt x="2" y="308"/>
                    </a:lnTo>
                    <a:lnTo>
                      <a:pt x="0" y="297"/>
                    </a:lnTo>
                    <a:lnTo>
                      <a:pt x="2" y="288"/>
                    </a:lnTo>
                    <a:lnTo>
                      <a:pt x="6" y="267"/>
                    </a:lnTo>
                    <a:lnTo>
                      <a:pt x="11" y="244"/>
                    </a:lnTo>
                    <a:lnTo>
                      <a:pt x="14" y="222"/>
                    </a:lnTo>
                    <a:lnTo>
                      <a:pt x="14" y="205"/>
                    </a:lnTo>
                    <a:lnTo>
                      <a:pt x="11" y="178"/>
                    </a:lnTo>
                    <a:lnTo>
                      <a:pt x="10" y="147"/>
                    </a:lnTo>
                    <a:lnTo>
                      <a:pt x="10" y="114"/>
                    </a:lnTo>
                    <a:lnTo>
                      <a:pt x="13" y="86"/>
                    </a:lnTo>
                    <a:lnTo>
                      <a:pt x="16" y="64"/>
                    </a:lnTo>
                    <a:lnTo>
                      <a:pt x="22" y="43"/>
                    </a:lnTo>
                    <a:lnTo>
                      <a:pt x="35" y="26"/>
                    </a:lnTo>
                    <a:lnTo>
                      <a:pt x="53" y="11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0" name="Freeform 78"/>
              <p:cNvSpPr>
                <a:spLocks/>
              </p:cNvSpPr>
              <p:nvPr/>
            </p:nvSpPr>
            <p:spPr bwMode="auto">
              <a:xfrm>
                <a:off x="1367" y="2233"/>
                <a:ext cx="12" cy="13"/>
              </a:xfrm>
              <a:custGeom>
                <a:avLst/>
                <a:gdLst>
                  <a:gd name="T0" fmla="*/ 5 w 23"/>
                  <a:gd name="T1" fmla="*/ 13 h 25"/>
                  <a:gd name="T2" fmla="*/ 7 w 23"/>
                  <a:gd name="T3" fmla="*/ 13 h 25"/>
                  <a:gd name="T4" fmla="*/ 9 w 23"/>
                  <a:gd name="T5" fmla="*/ 12 h 25"/>
                  <a:gd name="T6" fmla="*/ 11 w 23"/>
                  <a:gd name="T7" fmla="*/ 9 h 25"/>
                  <a:gd name="T8" fmla="*/ 12 w 23"/>
                  <a:gd name="T9" fmla="*/ 7 h 25"/>
                  <a:gd name="T10" fmla="*/ 12 w 23"/>
                  <a:gd name="T11" fmla="*/ 5 h 25"/>
                  <a:gd name="T12" fmla="*/ 11 w 23"/>
                  <a:gd name="T13" fmla="*/ 2 h 25"/>
                  <a:gd name="T14" fmla="*/ 9 w 23"/>
                  <a:gd name="T15" fmla="*/ 1 h 25"/>
                  <a:gd name="T16" fmla="*/ 7 w 23"/>
                  <a:gd name="T17" fmla="*/ 0 h 25"/>
                  <a:gd name="T18" fmla="*/ 5 w 23"/>
                  <a:gd name="T19" fmla="*/ 0 h 25"/>
                  <a:gd name="T20" fmla="*/ 2 w 23"/>
                  <a:gd name="T21" fmla="*/ 1 h 25"/>
                  <a:gd name="T22" fmla="*/ 1 w 23"/>
                  <a:gd name="T23" fmla="*/ 2 h 25"/>
                  <a:gd name="T24" fmla="*/ 0 w 23"/>
                  <a:gd name="T25" fmla="*/ 5 h 25"/>
                  <a:gd name="T26" fmla="*/ 0 w 23"/>
                  <a:gd name="T27" fmla="*/ 8 h 25"/>
                  <a:gd name="T28" fmla="*/ 1 w 23"/>
                  <a:gd name="T29" fmla="*/ 9 h 25"/>
                  <a:gd name="T30" fmla="*/ 2 w 23"/>
                  <a:gd name="T31" fmla="*/ 12 h 25"/>
                  <a:gd name="T32" fmla="*/ 5 w 23"/>
                  <a:gd name="T33" fmla="*/ 13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25"/>
                  <a:gd name="T53" fmla="*/ 23 w 23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25">
                    <a:moveTo>
                      <a:pt x="9" y="25"/>
                    </a:moveTo>
                    <a:lnTo>
                      <a:pt x="14" y="25"/>
                    </a:lnTo>
                    <a:lnTo>
                      <a:pt x="18" y="23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4" y="23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1" name="Freeform 79"/>
              <p:cNvSpPr>
                <a:spLocks/>
              </p:cNvSpPr>
              <p:nvPr/>
            </p:nvSpPr>
            <p:spPr bwMode="auto">
              <a:xfrm>
                <a:off x="1357" y="2351"/>
                <a:ext cx="13" cy="13"/>
              </a:xfrm>
              <a:custGeom>
                <a:avLst/>
                <a:gdLst>
                  <a:gd name="T0" fmla="*/ 5 w 25"/>
                  <a:gd name="T1" fmla="*/ 13 h 25"/>
                  <a:gd name="T2" fmla="*/ 8 w 25"/>
                  <a:gd name="T3" fmla="*/ 13 h 25"/>
                  <a:gd name="T4" fmla="*/ 10 w 25"/>
                  <a:gd name="T5" fmla="*/ 11 h 25"/>
                  <a:gd name="T6" fmla="*/ 12 w 25"/>
                  <a:gd name="T7" fmla="*/ 10 h 25"/>
                  <a:gd name="T8" fmla="*/ 13 w 25"/>
                  <a:gd name="T9" fmla="*/ 7 h 25"/>
                  <a:gd name="T10" fmla="*/ 13 w 25"/>
                  <a:gd name="T11" fmla="*/ 5 h 25"/>
                  <a:gd name="T12" fmla="*/ 11 w 25"/>
                  <a:gd name="T13" fmla="*/ 3 h 25"/>
                  <a:gd name="T14" fmla="*/ 10 w 25"/>
                  <a:gd name="T15" fmla="*/ 1 h 25"/>
                  <a:gd name="T16" fmla="*/ 7 w 25"/>
                  <a:gd name="T17" fmla="*/ 0 h 25"/>
                  <a:gd name="T18" fmla="*/ 5 w 25"/>
                  <a:gd name="T19" fmla="*/ 0 h 25"/>
                  <a:gd name="T20" fmla="*/ 3 w 25"/>
                  <a:gd name="T21" fmla="*/ 1 h 25"/>
                  <a:gd name="T22" fmla="*/ 1 w 25"/>
                  <a:gd name="T23" fmla="*/ 3 h 25"/>
                  <a:gd name="T24" fmla="*/ 0 w 25"/>
                  <a:gd name="T25" fmla="*/ 5 h 25"/>
                  <a:gd name="T26" fmla="*/ 0 w 25"/>
                  <a:gd name="T27" fmla="*/ 8 h 25"/>
                  <a:gd name="T28" fmla="*/ 1 w 25"/>
                  <a:gd name="T29" fmla="*/ 10 h 25"/>
                  <a:gd name="T30" fmla="*/ 3 w 25"/>
                  <a:gd name="T31" fmla="*/ 12 h 25"/>
                  <a:gd name="T32" fmla="*/ 5 w 25"/>
                  <a:gd name="T33" fmla="*/ 13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9" y="25"/>
                    </a:moveTo>
                    <a:lnTo>
                      <a:pt x="15" y="25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5" y="14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2" name="Freeform 80"/>
              <p:cNvSpPr>
                <a:spLocks/>
              </p:cNvSpPr>
              <p:nvPr/>
            </p:nvSpPr>
            <p:spPr bwMode="auto">
              <a:xfrm>
                <a:off x="1400" y="2311"/>
                <a:ext cx="12" cy="3"/>
              </a:xfrm>
              <a:custGeom>
                <a:avLst/>
                <a:gdLst>
                  <a:gd name="T0" fmla="*/ 0 w 23"/>
                  <a:gd name="T1" fmla="*/ 0 h 7"/>
                  <a:gd name="T2" fmla="*/ 2 w 23"/>
                  <a:gd name="T3" fmla="*/ 0 h 7"/>
                  <a:gd name="T4" fmla="*/ 3 w 23"/>
                  <a:gd name="T5" fmla="*/ 0 h 7"/>
                  <a:gd name="T6" fmla="*/ 4 w 23"/>
                  <a:gd name="T7" fmla="*/ 0 h 7"/>
                  <a:gd name="T8" fmla="*/ 5 w 23"/>
                  <a:gd name="T9" fmla="*/ 1 h 7"/>
                  <a:gd name="T10" fmla="*/ 6 w 23"/>
                  <a:gd name="T11" fmla="*/ 2 h 7"/>
                  <a:gd name="T12" fmla="*/ 7 w 23"/>
                  <a:gd name="T13" fmla="*/ 2 h 7"/>
                  <a:gd name="T14" fmla="*/ 9 w 23"/>
                  <a:gd name="T15" fmla="*/ 2 h 7"/>
                  <a:gd name="T16" fmla="*/ 11 w 23"/>
                  <a:gd name="T17" fmla="*/ 2 h 7"/>
                  <a:gd name="T18" fmla="*/ 12 w 23"/>
                  <a:gd name="T19" fmla="*/ 1 h 7"/>
                  <a:gd name="T20" fmla="*/ 12 w 23"/>
                  <a:gd name="T21" fmla="*/ 1 h 7"/>
                  <a:gd name="T22" fmla="*/ 12 w 23"/>
                  <a:gd name="T23" fmla="*/ 2 h 7"/>
                  <a:gd name="T24" fmla="*/ 10 w 23"/>
                  <a:gd name="T25" fmla="*/ 3 h 7"/>
                  <a:gd name="T26" fmla="*/ 9 w 23"/>
                  <a:gd name="T27" fmla="*/ 3 h 7"/>
                  <a:gd name="T28" fmla="*/ 7 w 23"/>
                  <a:gd name="T29" fmla="*/ 3 h 7"/>
                  <a:gd name="T30" fmla="*/ 6 w 23"/>
                  <a:gd name="T31" fmla="*/ 3 h 7"/>
                  <a:gd name="T32" fmla="*/ 5 w 23"/>
                  <a:gd name="T33" fmla="*/ 2 h 7"/>
                  <a:gd name="T34" fmla="*/ 4 w 23"/>
                  <a:gd name="T35" fmla="*/ 2 h 7"/>
                  <a:gd name="T36" fmla="*/ 3 w 23"/>
                  <a:gd name="T37" fmla="*/ 2 h 7"/>
                  <a:gd name="T38" fmla="*/ 3 w 23"/>
                  <a:gd name="T39" fmla="*/ 2 h 7"/>
                  <a:gd name="T40" fmla="*/ 2 w 23"/>
                  <a:gd name="T41" fmla="*/ 2 h 7"/>
                  <a:gd name="T42" fmla="*/ 1 w 23"/>
                  <a:gd name="T43" fmla="*/ 2 h 7"/>
                  <a:gd name="T44" fmla="*/ 0 w 23"/>
                  <a:gd name="T45" fmla="*/ 2 h 7"/>
                  <a:gd name="T46" fmla="*/ 0 w 23"/>
                  <a:gd name="T47" fmla="*/ 1 h 7"/>
                  <a:gd name="T48" fmla="*/ 0 w 23"/>
                  <a:gd name="T49" fmla="*/ 0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"/>
                  <a:gd name="T76" fmla="*/ 0 h 7"/>
                  <a:gd name="T77" fmla="*/ 23 w 23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" h="7">
                    <a:moveTo>
                      <a:pt x="0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22" y="4"/>
                    </a:lnTo>
                    <a:lnTo>
                      <a:pt x="23" y="2"/>
                    </a:lnTo>
                    <a:lnTo>
                      <a:pt x="23" y="5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3" name="Freeform 81"/>
              <p:cNvSpPr>
                <a:spLocks/>
              </p:cNvSpPr>
              <p:nvPr/>
            </p:nvSpPr>
            <p:spPr bwMode="auto">
              <a:xfrm>
                <a:off x="1385" y="2289"/>
                <a:ext cx="16" cy="5"/>
              </a:xfrm>
              <a:custGeom>
                <a:avLst/>
                <a:gdLst>
                  <a:gd name="T0" fmla="*/ 10 w 32"/>
                  <a:gd name="T1" fmla="*/ 0 h 11"/>
                  <a:gd name="T2" fmla="*/ 8 w 32"/>
                  <a:gd name="T3" fmla="*/ 0 h 11"/>
                  <a:gd name="T4" fmla="*/ 5 w 32"/>
                  <a:gd name="T5" fmla="*/ 0 h 11"/>
                  <a:gd name="T6" fmla="*/ 3 w 32"/>
                  <a:gd name="T7" fmla="*/ 0 h 11"/>
                  <a:gd name="T8" fmla="*/ 1 w 32"/>
                  <a:gd name="T9" fmla="*/ 0 h 11"/>
                  <a:gd name="T10" fmla="*/ 1 w 32"/>
                  <a:gd name="T11" fmla="*/ 0 h 11"/>
                  <a:gd name="T12" fmla="*/ 0 w 32"/>
                  <a:gd name="T13" fmla="*/ 1 h 11"/>
                  <a:gd name="T14" fmla="*/ 0 w 32"/>
                  <a:gd name="T15" fmla="*/ 1 h 11"/>
                  <a:gd name="T16" fmla="*/ 1 w 32"/>
                  <a:gd name="T17" fmla="*/ 2 h 11"/>
                  <a:gd name="T18" fmla="*/ 3 w 32"/>
                  <a:gd name="T19" fmla="*/ 3 h 11"/>
                  <a:gd name="T20" fmla="*/ 4 w 32"/>
                  <a:gd name="T21" fmla="*/ 3 h 11"/>
                  <a:gd name="T22" fmla="*/ 6 w 32"/>
                  <a:gd name="T23" fmla="*/ 3 h 11"/>
                  <a:gd name="T24" fmla="*/ 7 w 32"/>
                  <a:gd name="T25" fmla="*/ 4 h 11"/>
                  <a:gd name="T26" fmla="*/ 7 w 32"/>
                  <a:gd name="T27" fmla="*/ 5 h 11"/>
                  <a:gd name="T28" fmla="*/ 8 w 32"/>
                  <a:gd name="T29" fmla="*/ 5 h 11"/>
                  <a:gd name="T30" fmla="*/ 10 w 32"/>
                  <a:gd name="T31" fmla="*/ 5 h 11"/>
                  <a:gd name="T32" fmla="*/ 10 w 32"/>
                  <a:gd name="T33" fmla="*/ 5 h 11"/>
                  <a:gd name="T34" fmla="*/ 11 w 32"/>
                  <a:gd name="T35" fmla="*/ 5 h 11"/>
                  <a:gd name="T36" fmla="*/ 13 w 32"/>
                  <a:gd name="T37" fmla="*/ 5 h 11"/>
                  <a:gd name="T38" fmla="*/ 14 w 32"/>
                  <a:gd name="T39" fmla="*/ 5 h 11"/>
                  <a:gd name="T40" fmla="*/ 14 w 32"/>
                  <a:gd name="T41" fmla="*/ 5 h 11"/>
                  <a:gd name="T42" fmla="*/ 15 w 32"/>
                  <a:gd name="T43" fmla="*/ 5 h 11"/>
                  <a:gd name="T44" fmla="*/ 16 w 32"/>
                  <a:gd name="T45" fmla="*/ 4 h 11"/>
                  <a:gd name="T46" fmla="*/ 16 w 32"/>
                  <a:gd name="T47" fmla="*/ 4 h 11"/>
                  <a:gd name="T48" fmla="*/ 14 w 32"/>
                  <a:gd name="T49" fmla="*/ 3 h 11"/>
                  <a:gd name="T50" fmla="*/ 13 w 32"/>
                  <a:gd name="T51" fmla="*/ 3 h 11"/>
                  <a:gd name="T52" fmla="*/ 12 w 32"/>
                  <a:gd name="T53" fmla="*/ 2 h 11"/>
                  <a:gd name="T54" fmla="*/ 11 w 32"/>
                  <a:gd name="T55" fmla="*/ 1 h 11"/>
                  <a:gd name="T56" fmla="*/ 10 w 32"/>
                  <a:gd name="T57" fmla="*/ 0 h 1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11"/>
                  <a:gd name="T89" fmla="*/ 32 w 32"/>
                  <a:gd name="T90" fmla="*/ 11 h 1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11">
                    <a:moveTo>
                      <a:pt x="21" y="1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7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9"/>
                    </a:lnTo>
                    <a:lnTo>
                      <a:pt x="29" y="7"/>
                    </a:lnTo>
                    <a:lnTo>
                      <a:pt x="26" y="6"/>
                    </a:lnTo>
                    <a:lnTo>
                      <a:pt x="25" y="4"/>
                    </a:lnTo>
                    <a:lnTo>
                      <a:pt x="23" y="3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4" name="Freeform 82"/>
              <p:cNvSpPr>
                <a:spLocks/>
              </p:cNvSpPr>
              <p:nvPr/>
            </p:nvSpPr>
            <p:spPr bwMode="auto">
              <a:xfrm>
                <a:off x="1411" y="2292"/>
                <a:ext cx="11" cy="5"/>
              </a:xfrm>
              <a:custGeom>
                <a:avLst/>
                <a:gdLst>
                  <a:gd name="T0" fmla="*/ 1 w 24"/>
                  <a:gd name="T1" fmla="*/ 2 h 9"/>
                  <a:gd name="T2" fmla="*/ 1 w 24"/>
                  <a:gd name="T3" fmla="*/ 2 h 9"/>
                  <a:gd name="T4" fmla="*/ 3 w 24"/>
                  <a:gd name="T5" fmla="*/ 1 h 9"/>
                  <a:gd name="T6" fmla="*/ 5 w 24"/>
                  <a:gd name="T7" fmla="*/ 1 h 9"/>
                  <a:gd name="T8" fmla="*/ 5 w 24"/>
                  <a:gd name="T9" fmla="*/ 0 h 9"/>
                  <a:gd name="T10" fmla="*/ 6 w 24"/>
                  <a:gd name="T11" fmla="*/ 0 h 9"/>
                  <a:gd name="T12" fmla="*/ 6 w 24"/>
                  <a:gd name="T13" fmla="*/ 0 h 9"/>
                  <a:gd name="T14" fmla="*/ 6 w 24"/>
                  <a:gd name="T15" fmla="*/ 0 h 9"/>
                  <a:gd name="T16" fmla="*/ 7 w 24"/>
                  <a:gd name="T17" fmla="*/ 1 h 9"/>
                  <a:gd name="T18" fmla="*/ 8 w 24"/>
                  <a:gd name="T19" fmla="*/ 1 h 9"/>
                  <a:gd name="T20" fmla="*/ 10 w 24"/>
                  <a:gd name="T21" fmla="*/ 1 h 9"/>
                  <a:gd name="T22" fmla="*/ 10 w 24"/>
                  <a:gd name="T23" fmla="*/ 2 h 9"/>
                  <a:gd name="T24" fmla="*/ 11 w 24"/>
                  <a:gd name="T25" fmla="*/ 2 h 9"/>
                  <a:gd name="T26" fmla="*/ 11 w 24"/>
                  <a:gd name="T27" fmla="*/ 3 h 9"/>
                  <a:gd name="T28" fmla="*/ 11 w 24"/>
                  <a:gd name="T29" fmla="*/ 3 h 9"/>
                  <a:gd name="T30" fmla="*/ 10 w 24"/>
                  <a:gd name="T31" fmla="*/ 4 h 9"/>
                  <a:gd name="T32" fmla="*/ 10 w 24"/>
                  <a:gd name="T33" fmla="*/ 4 h 9"/>
                  <a:gd name="T34" fmla="*/ 10 w 24"/>
                  <a:gd name="T35" fmla="*/ 4 h 9"/>
                  <a:gd name="T36" fmla="*/ 9 w 24"/>
                  <a:gd name="T37" fmla="*/ 4 h 9"/>
                  <a:gd name="T38" fmla="*/ 8 w 24"/>
                  <a:gd name="T39" fmla="*/ 4 h 9"/>
                  <a:gd name="T40" fmla="*/ 7 w 24"/>
                  <a:gd name="T41" fmla="*/ 4 h 9"/>
                  <a:gd name="T42" fmla="*/ 6 w 24"/>
                  <a:gd name="T43" fmla="*/ 5 h 9"/>
                  <a:gd name="T44" fmla="*/ 6 w 24"/>
                  <a:gd name="T45" fmla="*/ 5 h 9"/>
                  <a:gd name="T46" fmla="*/ 6 w 24"/>
                  <a:gd name="T47" fmla="*/ 5 h 9"/>
                  <a:gd name="T48" fmla="*/ 5 w 24"/>
                  <a:gd name="T49" fmla="*/ 4 h 9"/>
                  <a:gd name="T50" fmla="*/ 5 w 24"/>
                  <a:gd name="T51" fmla="*/ 4 h 9"/>
                  <a:gd name="T52" fmla="*/ 4 w 24"/>
                  <a:gd name="T53" fmla="*/ 4 h 9"/>
                  <a:gd name="T54" fmla="*/ 3 w 24"/>
                  <a:gd name="T55" fmla="*/ 4 h 9"/>
                  <a:gd name="T56" fmla="*/ 2 w 24"/>
                  <a:gd name="T57" fmla="*/ 4 h 9"/>
                  <a:gd name="T58" fmla="*/ 1 w 24"/>
                  <a:gd name="T59" fmla="*/ 4 h 9"/>
                  <a:gd name="T60" fmla="*/ 1 w 24"/>
                  <a:gd name="T61" fmla="*/ 3 h 9"/>
                  <a:gd name="T62" fmla="*/ 0 w 24"/>
                  <a:gd name="T63" fmla="*/ 3 h 9"/>
                  <a:gd name="T64" fmla="*/ 1 w 24"/>
                  <a:gd name="T65" fmla="*/ 2 h 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9"/>
                  <a:gd name="T101" fmla="*/ 24 w 24"/>
                  <a:gd name="T102" fmla="*/ 9 h 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9">
                    <a:moveTo>
                      <a:pt x="2" y="3"/>
                    </a:moveTo>
                    <a:lnTo>
                      <a:pt x="3" y="3"/>
                    </a:lnTo>
                    <a:lnTo>
                      <a:pt x="6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5" name="Freeform 83"/>
              <p:cNvSpPr>
                <a:spLocks/>
              </p:cNvSpPr>
              <p:nvPr/>
            </p:nvSpPr>
            <p:spPr bwMode="auto">
              <a:xfrm>
                <a:off x="1379" y="2279"/>
                <a:ext cx="24" cy="7"/>
              </a:xfrm>
              <a:custGeom>
                <a:avLst/>
                <a:gdLst>
                  <a:gd name="T0" fmla="*/ 12 w 49"/>
                  <a:gd name="T1" fmla="*/ 0 h 12"/>
                  <a:gd name="T2" fmla="*/ 13 w 49"/>
                  <a:gd name="T3" fmla="*/ 1 h 12"/>
                  <a:gd name="T4" fmla="*/ 16 w 49"/>
                  <a:gd name="T5" fmla="*/ 1 h 12"/>
                  <a:gd name="T6" fmla="*/ 19 w 49"/>
                  <a:gd name="T7" fmla="*/ 2 h 12"/>
                  <a:gd name="T8" fmla="*/ 21 w 49"/>
                  <a:gd name="T9" fmla="*/ 2 h 12"/>
                  <a:gd name="T10" fmla="*/ 23 w 49"/>
                  <a:gd name="T11" fmla="*/ 3 h 12"/>
                  <a:gd name="T12" fmla="*/ 24 w 49"/>
                  <a:gd name="T13" fmla="*/ 4 h 12"/>
                  <a:gd name="T14" fmla="*/ 24 w 49"/>
                  <a:gd name="T15" fmla="*/ 5 h 12"/>
                  <a:gd name="T16" fmla="*/ 22 w 49"/>
                  <a:gd name="T17" fmla="*/ 6 h 12"/>
                  <a:gd name="T18" fmla="*/ 20 w 49"/>
                  <a:gd name="T19" fmla="*/ 7 h 12"/>
                  <a:gd name="T20" fmla="*/ 19 w 49"/>
                  <a:gd name="T21" fmla="*/ 7 h 12"/>
                  <a:gd name="T22" fmla="*/ 18 w 49"/>
                  <a:gd name="T23" fmla="*/ 6 h 12"/>
                  <a:gd name="T24" fmla="*/ 16 w 49"/>
                  <a:gd name="T25" fmla="*/ 5 h 12"/>
                  <a:gd name="T26" fmla="*/ 14 w 49"/>
                  <a:gd name="T27" fmla="*/ 5 h 12"/>
                  <a:gd name="T28" fmla="*/ 11 w 49"/>
                  <a:gd name="T29" fmla="*/ 4 h 12"/>
                  <a:gd name="T30" fmla="*/ 6 w 49"/>
                  <a:gd name="T31" fmla="*/ 4 h 12"/>
                  <a:gd name="T32" fmla="*/ 2 w 49"/>
                  <a:gd name="T33" fmla="*/ 5 h 12"/>
                  <a:gd name="T34" fmla="*/ 1 w 49"/>
                  <a:gd name="T35" fmla="*/ 5 h 12"/>
                  <a:gd name="T36" fmla="*/ 0 w 49"/>
                  <a:gd name="T37" fmla="*/ 5 h 12"/>
                  <a:gd name="T38" fmla="*/ 0 w 49"/>
                  <a:gd name="T39" fmla="*/ 4 h 12"/>
                  <a:gd name="T40" fmla="*/ 1 w 49"/>
                  <a:gd name="T41" fmla="*/ 3 h 12"/>
                  <a:gd name="T42" fmla="*/ 4 w 49"/>
                  <a:gd name="T43" fmla="*/ 2 h 12"/>
                  <a:gd name="T44" fmla="*/ 7 w 49"/>
                  <a:gd name="T45" fmla="*/ 0 h 12"/>
                  <a:gd name="T46" fmla="*/ 9 w 49"/>
                  <a:gd name="T47" fmla="*/ 0 h 12"/>
                  <a:gd name="T48" fmla="*/ 12 w 49"/>
                  <a:gd name="T49" fmla="*/ 0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12"/>
                  <a:gd name="T77" fmla="*/ 49 w 49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12">
                    <a:moveTo>
                      <a:pt x="24" y="0"/>
                    </a:moveTo>
                    <a:lnTo>
                      <a:pt x="27" y="1"/>
                    </a:lnTo>
                    <a:lnTo>
                      <a:pt x="33" y="1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7" y="5"/>
                    </a:lnTo>
                    <a:lnTo>
                      <a:pt x="49" y="6"/>
                    </a:lnTo>
                    <a:lnTo>
                      <a:pt x="49" y="9"/>
                    </a:lnTo>
                    <a:lnTo>
                      <a:pt x="45" y="11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28" y="8"/>
                    </a:lnTo>
                    <a:lnTo>
                      <a:pt x="22" y="6"/>
                    </a:lnTo>
                    <a:lnTo>
                      <a:pt x="13" y="6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3" y="5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6" name="Freeform 84"/>
              <p:cNvSpPr>
                <a:spLocks/>
              </p:cNvSpPr>
              <p:nvPr/>
            </p:nvSpPr>
            <p:spPr bwMode="auto">
              <a:xfrm>
                <a:off x="1415" y="2283"/>
                <a:ext cx="10" cy="5"/>
              </a:xfrm>
              <a:custGeom>
                <a:avLst/>
                <a:gdLst>
                  <a:gd name="T0" fmla="*/ 2 w 18"/>
                  <a:gd name="T1" fmla="*/ 1 h 9"/>
                  <a:gd name="T2" fmla="*/ 3 w 18"/>
                  <a:gd name="T3" fmla="*/ 0 h 9"/>
                  <a:gd name="T4" fmla="*/ 6 w 18"/>
                  <a:gd name="T5" fmla="*/ 0 h 9"/>
                  <a:gd name="T6" fmla="*/ 8 w 18"/>
                  <a:gd name="T7" fmla="*/ 0 h 9"/>
                  <a:gd name="T8" fmla="*/ 10 w 18"/>
                  <a:gd name="T9" fmla="*/ 0 h 9"/>
                  <a:gd name="T10" fmla="*/ 10 w 18"/>
                  <a:gd name="T11" fmla="*/ 2 h 9"/>
                  <a:gd name="T12" fmla="*/ 10 w 18"/>
                  <a:gd name="T13" fmla="*/ 2 h 9"/>
                  <a:gd name="T14" fmla="*/ 10 w 18"/>
                  <a:gd name="T15" fmla="*/ 4 h 9"/>
                  <a:gd name="T16" fmla="*/ 9 w 18"/>
                  <a:gd name="T17" fmla="*/ 5 h 9"/>
                  <a:gd name="T18" fmla="*/ 8 w 18"/>
                  <a:gd name="T19" fmla="*/ 4 h 9"/>
                  <a:gd name="T20" fmla="*/ 6 w 18"/>
                  <a:gd name="T21" fmla="*/ 4 h 9"/>
                  <a:gd name="T22" fmla="*/ 5 w 18"/>
                  <a:gd name="T23" fmla="*/ 4 h 9"/>
                  <a:gd name="T24" fmla="*/ 3 w 18"/>
                  <a:gd name="T25" fmla="*/ 4 h 9"/>
                  <a:gd name="T26" fmla="*/ 2 w 18"/>
                  <a:gd name="T27" fmla="*/ 4 h 9"/>
                  <a:gd name="T28" fmla="*/ 0 w 18"/>
                  <a:gd name="T29" fmla="*/ 3 h 9"/>
                  <a:gd name="T30" fmla="*/ 0 w 18"/>
                  <a:gd name="T31" fmla="*/ 2 h 9"/>
                  <a:gd name="T32" fmla="*/ 2 w 18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9"/>
                  <a:gd name="T53" fmla="*/ 18 w 1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9">
                    <a:moveTo>
                      <a:pt x="3" y="1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8" y="4"/>
                    </a:lnTo>
                    <a:lnTo>
                      <a:pt x="18" y="8"/>
                    </a:lnTo>
                    <a:lnTo>
                      <a:pt x="17" y="9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7" name="Freeform 85"/>
              <p:cNvSpPr>
                <a:spLocks/>
              </p:cNvSpPr>
              <p:nvPr/>
            </p:nvSpPr>
            <p:spPr bwMode="auto">
              <a:xfrm>
                <a:off x="1400" y="2328"/>
                <a:ext cx="8" cy="2"/>
              </a:xfrm>
              <a:custGeom>
                <a:avLst/>
                <a:gdLst>
                  <a:gd name="T0" fmla="*/ 7 w 18"/>
                  <a:gd name="T1" fmla="*/ 0 h 5"/>
                  <a:gd name="T2" fmla="*/ 8 w 18"/>
                  <a:gd name="T3" fmla="*/ 0 h 5"/>
                  <a:gd name="T4" fmla="*/ 8 w 18"/>
                  <a:gd name="T5" fmla="*/ 0 h 5"/>
                  <a:gd name="T6" fmla="*/ 7 w 18"/>
                  <a:gd name="T7" fmla="*/ 1 h 5"/>
                  <a:gd name="T8" fmla="*/ 6 w 18"/>
                  <a:gd name="T9" fmla="*/ 2 h 5"/>
                  <a:gd name="T10" fmla="*/ 6 w 18"/>
                  <a:gd name="T11" fmla="*/ 2 h 5"/>
                  <a:gd name="T12" fmla="*/ 4 w 18"/>
                  <a:gd name="T13" fmla="*/ 1 h 5"/>
                  <a:gd name="T14" fmla="*/ 4 w 18"/>
                  <a:gd name="T15" fmla="*/ 1 h 5"/>
                  <a:gd name="T16" fmla="*/ 2 w 18"/>
                  <a:gd name="T17" fmla="*/ 1 h 5"/>
                  <a:gd name="T18" fmla="*/ 1 w 18"/>
                  <a:gd name="T19" fmla="*/ 1 h 5"/>
                  <a:gd name="T20" fmla="*/ 0 w 18"/>
                  <a:gd name="T21" fmla="*/ 0 h 5"/>
                  <a:gd name="T22" fmla="*/ 0 w 18"/>
                  <a:gd name="T23" fmla="*/ 0 h 5"/>
                  <a:gd name="T24" fmla="*/ 1 w 18"/>
                  <a:gd name="T25" fmla="*/ 0 h 5"/>
                  <a:gd name="T26" fmla="*/ 3 w 18"/>
                  <a:gd name="T27" fmla="*/ 0 h 5"/>
                  <a:gd name="T28" fmla="*/ 4 w 18"/>
                  <a:gd name="T29" fmla="*/ 0 h 5"/>
                  <a:gd name="T30" fmla="*/ 6 w 18"/>
                  <a:gd name="T31" fmla="*/ 0 h 5"/>
                  <a:gd name="T32" fmla="*/ 7 w 18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5"/>
                  <a:gd name="T53" fmla="*/ 18 w 18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5">
                    <a:moveTo>
                      <a:pt x="16" y="1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6" y="3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8" name="Freeform 86"/>
              <p:cNvSpPr>
                <a:spLocks/>
              </p:cNvSpPr>
              <p:nvPr/>
            </p:nvSpPr>
            <p:spPr bwMode="auto">
              <a:xfrm>
                <a:off x="1389" y="2319"/>
                <a:ext cx="24" cy="5"/>
              </a:xfrm>
              <a:custGeom>
                <a:avLst/>
                <a:gdLst>
                  <a:gd name="T0" fmla="*/ 3 w 47"/>
                  <a:gd name="T1" fmla="*/ 2 h 9"/>
                  <a:gd name="T2" fmla="*/ 6 w 47"/>
                  <a:gd name="T3" fmla="*/ 2 h 9"/>
                  <a:gd name="T4" fmla="*/ 8 w 47"/>
                  <a:gd name="T5" fmla="*/ 2 h 9"/>
                  <a:gd name="T6" fmla="*/ 11 w 47"/>
                  <a:gd name="T7" fmla="*/ 2 h 9"/>
                  <a:gd name="T8" fmla="*/ 13 w 47"/>
                  <a:gd name="T9" fmla="*/ 3 h 9"/>
                  <a:gd name="T10" fmla="*/ 14 w 47"/>
                  <a:gd name="T11" fmla="*/ 3 h 9"/>
                  <a:gd name="T12" fmla="*/ 15 w 47"/>
                  <a:gd name="T13" fmla="*/ 3 h 9"/>
                  <a:gd name="T14" fmla="*/ 16 w 47"/>
                  <a:gd name="T15" fmla="*/ 3 h 9"/>
                  <a:gd name="T16" fmla="*/ 17 w 47"/>
                  <a:gd name="T17" fmla="*/ 3 h 9"/>
                  <a:gd name="T18" fmla="*/ 18 w 47"/>
                  <a:gd name="T19" fmla="*/ 3 h 9"/>
                  <a:gd name="T20" fmla="*/ 20 w 47"/>
                  <a:gd name="T21" fmla="*/ 2 h 9"/>
                  <a:gd name="T22" fmla="*/ 21 w 47"/>
                  <a:gd name="T23" fmla="*/ 2 h 9"/>
                  <a:gd name="T24" fmla="*/ 22 w 47"/>
                  <a:gd name="T25" fmla="*/ 2 h 9"/>
                  <a:gd name="T26" fmla="*/ 22 w 47"/>
                  <a:gd name="T27" fmla="*/ 1 h 9"/>
                  <a:gd name="T28" fmla="*/ 23 w 47"/>
                  <a:gd name="T29" fmla="*/ 1 h 9"/>
                  <a:gd name="T30" fmla="*/ 24 w 47"/>
                  <a:gd name="T31" fmla="*/ 1 h 9"/>
                  <a:gd name="T32" fmla="*/ 24 w 47"/>
                  <a:gd name="T33" fmla="*/ 2 h 9"/>
                  <a:gd name="T34" fmla="*/ 24 w 47"/>
                  <a:gd name="T35" fmla="*/ 2 h 9"/>
                  <a:gd name="T36" fmla="*/ 24 w 47"/>
                  <a:gd name="T37" fmla="*/ 3 h 9"/>
                  <a:gd name="T38" fmla="*/ 24 w 47"/>
                  <a:gd name="T39" fmla="*/ 4 h 9"/>
                  <a:gd name="T40" fmla="*/ 23 w 47"/>
                  <a:gd name="T41" fmla="*/ 4 h 9"/>
                  <a:gd name="T42" fmla="*/ 22 w 47"/>
                  <a:gd name="T43" fmla="*/ 4 h 9"/>
                  <a:gd name="T44" fmla="*/ 22 w 47"/>
                  <a:gd name="T45" fmla="*/ 3 h 9"/>
                  <a:gd name="T46" fmla="*/ 22 w 47"/>
                  <a:gd name="T47" fmla="*/ 3 h 9"/>
                  <a:gd name="T48" fmla="*/ 22 w 47"/>
                  <a:gd name="T49" fmla="*/ 3 h 9"/>
                  <a:gd name="T50" fmla="*/ 21 w 47"/>
                  <a:gd name="T51" fmla="*/ 3 h 9"/>
                  <a:gd name="T52" fmla="*/ 19 w 47"/>
                  <a:gd name="T53" fmla="*/ 3 h 9"/>
                  <a:gd name="T54" fmla="*/ 17 w 47"/>
                  <a:gd name="T55" fmla="*/ 4 h 9"/>
                  <a:gd name="T56" fmla="*/ 17 w 47"/>
                  <a:gd name="T57" fmla="*/ 4 h 9"/>
                  <a:gd name="T58" fmla="*/ 16 w 47"/>
                  <a:gd name="T59" fmla="*/ 5 h 9"/>
                  <a:gd name="T60" fmla="*/ 15 w 47"/>
                  <a:gd name="T61" fmla="*/ 5 h 9"/>
                  <a:gd name="T62" fmla="*/ 14 w 47"/>
                  <a:gd name="T63" fmla="*/ 5 h 9"/>
                  <a:gd name="T64" fmla="*/ 13 w 47"/>
                  <a:gd name="T65" fmla="*/ 4 h 9"/>
                  <a:gd name="T66" fmla="*/ 11 w 47"/>
                  <a:gd name="T67" fmla="*/ 4 h 9"/>
                  <a:gd name="T68" fmla="*/ 8 w 47"/>
                  <a:gd name="T69" fmla="*/ 3 h 9"/>
                  <a:gd name="T70" fmla="*/ 5 w 47"/>
                  <a:gd name="T71" fmla="*/ 2 h 9"/>
                  <a:gd name="T72" fmla="*/ 3 w 47"/>
                  <a:gd name="T73" fmla="*/ 2 h 9"/>
                  <a:gd name="T74" fmla="*/ 3 w 47"/>
                  <a:gd name="T75" fmla="*/ 2 h 9"/>
                  <a:gd name="T76" fmla="*/ 3 w 47"/>
                  <a:gd name="T77" fmla="*/ 2 h 9"/>
                  <a:gd name="T78" fmla="*/ 2 w 47"/>
                  <a:gd name="T79" fmla="*/ 2 h 9"/>
                  <a:gd name="T80" fmla="*/ 2 w 47"/>
                  <a:gd name="T81" fmla="*/ 3 h 9"/>
                  <a:gd name="T82" fmla="*/ 2 w 47"/>
                  <a:gd name="T83" fmla="*/ 4 h 9"/>
                  <a:gd name="T84" fmla="*/ 1 w 47"/>
                  <a:gd name="T85" fmla="*/ 4 h 9"/>
                  <a:gd name="T86" fmla="*/ 0 w 47"/>
                  <a:gd name="T87" fmla="*/ 3 h 9"/>
                  <a:gd name="T88" fmla="*/ 0 w 47"/>
                  <a:gd name="T89" fmla="*/ 2 h 9"/>
                  <a:gd name="T90" fmla="*/ 0 w 47"/>
                  <a:gd name="T91" fmla="*/ 2 h 9"/>
                  <a:gd name="T92" fmla="*/ 1 w 47"/>
                  <a:gd name="T93" fmla="*/ 1 h 9"/>
                  <a:gd name="T94" fmla="*/ 2 w 47"/>
                  <a:gd name="T95" fmla="*/ 1 h 9"/>
                  <a:gd name="T96" fmla="*/ 3 w 47"/>
                  <a:gd name="T97" fmla="*/ 0 h 9"/>
                  <a:gd name="T98" fmla="*/ 3 w 47"/>
                  <a:gd name="T99" fmla="*/ 0 h 9"/>
                  <a:gd name="T100" fmla="*/ 3 w 47"/>
                  <a:gd name="T101" fmla="*/ 0 h 9"/>
                  <a:gd name="T102" fmla="*/ 3 w 47"/>
                  <a:gd name="T103" fmla="*/ 1 h 9"/>
                  <a:gd name="T104" fmla="*/ 3 w 47"/>
                  <a:gd name="T105" fmla="*/ 2 h 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7"/>
                  <a:gd name="T160" fmla="*/ 0 h 9"/>
                  <a:gd name="T161" fmla="*/ 47 w 47"/>
                  <a:gd name="T162" fmla="*/ 9 h 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7" h="9">
                    <a:moveTo>
                      <a:pt x="6" y="3"/>
                    </a:moveTo>
                    <a:lnTo>
                      <a:pt x="11" y="3"/>
                    </a:lnTo>
                    <a:lnTo>
                      <a:pt x="16" y="4"/>
                    </a:lnTo>
                    <a:lnTo>
                      <a:pt x="22" y="4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4"/>
                    </a:lnTo>
                    <a:lnTo>
                      <a:pt x="42" y="3"/>
                    </a:lnTo>
                    <a:lnTo>
                      <a:pt x="44" y="3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8" y="6"/>
                    </a:lnTo>
                    <a:lnTo>
                      <a:pt x="34" y="8"/>
                    </a:lnTo>
                    <a:lnTo>
                      <a:pt x="33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49" name="Freeform 87"/>
              <p:cNvSpPr>
                <a:spLocks/>
              </p:cNvSpPr>
              <p:nvPr/>
            </p:nvSpPr>
            <p:spPr bwMode="auto">
              <a:xfrm>
                <a:off x="1379" y="2341"/>
                <a:ext cx="14" cy="8"/>
              </a:xfrm>
              <a:custGeom>
                <a:avLst/>
                <a:gdLst>
                  <a:gd name="T0" fmla="*/ 14 w 28"/>
                  <a:gd name="T1" fmla="*/ 6 h 15"/>
                  <a:gd name="T2" fmla="*/ 12 w 28"/>
                  <a:gd name="T3" fmla="*/ 5 h 15"/>
                  <a:gd name="T4" fmla="*/ 8 w 28"/>
                  <a:gd name="T5" fmla="*/ 4 h 15"/>
                  <a:gd name="T6" fmla="*/ 4 w 28"/>
                  <a:gd name="T7" fmla="*/ 2 h 15"/>
                  <a:gd name="T8" fmla="*/ 2 w 28"/>
                  <a:gd name="T9" fmla="*/ 1 h 15"/>
                  <a:gd name="T10" fmla="*/ 1 w 28"/>
                  <a:gd name="T11" fmla="*/ 0 h 15"/>
                  <a:gd name="T12" fmla="*/ 0 w 28"/>
                  <a:gd name="T13" fmla="*/ 0 h 15"/>
                  <a:gd name="T14" fmla="*/ 0 w 28"/>
                  <a:gd name="T15" fmla="*/ 1 h 15"/>
                  <a:gd name="T16" fmla="*/ 1 w 28"/>
                  <a:gd name="T17" fmla="*/ 2 h 15"/>
                  <a:gd name="T18" fmla="*/ 3 w 28"/>
                  <a:gd name="T19" fmla="*/ 2 h 15"/>
                  <a:gd name="T20" fmla="*/ 7 w 28"/>
                  <a:gd name="T21" fmla="*/ 5 h 15"/>
                  <a:gd name="T22" fmla="*/ 10 w 28"/>
                  <a:gd name="T23" fmla="*/ 6 h 15"/>
                  <a:gd name="T24" fmla="*/ 14 w 28"/>
                  <a:gd name="T25" fmla="*/ 8 h 15"/>
                  <a:gd name="T26" fmla="*/ 14 w 28"/>
                  <a:gd name="T27" fmla="*/ 7 h 15"/>
                  <a:gd name="T28" fmla="*/ 14 w 28"/>
                  <a:gd name="T29" fmla="*/ 7 h 15"/>
                  <a:gd name="T30" fmla="*/ 14 w 28"/>
                  <a:gd name="T31" fmla="*/ 6 h 15"/>
                  <a:gd name="T32" fmla="*/ 14 w 28"/>
                  <a:gd name="T33" fmla="*/ 6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15"/>
                  <a:gd name="T53" fmla="*/ 28 w 2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15">
                    <a:moveTo>
                      <a:pt x="28" y="12"/>
                    </a:moveTo>
                    <a:lnTo>
                      <a:pt x="24" y="10"/>
                    </a:lnTo>
                    <a:lnTo>
                      <a:pt x="16" y="7"/>
                    </a:lnTo>
                    <a:lnTo>
                      <a:pt x="8" y="4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4"/>
                    </a:lnTo>
                    <a:lnTo>
                      <a:pt x="13" y="9"/>
                    </a:lnTo>
                    <a:lnTo>
                      <a:pt x="20" y="12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0" name="Freeform 88"/>
              <p:cNvSpPr>
                <a:spLocks/>
              </p:cNvSpPr>
              <p:nvPr/>
            </p:nvSpPr>
            <p:spPr bwMode="auto">
              <a:xfrm>
                <a:off x="1367" y="2233"/>
                <a:ext cx="12" cy="13"/>
              </a:xfrm>
              <a:custGeom>
                <a:avLst/>
                <a:gdLst>
                  <a:gd name="T0" fmla="*/ 6 w 25"/>
                  <a:gd name="T1" fmla="*/ 13 h 25"/>
                  <a:gd name="T2" fmla="*/ 8 w 25"/>
                  <a:gd name="T3" fmla="*/ 12 h 25"/>
                  <a:gd name="T4" fmla="*/ 10 w 25"/>
                  <a:gd name="T5" fmla="*/ 10 h 25"/>
                  <a:gd name="T6" fmla="*/ 11 w 25"/>
                  <a:gd name="T7" fmla="*/ 9 h 25"/>
                  <a:gd name="T8" fmla="*/ 12 w 25"/>
                  <a:gd name="T9" fmla="*/ 6 h 25"/>
                  <a:gd name="T10" fmla="*/ 11 w 25"/>
                  <a:gd name="T11" fmla="*/ 4 h 25"/>
                  <a:gd name="T12" fmla="*/ 10 w 25"/>
                  <a:gd name="T13" fmla="*/ 2 h 25"/>
                  <a:gd name="T14" fmla="*/ 8 w 25"/>
                  <a:gd name="T15" fmla="*/ 1 h 25"/>
                  <a:gd name="T16" fmla="*/ 5 w 25"/>
                  <a:gd name="T17" fmla="*/ 0 h 25"/>
                  <a:gd name="T18" fmla="*/ 3 w 25"/>
                  <a:gd name="T19" fmla="*/ 1 h 25"/>
                  <a:gd name="T20" fmla="*/ 1 w 25"/>
                  <a:gd name="T21" fmla="*/ 2 h 25"/>
                  <a:gd name="T22" fmla="*/ 0 w 25"/>
                  <a:gd name="T23" fmla="*/ 4 h 25"/>
                  <a:gd name="T24" fmla="*/ 0 w 25"/>
                  <a:gd name="T25" fmla="*/ 6 h 25"/>
                  <a:gd name="T26" fmla="*/ 0 w 25"/>
                  <a:gd name="T27" fmla="*/ 9 h 25"/>
                  <a:gd name="T28" fmla="*/ 1 w 25"/>
                  <a:gd name="T29" fmla="*/ 10 h 25"/>
                  <a:gd name="T30" fmla="*/ 3 w 25"/>
                  <a:gd name="T31" fmla="*/ 12 h 25"/>
                  <a:gd name="T32" fmla="*/ 6 w 25"/>
                  <a:gd name="T33" fmla="*/ 13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12" y="25"/>
                    </a:moveTo>
                    <a:lnTo>
                      <a:pt x="17" y="23"/>
                    </a:lnTo>
                    <a:lnTo>
                      <a:pt x="21" y="20"/>
                    </a:lnTo>
                    <a:lnTo>
                      <a:pt x="23" y="17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  <a:lnTo>
                      <a:pt x="7" y="2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7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1" name="Freeform 89"/>
              <p:cNvSpPr>
                <a:spLocks/>
              </p:cNvSpPr>
              <p:nvPr/>
            </p:nvSpPr>
            <p:spPr bwMode="auto">
              <a:xfrm>
                <a:off x="1332" y="2218"/>
                <a:ext cx="103" cy="105"/>
              </a:xfrm>
              <a:custGeom>
                <a:avLst/>
                <a:gdLst>
                  <a:gd name="T0" fmla="*/ 97 w 207"/>
                  <a:gd name="T1" fmla="*/ 40 h 210"/>
                  <a:gd name="T2" fmla="*/ 87 w 207"/>
                  <a:gd name="T3" fmla="*/ 53 h 210"/>
                  <a:gd name="T4" fmla="*/ 84 w 207"/>
                  <a:gd name="T5" fmla="*/ 50 h 210"/>
                  <a:gd name="T6" fmla="*/ 76 w 207"/>
                  <a:gd name="T7" fmla="*/ 55 h 210"/>
                  <a:gd name="T8" fmla="*/ 78 w 207"/>
                  <a:gd name="T9" fmla="*/ 48 h 210"/>
                  <a:gd name="T10" fmla="*/ 76 w 207"/>
                  <a:gd name="T11" fmla="*/ 43 h 210"/>
                  <a:gd name="T12" fmla="*/ 65 w 207"/>
                  <a:gd name="T13" fmla="*/ 52 h 210"/>
                  <a:gd name="T14" fmla="*/ 55 w 207"/>
                  <a:gd name="T15" fmla="*/ 53 h 210"/>
                  <a:gd name="T16" fmla="*/ 51 w 207"/>
                  <a:gd name="T17" fmla="*/ 53 h 210"/>
                  <a:gd name="T18" fmla="*/ 49 w 207"/>
                  <a:gd name="T19" fmla="*/ 53 h 210"/>
                  <a:gd name="T20" fmla="*/ 50 w 207"/>
                  <a:gd name="T21" fmla="*/ 50 h 210"/>
                  <a:gd name="T22" fmla="*/ 55 w 207"/>
                  <a:gd name="T23" fmla="*/ 48 h 210"/>
                  <a:gd name="T24" fmla="*/ 57 w 207"/>
                  <a:gd name="T25" fmla="*/ 40 h 210"/>
                  <a:gd name="T26" fmla="*/ 51 w 207"/>
                  <a:gd name="T27" fmla="*/ 39 h 210"/>
                  <a:gd name="T28" fmla="*/ 37 w 207"/>
                  <a:gd name="T29" fmla="*/ 50 h 210"/>
                  <a:gd name="T30" fmla="*/ 39 w 207"/>
                  <a:gd name="T31" fmla="*/ 55 h 210"/>
                  <a:gd name="T32" fmla="*/ 31 w 207"/>
                  <a:gd name="T33" fmla="*/ 61 h 210"/>
                  <a:gd name="T34" fmla="*/ 27 w 207"/>
                  <a:gd name="T35" fmla="*/ 71 h 210"/>
                  <a:gd name="T36" fmla="*/ 25 w 207"/>
                  <a:gd name="T37" fmla="*/ 69 h 210"/>
                  <a:gd name="T38" fmla="*/ 19 w 207"/>
                  <a:gd name="T39" fmla="*/ 67 h 210"/>
                  <a:gd name="T40" fmla="*/ 12 w 207"/>
                  <a:gd name="T41" fmla="*/ 77 h 210"/>
                  <a:gd name="T42" fmla="*/ 14 w 207"/>
                  <a:gd name="T43" fmla="*/ 88 h 210"/>
                  <a:gd name="T44" fmla="*/ 17 w 207"/>
                  <a:gd name="T45" fmla="*/ 92 h 210"/>
                  <a:gd name="T46" fmla="*/ 17 w 207"/>
                  <a:gd name="T47" fmla="*/ 95 h 210"/>
                  <a:gd name="T48" fmla="*/ 12 w 207"/>
                  <a:gd name="T49" fmla="*/ 100 h 210"/>
                  <a:gd name="T50" fmla="*/ 9 w 207"/>
                  <a:gd name="T51" fmla="*/ 105 h 210"/>
                  <a:gd name="T52" fmla="*/ 8 w 207"/>
                  <a:gd name="T53" fmla="*/ 99 h 210"/>
                  <a:gd name="T54" fmla="*/ 5 w 207"/>
                  <a:gd name="T55" fmla="*/ 84 h 210"/>
                  <a:gd name="T56" fmla="*/ 1 w 207"/>
                  <a:gd name="T57" fmla="*/ 71 h 210"/>
                  <a:gd name="T58" fmla="*/ 1 w 207"/>
                  <a:gd name="T59" fmla="*/ 59 h 210"/>
                  <a:gd name="T60" fmla="*/ 1 w 207"/>
                  <a:gd name="T61" fmla="*/ 48 h 210"/>
                  <a:gd name="T62" fmla="*/ 6 w 207"/>
                  <a:gd name="T63" fmla="*/ 32 h 210"/>
                  <a:gd name="T64" fmla="*/ 11 w 207"/>
                  <a:gd name="T65" fmla="*/ 20 h 210"/>
                  <a:gd name="T66" fmla="*/ 23 w 207"/>
                  <a:gd name="T67" fmla="*/ 12 h 210"/>
                  <a:gd name="T68" fmla="*/ 30 w 207"/>
                  <a:gd name="T69" fmla="*/ 3 h 210"/>
                  <a:gd name="T70" fmla="*/ 41 w 207"/>
                  <a:gd name="T71" fmla="*/ 0 h 210"/>
                  <a:gd name="T72" fmla="*/ 57 w 207"/>
                  <a:gd name="T73" fmla="*/ 2 h 210"/>
                  <a:gd name="T74" fmla="*/ 72 w 207"/>
                  <a:gd name="T75" fmla="*/ 9 h 210"/>
                  <a:gd name="T76" fmla="*/ 83 w 207"/>
                  <a:gd name="T77" fmla="*/ 10 h 210"/>
                  <a:gd name="T78" fmla="*/ 94 w 207"/>
                  <a:gd name="T79" fmla="*/ 19 h 210"/>
                  <a:gd name="T80" fmla="*/ 99 w 207"/>
                  <a:gd name="T81" fmla="*/ 26 h 210"/>
                  <a:gd name="T82" fmla="*/ 102 w 207"/>
                  <a:gd name="T83" fmla="*/ 29 h 210"/>
                  <a:gd name="T84" fmla="*/ 103 w 207"/>
                  <a:gd name="T85" fmla="*/ 37 h 210"/>
                  <a:gd name="T86" fmla="*/ 102 w 207"/>
                  <a:gd name="T87" fmla="*/ 38 h 210"/>
                  <a:gd name="T88" fmla="*/ 98 w 207"/>
                  <a:gd name="T89" fmla="*/ 31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7"/>
                  <a:gd name="T136" fmla="*/ 0 h 210"/>
                  <a:gd name="T137" fmla="*/ 207 w 207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7" h="210">
                    <a:moveTo>
                      <a:pt x="186" y="56"/>
                    </a:moveTo>
                    <a:lnTo>
                      <a:pt x="191" y="66"/>
                    </a:lnTo>
                    <a:lnTo>
                      <a:pt x="194" y="80"/>
                    </a:lnTo>
                    <a:lnTo>
                      <a:pt x="189" y="97"/>
                    </a:lnTo>
                    <a:lnTo>
                      <a:pt x="174" y="111"/>
                    </a:lnTo>
                    <a:lnTo>
                      <a:pt x="174" y="106"/>
                    </a:lnTo>
                    <a:lnTo>
                      <a:pt x="172" y="103"/>
                    </a:lnTo>
                    <a:lnTo>
                      <a:pt x="171" y="102"/>
                    </a:lnTo>
                    <a:lnTo>
                      <a:pt x="169" y="100"/>
                    </a:lnTo>
                    <a:lnTo>
                      <a:pt x="166" y="105"/>
                    </a:lnTo>
                    <a:lnTo>
                      <a:pt x="160" y="109"/>
                    </a:lnTo>
                    <a:lnTo>
                      <a:pt x="152" y="111"/>
                    </a:lnTo>
                    <a:lnTo>
                      <a:pt x="144" y="108"/>
                    </a:lnTo>
                    <a:lnTo>
                      <a:pt x="150" y="103"/>
                    </a:lnTo>
                    <a:lnTo>
                      <a:pt x="157" y="95"/>
                    </a:lnTo>
                    <a:lnTo>
                      <a:pt x="158" y="86"/>
                    </a:lnTo>
                    <a:lnTo>
                      <a:pt x="157" y="76"/>
                    </a:lnTo>
                    <a:lnTo>
                      <a:pt x="152" y="86"/>
                    </a:lnTo>
                    <a:lnTo>
                      <a:pt x="146" y="94"/>
                    </a:lnTo>
                    <a:lnTo>
                      <a:pt x="138" y="102"/>
                    </a:lnTo>
                    <a:lnTo>
                      <a:pt x="130" y="103"/>
                    </a:lnTo>
                    <a:lnTo>
                      <a:pt x="122" y="102"/>
                    </a:lnTo>
                    <a:lnTo>
                      <a:pt x="116" y="103"/>
                    </a:lnTo>
                    <a:lnTo>
                      <a:pt x="110" y="105"/>
                    </a:lnTo>
                    <a:lnTo>
                      <a:pt x="107" y="105"/>
                    </a:lnTo>
                    <a:lnTo>
                      <a:pt x="105" y="105"/>
                    </a:lnTo>
                    <a:lnTo>
                      <a:pt x="103" y="105"/>
                    </a:lnTo>
                    <a:lnTo>
                      <a:pt x="100" y="106"/>
                    </a:lnTo>
                    <a:lnTo>
                      <a:pt x="99" y="105"/>
                    </a:lnTo>
                    <a:lnTo>
                      <a:pt x="99" y="103"/>
                    </a:lnTo>
                    <a:lnTo>
                      <a:pt x="99" y="102"/>
                    </a:lnTo>
                    <a:lnTo>
                      <a:pt x="100" y="100"/>
                    </a:lnTo>
                    <a:lnTo>
                      <a:pt x="103" y="100"/>
                    </a:lnTo>
                    <a:lnTo>
                      <a:pt x="107" y="98"/>
                    </a:lnTo>
                    <a:lnTo>
                      <a:pt x="111" y="95"/>
                    </a:lnTo>
                    <a:lnTo>
                      <a:pt x="113" y="92"/>
                    </a:lnTo>
                    <a:lnTo>
                      <a:pt x="114" y="86"/>
                    </a:lnTo>
                    <a:lnTo>
                      <a:pt x="114" y="80"/>
                    </a:lnTo>
                    <a:lnTo>
                      <a:pt x="113" y="73"/>
                    </a:lnTo>
                    <a:lnTo>
                      <a:pt x="107" y="67"/>
                    </a:lnTo>
                    <a:lnTo>
                      <a:pt x="103" y="78"/>
                    </a:lnTo>
                    <a:lnTo>
                      <a:pt x="97" y="87"/>
                    </a:lnTo>
                    <a:lnTo>
                      <a:pt x="88" y="95"/>
                    </a:lnTo>
                    <a:lnTo>
                      <a:pt x="75" y="100"/>
                    </a:lnTo>
                    <a:lnTo>
                      <a:pt x="78" y="103"/>
                    </a:lnTo>
                    <a:lnTo>
                      <a:pt x="80" y="106"/>
                    </a:lnTo>
                    <a:lnTo>
                      <a:pt x="78" y="111"/>
                    </a:lnTo>
                    <a:lnTo>
                      <a:pt x="75" y="114"/>
                    </a:lnTo>
                    <a:lnTo>
                      <a:pt x="71" y="117"/>
                    </a:lnTo>
                    <a:lnTo>
                      <a:pt x="63" y="123"/>
                    </a:lnTo>
                    <a:lnTo>
                      <a:pt x="58" y="131"/>
                    </a:lnTo>
                    <a:lnTo>
                      <a:pt x="55" y="138"/>
                    </a:lnTo>
                    <a:lnTo>
                      <a:pt x="55" y="141"/>
                    </a:lnTo>
                    <a:lnTo>
                      <a:pt x="53" y="141"/>
                    </a:lnTo>
                    <a:lnTo>
                      <a:pt x="52" y="139"/>
                    </a:lnTo>
                    <a:lnTo>
                      <a:pt x="50" y="138"/>
                    </a:lnTo>
                    <a:lnTo>
                      <a:pt x="47" y="134"/>
                    </a:lnTo>
                    <a:lnTo>
                      <a:pt x="44" y="133"/>
                    </a:lnTo>
                    <a:lnTo>
                      <a:pt x="39" y="133"/>
                    </a:lnTo>
                    <a:lnTo>
                      <a:pt x="31" y="134"/>
                    </a:lnTo>
                    <a:lnTo>
                      <a:pt x="25" y="141"/>
                    </a:lnTo>
                    <a:lnTo>
                      <a:pt x="24" y="153"/>
                    </a:lnTo>
                    <a:lnTo>
                      <a:pt x="24" y="164"/>
                    </a:lnTo>
                    <a:lnTo>
                      <a:pt x="25" y="172"/>
                    </a:lnTo>
                    <a:lnTo>
                      <a:pt x="28" y="175"/>
                    </a:lnTo>
                    <a:lnTo>
                      <a:pt x="30" y="180"/>
                    </a:lnTo>
                    <a:lnTo>
                      <a:pt x="33" y="183"/>
                    </a:lnTo>
                    <a:lnTo>
                      <a:pt x="35" y="184"/>
                    </a:lnTo>
                    <a:lnTo>
                      <a:pt x="36" y="184"/>
                    </a:lnTo>
                    <a:lnTo>
                      <a:pt x="36" y="186"/>
                    </a:lnTo>
                    <a:lnTo>
                      <a:pt x="35" y="189"/>
                    </a:lnTo>
                    <a:lnTo>
                      <a:pt x="31" y="192"/>
                    </a:lnTo>
                    <a:lnTo>
                      <a:pt x="27" y="195"/>
                    </a:lnTo>
                    <a:lnTo>
                      <a:pt x="24" y="200"/>
                    </a:lnTo>
                    <a:lnTo>
                      <a:pt x="21" y="205"/>
                    </a:lnTo>
                    <a:lnTo>
                      <a:pt x="19" y="208"/>
                    </a:lnTo>
                    <a:lnTo>
                      <a:pt x="19" y="210"/>
                    </a:lnTo>
                    <a:lnTo>
                      <a:pt x="19" y="206"/>
                    </a:lnTo>
                    <a:lnTo>
                      <a:pt x="17" y="203"/>
                    </a:lnTo>
                    <a:lnTo>
                      <a:pt x="17" y="197"/>
                    </a:lnTo>
                    <a:lnTo>
                      <a:pt x="16" y="189"/>
                    </a:lnTo>
                    <a:lnTo>
                      <a:pt x="13" y="178"/>
                    </a:lnTo>
                    <a:lnTo>
                      <a:pt x="10" y="167"/>
                    </a:lnTo>
                    <a:lnTo>
                      <a:pt x="6" y="161"/>
                    </a:lnTo>
                    <a:lnTo>
                      <a:pt x="5" y="153"/>
                    </a:lnTo>
                    <a:lnTo>
                      <a:pt x="3" y="142"/>
                    </a:lnTo>
                    <a:lnTo>
                      <a:pt x="2" y="130"/>
                    </a:lnTo>
                    <a:lnTo>
                      <a:pt x="2" y="123"/>
                    </a:lnTo>
                    <a:lnTo>
                      <a:pt x="2" y="119"/>
                    </a:lnTo>
                    <a:lnTo>
                      <a:pt x="0" y="111"/>
                    </a:lnTo>
                    <a:lnTo>
                      <a:pt x="0" y="103"/>
                    </a:lnTo>
                    <a:lnTo>
                      <a:pt x="2" y="95"/>
                    </a:lnTo>
                    <a:lnTo>
                      <a:pt x="6" y="86"/>
                    </a:lnTo>
                    <a:lnTo>
                      <a:pt x="10" y="75"/>
                    </a:lnTo>
                    <a:lnTo>
                      <a:pt x="13" y="64"/>
                    </a:lnTo>
                    <a:lnTo>
                      <a:pt x="14" y="55"/>
                    </a:lnTo>
                    <a:lnTo>
                      <a:pt x="17" y="47"/>
                    </a:lnTo>
                    <a:lnTo>
                      <a:pt x="22" y="39"/>
                    </a:lnTo>
                    <a:lnTo>
                      <a:pt x="28" y="31"/>
                    </a:lnTo>
                    <a:lnTo>
                      <a:pt x="39" y="26"/>
                    </a:lnTo>
                    <a:lnTo>
                      <a:pt x="46" y="23"/>
                    </a:lnTo>
                    <a:lnTo>
                      <a:pt x="49" y="17"/>
                    </a:lnTo>
                    <a:lnTo>
                      <a:pt x="53" y="11"/>
                    </a:lnTo>
                    <a:lnTo>
                      <a:pt x="61" y="6"/>
                    </a:lnTo>
                    <a:lnTo>
                      <a:pt x="67" y="4"/>
                    </a:lnTo>
                    <a:lnTo>
                      <a:pt x="74" y="1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3" y="1"/>
                    </a:lnTo>
                    <a:lnTo>
                      <a:pt x="114" y="3"/>
                    </a:lnTo>
                    <a:lnTo>
                      <a:pt x="125" y="8"/>
                    </a:lnTo>
                    <a:lnTo>
                      <a:pt x="136" y="14"/>
                    </a:lnTo>
                    <a:lnTo>
                      <a:pt x="144" y="17"/>
                    </a:lnTo>
                    <a:lnTo>
                      <a:pt x="150" y="19"/>
                    </a:lnTo>
                    <a:lnTo>
                      <a:pt x="158" y="20"/>
                    </a:lnTo>
                    <a:lnTo>
                      <a:pt x="166" y="20"/>
                    </a:lnTo>
                    <a:lnTo>
                      <a:pt x="174" y="23"/>
                    </a:lnTo>
                    <a:lnTo>
                      <a:pt x="183" y="30"/>
                    </a:lnTo>
                    <a:lnTo>
                      <a:pt x="189" y="37"/>
                    </a:lnTo>
                    <a:lnTo>
                      <a:pt x="194" y="44"/>
                    </a:lnTo>
                    <a:lnTo>
                      <a:pt x="197" y="47"/>
                    </a:lnTo>
                    <a:lnTo>
                      <a:pt x="199" y="51"/>
                    </a:lnTo>
                    <a:lnTo>
                      <a:pt x="202" y="55"/>
                    </a:lnTo>
                    <a:lnTo>
                      <a:pt x="204" y="56"/>
                    </a:lnTo>
                    <a:lnTo>
                      <a:pt x="205" y="59"/>
                    </a:lnTo>
                    <a:lnTo>
                      <a:pt x="207" y="64"/>
                    </a:lnTo>
                    <a:lnTo>
                      <a:pt x="207" y="69"/>
                    </a:lnTo>
                    <a:lnTo>
                      <a:pt x="207" y="73"/>
                    </a:lnTo>
                    <a:lnTo>
                      <a:pt x="207" y="75"/>
                    </a:lnTo>
                    <a:lnTo>
                      <a:pt x="205" y="76"/>
                    </a:lnTo>
                    <a:lnTo>
                      <a:pt x="205" y="75"/>
                    </a:lnTo>
                    <a:lnTo>
                      <a:pt x="204" y="72"/>
                    </a:lnTo>
                    <a:lnTo>
                      <a:pt x="200" y="66"/>
                    </a:lnTo>
                    <a:lnTo>
                      <a:pt x="197" y="62"/>
                    </a:lnTo>
                    <a:lnTo>
                      <a:pt x="191" y="59"/>
                    </a:lnTo>
                    <a:lnTo>
                      <a:pt x="186" y="56"/>
                    </a:lnTo>
                    <a:close/>
                  </a:path>
                </a:pathLst>
              </a:custGeom>
              <a:solidFill>
                <a:srgbClr val="7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2" name="Freeform 90"/>
              <p:cNvSpPr>
                <a:spLocks/>
              </p:cNvSpPr>
              <p:nvPr/>
            </p:nvSpPr>
            <p:spPr bwMode="auto">
              <a:xfrm>
                <a:off x="1244" y="2344"/>
                <a:ext cx="165" cy="377"/>
              </a:xfrm>
              <a:custGeom>
                <a:avLst/>
                <a:gdLst>
                  <a:gd name="T0" fmla="*/ 4 w 330"/>
                  <a:gd name="T1" fmla="*/ 298 h 753"/>
                  <a:gd name="T2" fmla="*/ 14 w 330"/>
                  <a:gd name="T3" fmla="*/ 273 h 753"/>
                  <a:gd name="T4" fmla="*/ 26 w 330"/>
                  <a:gd name="T5" fmla="*/ 251 h 753"/>
                  <a:gd name="T6" fmla="*/ 36 w 330"/>
                  <a:gd name="T7" fmla="*/ 233 h 753"/>
                  <a:gd name="T8" fmla="*/ 42 w 330"/>
                  <a:gd name="T9" fmla="*/ 219 h 753"/>
                  <a:gd name="T10" fmla="*/ 45 w 330"/>
                  <a:gd name="T11" fmla="*/ 205 h 753"/>
                  <a:gd name="T12" fmla="*/ 47 w 330"/>
                  <a:gd name="T13" fmla="*/ 193 h 753"/>
                  <a:gd name="T14" fmla="*/ 47 w 330"/>
                  <a:gd name="T15" fmla="*/ 166 h 753"/>
                  <a:gd name="T16" fmla="*/ 45 w 330"/>
                  <a:gd name="T17" fmla="*/ 147 h 753"/>
                  <a:gd name="T18" fmla="*/ 41 w 330"/>
                  <a:gd name="T19" fmla="*/ 107 h 753"/>
                  <a:gd name="T20" fmla="*/ 49 w 330"/>
                  <a:gd name="T21" fmla="*/ 65 h 753"/>
                  <a:gd name="T22" fmla="*/ 68 w 330"/>
                  <a:gd name="T23" fmla="*/ 35 h 753"/>
                  <a:gd name="T24" fmla="*/ 91 w 330"/>
                  <a:gd name="T25" fmla="*/ 12 h 753"/>
                  <a:gd name="T26" fmla="*/ 113 w 330"/>
                  <a:gd name="T27" fmla="*/ 0 h 753"/>
                  <a:gd name="T28" fmla="*/ 130 w 330"/>
                  <a:gd name="T29" fmla="*/ 5 h 753"/>
                  <a:gd name="T30" fmla="*/ 139 w 330"/>
                  <a:gd name="T31" fmla="*/ 25 h 753"/>
                  <a:gd name="T32" fmla="*/ 143 w 330"/>
                  <a:gd name="T33" fmla="*/ 45 h 753"/>
                  <a:gd name="T34" fmla="*/ 151 w 330"/>
                  <a:gd name="T35" fmla="*/ 66 h 753"/>
                  <a:gd name="T36" fmla="*/ 160 w 330"/>
                  <a:gd name="T37" fmla="*/ 87 h 753"/>
                  <a:gd name="T38" fmla="*/ 164 w 330"/>
                  <a:gd name="T39" fmla="*/ 114 h 753"/>
                  <a:gd name="T40" fmla="*/ 165 w 330"/>
                  <a:gd name="T41" fmla="*/ 135 h 753"/>
                  <a:gd name="T42" fmla="*/ 158 w 330"/>
                  <a:gd name="T43" fmla="*/ 154 h 753"/>
                  <a:gd name="T44" fmla="*/ 154 w 330"/>
                  <a:gd name="T45" fmla="*/ 164 h 753"/>
                  <a:gd name="T46" fmla="*/ 153 w 330"/>
                  <a:gd name="T47" fmla="*/ 178 h 753"/>
                  <a:gd name="T48" fmla="*/ 151 w 330"/>
                  <a:gd name="T49" fmla="*/ 193 h 753"/>
                  <a:gd name="T50" fmla="*/ 145 w 330"/>
                  <a:gd name="T51" fmla="*/ 210 h 753"/>
                  <a:gd name="T52" fmla="*/ 140 w 330"/>
                  <a:gd name="T53" fmla="*/ 226 h 753"/>
                  <a:gd name="T54" fmla="*/ 139 w 330"/>
                  <a:gd name="T55" fmla="*/ 252 h 753"/>
                  <a:gd name="T56" fmla="*/ 136 w 330"/>
                  <a:gd name="T57" fmla="*/ 274 h 753"/>
                  <a:gd name="T58" fmla="*/ 132 w 330"/>
                  <a:gd name="T59" fmla="*/ 292 h 753"/>
                  <a:gd name="T60" fmla="*/ 127 w 330"/>
                  <a:gd name="T61" fmla="*/ 305 h 753"/>
                  <a:gd name="T62" fmla="*/ 123 w 330"/>
                  <a:gd name="T63" fmla="*/ 321 h 753"/>
                  <a:gd name="T64" fmla="*/ 116 w 330"/>
                  <a:gd name="T65" fmla="*/ 341 h 753"/>
                  <a:gd name="T66" fmla="*/ 103 w 330"/>
                  <a:gd name="T67" fmla="*/ 362 h 753"/>
                  <a:gd name="T68" fmla="*/ 88 w 330"/>
                  <a:gd name="T69" fmla="*/ 372 h 753"/>
                  <a:gd name="T70" fmla="*/ 75 w 330"/>
                  <a:gd name="T71" fmla="*/ 376 h 753"/>
                  <a:gd name="T72" fmla="*/ 58 w 330"/>
                  <a:gd name="T73" fmla="*/ 377 h 753"/>
                  <a:gd name="T74" fmla="*/ 39 w 330"/>
                  <a:gd name="T75" fmla="*/ 372 h 753"/>
                  <a:gd name="T76" fmla="*/ 23 w 330"/>
                  <a:gd name="T77" fmla="*/ 361 h 753"/>
                  <a:gd name="T78" fmla="*/ 11 w 330"/>
                  <a:gd name="T79" fmla="*/ 348 h 753"/>
                  <a:gd name="T80" fmla="*/ 4 w 330"/>
                  <a:gd name="T81" fmla="*/ 332 h 753"/>
                  <a:gd name="T82" fmla="*/ 0 w 330"/>
                  <a:gd name="T83" fmla="*/ 317 h 7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30"/>
                  <a:gd name="T127" fmla="*/ 0 h 753"/>
                  <a:gd name="T128" fmla="*/ 330 w 330"/>
                  <a:gd name="T129" fmla="*/ 753 h 7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30" h="753">
                    <a:moveTo>
                      <a:pt x="2" y="621"/>
                    </a:moveTo>
                    <a:lnTo>
                      <a:pt x="8" y="596"/>
                    </a:lnTo>
                    <a:lnTo>
                      <a:pt x="17" y="571"/>
                    </a:lnTo>
                    <a:lnTo>
                      <a:pt x="28" y="546"/>
                    </a:lnTo>
                    <a:lnTo>
                      <a:pt x="41" y="523"/>
                    </a:lnTo>
                    <a:lnTo>
                      <a:pt x="52" y="501"/>
                    </a:lnTo>
                    <a:lnTo>
                      <a:pt x="63" y="482"/>
                    </a:lnTo>
                    <a:lnTo>
                      <a:pt x="72" y="466"/>
                    </a:lnTo>
                    <a:lnTo>
                      <a:pt x="78" y="455"/>
                    </a:lnTo>
                    <a:lnTo>
                      <a:pt x="84" y="438"/>
                    </a:lnTo>
                    <a:lnTo>
                      <a:pt x="89" y="422"/>
                    </a:lnTo>
                    <a:lnTo>
                      <a:pt x="91" y="410"/>
                    </a:lnTo>
                    <a:lnTo>
                      <a:pt x="92" y="401"/>
                    </a:lnTo>
                    <a:lnTo>
                      <a:pt x="94" y="386"/>
                    </a:lnTo>
                    <a:lnTo>
                      <a:pt x="94" y="360"/>
                    </a:lnTo>
                    <a:lnTo>
                      <a:pt x="94" y="332"/>
                    </a:lnTo>
                    <a:lnTo>
                      <a:pt x="94" y="313"/>
                    </a:lnTo>
                    <a:lnTo>
                      <a:pt x="91" y="293"/>
                    </a:lnTo>
                    <a:lnTo>
                      <a:pt x="84" y="257"/>
                    </a:lnTo>
                    <a:lnTo>
                      <a:pt x="81" y="213"/>
                    </a:lnTo>
                    <a:lnTo>
                      <a:pt x="88" y="164"/>
                    </a:lnTo>
                    <a:lnTo>
                      <a:pt x="99" y="130"/>
                    </a:lnTo>
                    <a:lnTo>
                      <a:pt x="114" y="98"/>
                    </a:lnTo>
                    <a:lnTo>
                      <a:pt x="136" y="69"/>
                    </a:lnTo>
                    <a:lnTo>
                      <a:pt x="158" y="44"/>
                    </a:lnTo>
                    <a:lnTo>
                      <a:pt x="183" y="23"/>
                    </a:lnTo>
                    <a:lnTo>
                      <a:pt x="206" y="8"/>
                    </a:lnTo>
                    <a:lnTo>
                      <a:pt x="227" y="0"/>
                    </a:lnTo>
                    <a:lnTo>
                      <a:pt x="246" y="0"/>
                    </a:lnTo>
                    <a:lnTo>
                      <a:pt x="260" y="9"/>
                    </a:lnTo>
                    <a:lnTo>
                      <a:pt x="271" y="28"/>
                    </a:lnTo>
                    <a:lnTo>
                      <a:pt x="277" y="50"/>
                    </a:lnTo>
                    <a:lnTo>
                      <a:pt x="280" y="70"/>
                    </a:lnTo>
                    <a:lnTo>
                      <a:pt x="285" y="89"/>
                    </a:lnTo>
                    <a:lnTo>
                      <a:pt x="293" y="109"/>
                    </a:lnTo>
                    <a:lnTo>
                      <a:pt x="302" y="131"/>
                    </a:lnTo>
                    <a:lnTo>
                      <a:pt x="311" y="152"/>
                    </a:lnTo>
                    <a:lnTo>
                      <a:pt x="319" y="174"/>
                    </a:lnTo>
                    <a:lnTo>
                      <a:pt x="324" y="200"/>
                    </a:lnTo>
                    <a:lnTo>
                      <a:pt x="327" y="227"/>
                    </a:lnTo>
                    <a:lnTo>
                      <a:pt x="330" y="249"/>
                    </a:lnTo>
                    <a:lnTo>
                      <a:pt x="329" y="269"/>
                    </a:lnTo>
                    <a:lnTo>
                      <a:pt x="322" y="289"/>
                    </a:lnTo>
                    <a:lnTo>
                      <a:pt x="316" y="307"/>
                    </a:lnTo>
                    <a:lnTo>
                      <a:pt x="310" y="318"/>
                    </a:lnTo>
                    <a:lnTo>
                      <a:pt x="307" y="327"/>
                    </a:lnTo>
                    <a:lnTo>
                      <a:pt x="305" y="341"/>
                    </a:lnTo>
                    <a:lnTo>
                      <a:pt x="305" y="355"/>
                    </a:lnTo>
                    <a:lnTo>
                      <a:pt x="305" y="369"/>
                    </a:lnTo>
                    <a:lnTo>
                      <a:pt x="302" y="385"/>
                    </a:lnTo>
                    <a:lnTo>
                      <a:pt x="297" y="402"/>
                    </a:lnTo>
                    <a:lnTo>
                      <a:pt x="289" y="419"/>
                    </a:lnTo>
                    <a:lnTo>
                      <a:pt x="283" y="433"/>
                    </a:lnTo>
                    <a:lnTo>
                      <a:pt x="280" y="451"/>
                    </a:lnTo>
                    <a:lnTo>
                      <a:pt x="278" y="476"/>
                    </a:lnTo>
                    <a:lnTo>
                      <a:pt x="277" y="504"/>
                    </a:lnTo>
                    <a:lnTo>
                      <a:pt x="275" y="527"/>
                    </a:lnTo>
                    <a:lnTo>
                      <a:pt x="272" y="548"/>
                    </a:lnTo>
                    <a:lnTo>
                      <a:pt x="269" y="566"/>
                    </a:lnTo>
                    <a:lnTo>
                      <a:pt x="263" y="584"/>
                    </a:lnTo>
                    <a:lnTo>
                      <a:pt x="258" y="598"/>
                    </a:lnTo>
                    <a:lnTo>
                      <a:pt x="255" y="609"/>
                    </a:lnTo>
                    <a:lnTo>
                      <a:pt x="252" y="623"/>
                    </a:lnTo>
                    <a:lnTo>
                      <a:pt x="247" y="642"/>
                    </a:lnTo>
                    <a:lnTo>
                      <a:pt x="241" y="662"/>
                    </a:lnTo>
                    <a:lnTo>
                      <a:pt x="233" y="682"/>
                    </a:lnTo>
                    <a:lnTo>
                      <a:pt x="222" y="704"/>
                    </a:lnTo>
                    <a:lnTo>
                      <a:pt x="206" y="723"/>
                    </a:lnTo>
                    <a:lnTo>
                      <a:pt x="186" y="739"/>
                    </a:lnTo>
                    <a:lnTo>
                      <a:pt x="177" y="743"/>
                    </a:lnTo>
                    <a:lnTo>
                      <a:pt x="164" y="748"/>
                    </a:lnTo>
                    <a:lnTo>
                      <a:pt x="149" y="751"/>
                    </a:lnTo>
                    <a:lnTo>
                      <a:pt x="133" y="753"/>
                    </a:lnTo>
                    <a:lnTo>
                      <a:pt x="116" y="753"/>
                    </a:lnTo>
                    <a:lnTo>
                      <a:pt x="97" y="750"/>
                    </a:lnTo>
                    <a:lnTo>
                      <a:pt x="78" y="743"/>
                    </a:lnTo>
                    <a:lnTo>
                      <a:pt x="59" y="732"/>
                    </a:lnTo>
                    <a:lnTo>
                      <a:pt x="47" y="721"/>
                    </a:lnTo>
                    <a:lnTo>
                      <a:pt x="34" y="709"/>
                    </a:lnTo>
                    <a:lnTo>
                      <a:pt x="23" y="695"/>
                    </a:lnTo>
                    <a:lnTo>
                      <a:pt x="14" y="679"/>
                    </a:lnTo>
                    <a:lnTo>
                      <a:pt x="8" y="663"/>
                    </a:lnTo>
                    <a:lnTo>
                      <a:pt x="3" y="648"/>
                    </a:lnTo>
                    <a:lnTo>
                      <a:pt x="0" y="634"/>
                    </a:lnTo>
                    <a:lnTo>
                      <a:pt x="2" y="621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3" name="Freeform 91"/>
              <p:cNvSpPr>
                <a:spLocks/>
              </p:cNvSpPr>
              <p:nvPr/>
            </p:nvSpPr>
            <p:spPr bwMode="auto">
              <a:xfrm>
                <a:off x="1357" y="2351"/>
                <a:ext cx="13" cy="13"/>
              </a:xfrm>
              <a:custGeom>
                <a:avLst/>
                <a:gdLst>
                  <a:gd name="T0" fmla="*/ 5 w 25"/>
                  <a:gd name="T1" fmla="*/ 13 h 25"/>
                  <a:gd name="T2" fmla="*/ 7 w 25"/>
                  <a:gd name="T3" fmla="*/ 13 h 25"/>
                  <a:gd name="T4" fmla="*/ 10 w 25"/>
                  <a:gd name="T5" fmla="*/ 11 h 25"/>
                  <a:gd name="T6" fmla="*/ 12 w 25"/>
                  <a:gd name="T7" fmla="*/ 10 h 25"/>
                  <a:gd name="T8" fmla="*/ 13 w 25"/>
                  <a:gd name="T9" fmla="*/ 7 h 25"/>
                  <a:gd name="T10" fmla="*/ 13 w 25"/>
                  <a:gd name="T11" fmla="*/ 5 h 25"/>
                  <a:gd name="T12" fmla="*/ 12 w 25"/>
                  <a:gd name="T13" fmla="*/ 3 h 25"/>
                  <a:gd name="T14" fmla="*/ 10 w 25"/>
                  <a:gd name="T15" fmla="*/ 1 h 25"/>
                  <a:gd name="T16" fmla="*/ 8 w 25"/>
                  <a:gd name="T17" fmla="*/ 0 h 25"/>
                  <a:gd name="T18" fmla="*/ 5 w 25"/>
                  <a:gd name="T19" fmla="*/ 0 h 25"/>
                  <a:gd name="T20" fmla="*/ 3 w 25"/>
                  <a:gd name="T21" fmla="*/ 1 h 25"/>
                  <a:gd name="T22" fmla="*/ 1 w 25"/>
                  <a:gd name="T23" fmla="*/ 3 h 25"/>
                  <a:gd name="T24" fmla="*/ 0 w 25"/>
                  <a:gd name="T25" fmla="*/ 5 h 25"/>
                  <a:gd name="T26" fmla="*/ 0 w 25"/>
                  <a:gd name="T27" fmla="*/ 7 h 25"/>
                  <a:gd name="T28" fmla="*/ 1 w 25"/>
                  <a:gd name="T29" fmla="*/ 10 h 25"/>
                  <a:gd name="T30" fmla="*/ 3 w 25"/>
                  <a:gd name="T31" fmla="*/ 12 h 25"/>
                  <a:gd name="T32" fmla="*/ 5 w 25"/>
                  <a:gd name="T33" fmla="*/ 13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9" y="25"/>
                    </a:moveTo>
                    <a:lnTo>
                      <a:pt x="14" y="25"/>
                    </a:lnTo>
                    <a:lnTo>
                      <a:pt x="19" y="22"/>
                    </a:lnTo>
                    <a:lnTo>
                      <a:pt x="23" y="19"/>
                    </a:lnTo>
                    <a:lnTo>
                      <a:pt x="25" y="14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20" y="1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3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4" name="Freeform 92"/>
              <p:cNvSpPr>
                <a:spLocks/>
              </p:cNvSpPr>
              <p:nvPr/>
            </p:nvSpPr>
            <p:spPr bwMode="auto">
              <a:xfrm>
                <a:off x="1345" y="2398"/>
                <a:ext cx="12" cy="11"/>
              </a:xfrm>
              <a:custGeom>
                <a:avLst/>
                <a:gdLst>
                  <a:gd name="T0" fmla="*/ 4 w 25"/>
                  <a:gd name="T1" fmla="*/ 11 h 24"/>
                  <a:gd name="T2" fmla="*/ 7 w 25"/>
                  <a:gd name="T3" fmla="*/ 11 h 24"/>
                  <a:gd name="T4" fmla="*/ 10 w 25"/>
                  <a:gd name="T5" fmla="*/ 10 h 24"/>
                  <a:gd name="T6" fmla="*/ 11 w 25"/>
                  <a:gd name="T7" fmla="*/ 9 h 24"/>
                  <a:gd name="T8" fmla="*/ 12 w 25"/>
                  <a:gd name="T9" fmla="*/ 6 h 24"/>
                  <a:gd name="T10" fmla="*/ 12 w 25"/>
                  <a:gd name="T11" fmla="*/ 5 h 24"/>
                  <a:gd name="T12" fmla="*/ 11 w 25"/>
                  <a:gd name="T13" fmla="*/ 2 h 24"/>
                  <a:gd name="T14" fmla="*/ 10 w 25"/>
                  <a:gd name="T15" fmla="*/ 1 h 24"/>
                  <a:gd name="T16" fmla="*/ 7 w 25"/>
                  <a:gd name="T17" fmla="*/ 0 h 24"/>
                  <a:gd name="T18" fmla="*/ 4 w 25"/>
                  <a:gd name="T19" fmla="*/ 0 h 24"/>
                  <a:gd name="T20" fmla="*/ 3 w 25"/>
                  <a:gd name="T21" fmla="*/ 1 h 24"/>
                  <a:gd name="T22" fmla="*/ 0 w 25"/>
                  <a:gd name="T23" fmla="*/ 2 h 24"/>
                  <a:gd name="T24" fmla="*/ 0 w 25"/>
                  <a:gd name="T25" fmla="*/ 5 h 24"/>
                  <a:gd name="T26" fmla="*/ 0 w 25"/>
                  <a:gd name="T27" fmla="*/ 6 h 24"/>
                  <a:gd name="T28" fmla="*/ 0 w 25"/>
                  <a:gd name="T29" fmla="*/ 9 h 24"/>
                  <a:gd name="T30" fmla="*/ 2 w 25"/>
                  <a:gd name="T31" fmla="*/ 10 h 24"/>
                  <a:gd name="T32" fmla="*/ 4 w 25"/>
                  <a:gd name="T33" fmla="*/ 1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4"/>
                  <a:gd name="T53" fmla="*/ 25 w 2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4">
                    <a:moveTo>
                      <a:pt x="9" y="24"/>
                    </a:moveTo>
                    <a:lnTo>
                      <a:pt x="15" y="24"/>
                    </a:lnTo>
                    <a:lnTo>
                      <a:pt x="20" y="22"/>
                    </a:lnTo>
                    <a:lnTo>
                      <a:pt x="23" y="19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5" name="Freeform 93"/>
              <p:cNvSpPr>
                <a:spLocks/>
              </p:cNvSpPr>
              <p:nvPr/>
            </p:nvSpPr>
            <p:spPr bwMode="auto">
              <a:xfrm>
                <a:off x="1303" y="2675"/>
                <a:ext cx="13" cy="12"/>
              </a:xfrm>
              <a:custGeom>
                <a:avLst/>
                <a:gdLst>
                  <a:gd name="T0" fmla="*/ 5 w 25"/>
                  <a:gd name="T1" fmla="*/ 12 h 25"/>
                  <a:gd name="T2" fmla="*/ 7 w 25"/>
                  <a:gd name="T3" fmla="*/ 12 h 25"/>
                  <a:gd name="T4" fmla="*/ 10 w 25"/>
                  <a:gd name="T5" fmla="*/ 12 h 25"/>
                  <a:gd name="T6" fmla="*/ 12 w 25"/>
                  <a:gd name="T7" fmla="*/ 10 h 25"/>
                  <a:gd name="T8" fmla="*/ 13 w 25"/>
                  <a:gd name="T9" fmla="*/ 8 h 25"/>
                  <a:gd name="T10" fmla="*/ 13 w 25"/>
                  <a:gd name="T11" fmla="*/ 5 h 25"/>
                  <a:gd name="T12" fmla="*/ 12 w 25"/>
                  <a:gd name="T13" fmla="*/ 3 h 25"/>
                  <a:gd name="T14" fmla="*/ 10 w 25"/>
                  <a:gd name="T15" fmla="*/ 1 h 25"/>
                  <a:gd name="T16" fmla="*/ 8 w 25"/>
                  <a:gd name="T17" fmla="*/ 0 h 25"/>
                  <a:gd name="T18" fmla="*/ 5 w 25"/>
                  <a:gd name="T19" fmla="*/ 0 h 25"/>
                  <a:gd name="T20" fmla="*/ 3 w 25"/>
                  <a:gd name="T21" fmla="*/ 1 h 25"/>
                  <a:gd name="T22" fmla="*/ 1 w 25"/>
                  <a:gd name="T23" fmla="*/ 2 h 25"/>
                  <a:gd name="T24" fmla="*/ 0 w 25"/>
                  <a:gd name="T25" fmla="*/ 5 h 25"/>
                  <a:gd name="T26" fmla="*/ 0 w 25"/>
                  <a:gd name="T27" fmla="*/ 8 h 25"/>
                  <a:gd name="T28" fmla="*/ 1 w 25"/>
                  <a:gd name="T29" fmla="*/ 9 h 25"/>
                  <a:gd name="T30" fmla="*/ 3 w 25"/>
                  <a:gd name="T31" fmla="*/ 12 h 25"/>
                  <a:gd name="T32" fmla="*/ 5 w 25"/>
                  <a:gd name="T33" fmla="*/ 1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9" y="25"/>
                    </a:moveTo>
                    <a:lnTo>
                      <a:pt x="14" y="25"/>
                    </a:lnTo>
                    <a:lnTo>
                      <a:pt x="19" y="24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3" y="7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5" y="24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6" name="Freeform 94"/>
              <p:cNvSpPr>
                <a:spLocks/>
              </p:cNvSpPr>
              <p:nvPr/>
            </p:nvSpPr>
            <p:spPr bwMode="auto">
              <a:xfrm>
                <a:off x="1242" y="2560"/>
                <a:ext cx="144" cy="163"/>
              </a:xfrm>
              <a:custGeom>
                <a:avLst/>
                <a:gdLst>
                  <a:gd name="T0" fmla="*/ 143 w 288"/>
                  <a:gd name="T1" fmla="*/ 26 h 327"/>
                  <a:gd name="T2" fmla="*/ 144 w 288"/>
                  <a:gd name="T3" fmla="*/ 19 h 327"/>
                  <a:gd name="T4" fmla="*/ 139 w 288"/>
                  <a:gd name="T5" fmla="*/ 18 h 327"/>
                  <a:gd name="T6" fmla="*/ 122 w 288"/>
                  <a:gd name="T7" fmla="*/ 17 h 327"/>
                  <a:gd name="T8" fmla="*/ 98 w 288"/>
                  <a:gd name="T9" fmla="*/ 16 h 327"/>
                  <a:gd name="T10" fmla="*/ 77 w 288"/>
                  <a:gd name="T11" fmla="*/ 13 h 327"/>
                  <a:gd name="T12" fmla="*/ 66 w 288"/>
                  <a:gd name="T13" fmla="*/ 9 h 327"/>
                  <a:gd name="T14" fmla="*/ 56 w 288"/>
                  <a:gd name="T15" fmla="*/ 5 h 327"/>
                  <a:gd name="T16" fmla="*/ 48 w 288"/>
                  <a:gd name="T17" fmla="*/ 1 h 327"/>
                  <a:gd name="T18" fmla="*/ 43 w 288"/>
                  <a:gd name="T19" fmla="*/ 0 h 327"/>
                  <a:gd name="T20" fmla="*/ 40 w 288"/>
                  <a:gd name="T21" fmla="*/ 5 h 327"/>
                  <a:gd name="T22" fmla="*/ 39 w 288"/>
                  <a:gd name="T23" fmla="*/ 11 h 327"/>
                  <a:gd name="T24" fmla="*/ 36 w 288"/>
                  <a:gd name="T25" fmla="*/ 16 h 327"/>
                  <a:gd name="T26" fmla="*/ 25 w 288"/>
                  <a:gd name="T27" fmla="*/ 34 h 327"/>
                  <a:gd name="T28" fmla="*/ 11 w 288"/>
                  <a:gd name="T29" fmla="*/ 62 h 327"/>
                  <a:gd name="T30" fmla="*/ 1 w 288"/>
                  <a:gd name="T31" fmla="*/ 92 h 327"/>
                  <a:gd name="T32" fmla="*/ 2 w 288"/>
                  <a:gd name="T33" fmla="*/ 117 h 327"/>
                  <a:gd name="T34" fmla="*/ 14 w 288"/>
                  <a:gd name="T35" fmla="*/ 141 h 327"/>
                  <a:gd name="T36" fmla="*/ 33 w 288"/>
                  <a:gd name="T37" fmla="*/ 156 h 327"/>
                  <a:gd name="T38" fmla="*/ 56 w 288"/>
                  <a:gd name="T39" fmla="*/ 163 h 327"/>
                  <a:gd name="T40" fmla="*/ 72 w 288"/>
                  <a:gd name="T41" fmla="*/ 163 h 327"/>
                  <a:gd name="T42" fmla="*/ 84 w 288"/>
                  <a:gd name="T43" fmla="*/ 161 h 327"/>
                  <a:gd name="T44" fmla="*/ 101 w 288"/>
                  <a:gd name="T45" fmla="*/ 156 h 327"/>
                  <a:gd name="T46" fmla="*/ 116 w 288"/>
                  <a:gd name="T47" fmla="*/ 145 h 327"/>
                  <a:gd name="T48" fmla="*/ 127 w 288"/>
                  <a:gd name="T49" fmla="*/ 124 h 327"/>
                  <a:gd name="T50" fmla="*/ 127 w 288"/>
                  <a:gd name="T51" fmla="*/ 109 h 327"/>
                  <a:gd name="T52" fmla="*/ 132 w 288"/>
                  <a:gd name="T53" fmla="*/ 102 h 327"/>
                  <a:gd name="T54" fmla="*/ 135 w 288"/>
                  <a:gd name="T55" fmla="*/ 93 h 327"/>
                  <a:gd name="T56" fmla="*/ 135 w 288"/>
                  <a:gd name="T57" fmla="*/ 80 h 327"/>
                  <a:gd name="T58" fmla="*/ 139 w 288"/>
                  <a:gd name="T59" fmla="*/ 58 h 327"/>
                  <a:gd name="T60" fmla="*/ 141 w 288"/>
                  <a:gd name="T61" fmla="*/ 43 h 327"/>
                  <a:gd name="T62" fmla="*/ 141 w 288"/>
                  <a:gd name="T63" fmla="*/ 32 h 3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8"/>
                  <a:gd name="T97" fmla="*/ 0 h 327"/>
                  <a:gd name="T98" fmla="*/ 288 w 288"/>
                  <a:gd name="T99" fmla="*/ 327 h 32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8" h="327">
                    <a:moveTo>
                      <a:pt x="283" y="58"/>
                    </a:moveTo>
                    <a:lnTo>
                      <a:pt x="286" y="52"/>
                    </a:lnTo>
                    <a:lnTo>
                      <a:pt x="288" y="44"/>
                    </a:lnTo>
                    <a:lnTo>
                      <a:pt x="288" y="38"/>
                    </a:lnTo>
                    <a:lnTo>
                      <a:pt x="285" y="36"/>
                    </a:lnTo>
                    <a:lnTo>
                      <a:pt x="278" y="36"/>
                    </a:lnTo>
                    <a:lnTo>
                      <a:pt x="263" y="36"/>
                    </a:lnTo>
                    <a:lnTo>
                      <a:pt x="244" y="35"/>
                    </a:lnTo>
                    <a:lnTo>
                      <a:pt x="220" y="35"/>
                    </a:lnTo>
                    <a:lnTo>
                      <a:pt x="197" y="33"/>
                    </a:lnTo>
                    <a:lnTo>
                      <a:pt x="174" y="30"/>
                    </a:lnTo>
                    <a:lnTo>
                      <a:pt x="155" y="27"/>
                    </a:lnTo>
                    <a:lnTo>
                      <a:pt x="141" y="24"/>
                    </a:lnTo>
                    <a:lnTo>
                      <a:pt x="131" y="19"/>
                    </a:lnTo>
                    <a:lnTo>
                      <a:pt x="120" y="16"/>
                    </a:lnTo>
                    <a:lnTo>
                      <a:pt x="112" y="11"/>
                    </a:lnTo>
                    <a:lnTo>
                      <a:pt x="103" y="7"/>
                    </a:lnTo>
                    <a:lnTo>
                      <a:pt x="97" y="3"/>
                    </a:lnTo>
                    <a:lnTo>
                      <a:pt x="91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1" y="10"/>
                    </a:lnTo>
                    <a:lnTo>
                      <a:pt x="80" y="17"/>
                    </a:lnTo>
                    <a:lnTo>
                      <a:pt x="78" y="22"/>
                    </a:lnTo>
                    <a:lnTo>
                      <a:pt x="77" y="25"/>
                    </a:lnTo>
                    <a:lnTo>
                      <a:pt x="73" y="32"/>
                    </a:lnTo>
                    <a:lnTo>
                      <a:pt x="64" y="46"/>
                    </a:lnTo>
                    <a:lnTo>
                      <a:pt x="50" y="69"/>
                    </a:lnTo>
                    <a:lnTo>
                      <a:pt x="36" y="96"/>
                    </a:lnTo>
                    <a:lnTo>
                      <a:pt x="22" y="125"/>
                    </a:lnTo>
                    <a:lnTo>
                      <a:pt x="9" y="157"/>
                    </a:lnTo>
                    <a:lnTo>
                      <a:pt x="1" y="185"/>
                    </a:lnTo>
                    <a:lnTo>
                      <a:pt x="0" y="208"/>
                    </a:lnTo>
                    <a:lnTo>
                      <a:pt x="5" y="235"/>
                    </a:lnTo>
                    <a:lnTo>
                      <a:pt x="14" y="260"/>
                    </a:lnTo>
                    <a:lnTo>
                      <a:pt x="28" y="282"/>
                    </a:lnTo>
                    <a:lnTo>
                      <a:pt x="45" y="299"/>
                    </a:lnTo>
                    <a:lnTo>
                      <a:pt x="66" y="313"/>
                    </a:lnTo>
                    <a:lnTo>
                      <a:pt x="89" y="323"/>
                    </a:lnTo>
                    <a:lnTo>
                      <a:pt x="112" y="327"/>
                    </a:lnTo>
                    <a:lnTo>
                      <a:pt x="138" y="327"/>
                    </a:lnTo>
                    <a:lnTo>
                      <a:pt x="144" y="327"/>
                    </a:lnTo>
                    <a:lnTo>
                      <a:pt x="155" y="326"/>
                    </a:lnTo>
                    <a:lnTo>
                      <a:pt x="169" y="323"/>
                    </a:lnTo>
                    <a:lnTo>
                      <a:pt x="184" y="318"/>
                    </a:lnTo>
                    <a:lnTo>
                      <a:pt x="202" y="312"/>
                    </a:lnTo>
                    <a:lnTo>
                      <a:pt x="219" y="302"/>
                    </a:lnTo>
                    <a:lnTo>
                      <a:pt x="233" y="290"/>
                    </a:lnTo>
                    <a:lnTo>
                      <a:pt x="244" y="276"/>
                    </a:lnTo>
                    <a:lnTo>
                      <a:pt x="255" y="248"/>
                    </a:lnTo>
                    <a:lnTo>
                      <a:pt x="256" y="229"/>
                    </a:lnTo>
                    <a:lnTo>
                      <a:pt x="255" y="218"/>
                    </a:lnTo>
                    <a:lnTo>
                      <a:pt x="258" y="212"/>
                    </a:lnTo>
                    <a:lnTo>
                      <a:pt x="264" y="204"/>
                    </a:lnTo>
                    <a:lnTo>
                      <a:pt x="269" y="196"/>
                    </a:lnTo>
                    <a:lnTo>
                      <a:pt x="270" y="187"/>
                    </a:lnTo>
                    <a:lnTo>
                      <a:pt x="269" y="176"/>
                    </a:lnTo>
                    <a:lnTo>
                      <a:pt x="270" y="161"/>
                    </a:lnTo>
                    <a:lnTo>
                      <a:pt x="274" y="140"/>
                    </a:lnTo>
                    <a:lnTo>
                      <a:pt x="278" y="116"/>
                    </a:lnTo>
                    <a:lnTo>
                      <a:pt x="281" y="99"/>
                    </a:lnTo>
                    <a:lnTo>
                      <a:pt x="281" y="86"/>
                    </a:lnTo>
                    <a:lnTo>
                      <a:pt x="281" y="74"/>
                    </a:lnTo>
                    <a:lnTo>
                      <a:pt x="281" y="64"/>
                    </a:lnTo>
                    <a:lnTo>
                      <a:pt x="283" y="58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7" name="Freeform 95"/>
              <p:cNvSpPr>
                <a:spLocks/>
              </p:cNvSpPr>
              <p:nvPr/>
            </p:nvSpPr>
            <p:spPr bwMode="auto">
              <a:xfrm>
                <a:off x="1203" y="2342"/>
                <a:ext cx="193" cy="386"/>
              </a:xfrm>
              <a:custGeom>
                <a:avLst/>
                <a:gdLst>
                  <a:gd name="T0" fmla="*/ 71 w 384"/>
                  <a:gd name="T1" fmla="*/ 199 h 772"/>
                  <a:gd name="T2" fmla="*/ 63 w 384"/>
                  <a:gd name="T3" fmla="*/ 219 h 772"/>
                  <a:gd name="T4" fmla="*/ 60 w 384"/>
                  <a:gd name="T5" fmla="*/ 225 h 772"/>
                  <a:gd name="T6" fmla="*/ 49 w 384"/>
                  <a:gd name="T7" fmla="*/ 234 h 772"/>
                  <a:gd name="T8" fmla="*/ 35 w 384"/>
                  <a:gd name="T9" fmla="*/ 246 h 772"/>
                  <a:gd name="T10" fmla="*/ 23 w 384"/>
                  <a:gd name="T11" fmla="*/ 261 h 772"/>
                  <a:gd name="T12" fmla="*/ 12 w 384"/>
                  <a:gd name="T13" fmla="*/ 280 h 772"/>
                  <a:gd name="T14" fmla="*/ 2 w 384"/>
                  <a:gd name="T15" fmla="*/ 306 h 772"/>
                  <a:gd name="T16" fmla="*/ 3 w 384"/>
                  <a:gd name="T17" fmla="*/ 316 h 772"/>
                  <a:gd name="T18" fmla="*/ 21 w 384"/>
                  <a:gd name="T19" fmla="*/ 334 h 772"/>
                  <a:gd name="T20" fmla="*/ 49 w 384"/>
                  <a:gd name="T21" fmla="*/ 359 h 772"/>
                  <a:gd name="T22" fmla="*/ 82 w 384"/>
                  <a:gd name="T23" fmla="*/ 380 h 772"/>
                  <a:gd name="T24" fmla="*/ 101 w 384"/>
                  <a:gd name="T25" fmla="*/ 386 h 772"/>
                  <a:gd name="T26" fmla="*/ 109 w 384"/>
                  <a:gd name="T27" fmla="*/ 385 h 772"/>
                  <a:gd name="T28" fmla="*/ 116 w 384"/>
                  <a:gd name="T29" fmla="*/ 381 h 772"/>
                  <a:gd name="T30" fmla="*/ 122 w 384"/>
                  <a:gd name="T31" fmla="*/ 375 h 772"/>
                  <a:gd name="T32" fmla="*/ 126 w 384"/>
                  <a:gd name="T33" fmla="*/ 361 h 772"/>
                  <a:gd name="T34" fmla="*/ 135 w 384"/>
                  <a:gd name="T35" fmla="*/ 324 h 772"/>
                  <a:gd name="T36" fmla="*/ 147 w 384"/>
                  <a:gd name="T37" fmla="*/ 276 h 772"/>
                  <a:gd name="T38" fmla="*/ 157 w 384"/>
                  <a:gd name="T39" fmla="*/ 235 h 772"/>
                  <a:gd name="T40" fmla="*/ 163 w 384"/>
                  <a:gd name="T41" fmla="*/ 213 h 772"/>
                  <a:gd name="T42" fmla="*/ 175 w 384"/>
                  <a:gd name="T43" fmla="*/ 176 h 772"/>
                  <a:gd name="T44" fmla="*/ 187 w 384"/>
                  <a:gd name="T45" fmla="*/ 127 h 772"/>
                  <a:gd name="T46" fmla="*/ 193 w 384"/>
                  <a:gd name="T47" fmla="*/ 87 h 772"/>
                  <a:gd name="T48" fmla="*/ 187 w 384"/>
                  <a:gd name="T49" fmla="*/ 57 h 772"/>
                  <a:gd name="T50" fmla="*/ 180 w 384"/>
                  <a:gd name="T51" fmla="*/ 35 h 772"/>
                  <a:gd name="T52" fmla="*/ 173 w 384"/>
                  <a:gd name="T53" fmla="*/ 26 h 772"/>
                  <a:gd name="T54" fmla="*/ 162 w 384"/>
                  <a:gd name="T55" fmla="*/ 18 h 772"/>
                  <a:gd name="T56" fmla="*/ 148 w 384"/>
                  <a:gd name="T57" fmla="*/ 9 h 772"/>
                  <a:gd name="T58" fmla="*/ 137 w 384"/>
                  <a:gd name="T59" fmla="*/ 3 h 772"/>
                  <a:gd name="T60" fmla="*/ 134 w 384"/>
                  <a:gd name="T61" fmla="*/ 0 h 772"/>
                  <a:gd name="T62" fmla="*/ 132 w 384"/>
                  <a:gd name="T63" fmla="*/ 0 h 772"/>
                  <a:gd name="T64" fmla="*/ 129 w 384"/>
                  <a:gd name="T65" fmla="*/ 4 h 772"/>
                  <a:gd name="T66" fmla="*/ 122 w 384"/>
                  <a:gd name="T67" fmla="*/ 18 h 772"/>
                  <a:gd name="T68" fmla="*/ 117 w 384"/>
                  <a:gd name="T69" fmla="*/ 24 h 772"/>
                  <a:gd name="T70" fmla="*/ 108 w 384"/>
                  <a:gd name="T71" fmla="*/ 35 h 772"/>
                  <a:gd name="T72" fmla="*/ 95 w 384"/>
                  <a:gd name="T73" fmla="*/ 49 h 772"/>
                  <a:gd name="T74" fmla="*/ 85 w 384"/>
                  <a:gd name="T75" fmla="*/ 68 h 772"/>
                  <a:gd name="T76" fmla="*/ 76 w 384"/>
                  <a:gd name="T77" fmla="*/ 105 h 772"/>
                  <a:gd name="T78" fmla="*/ 72 w 384"/>
                  <a:gd name="T79" fmla="*/ 172 h 77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384"/>
                  <a:gd name="T121" fmla="*/ 0 h 772"/>
                  <a:gd name="T122" fmla="*/ 384 w 384"/>
                  <a:gd name="T123" fmla="*/ 772 h 77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384" h="772">
                    <a:moveTo>
                      <a:pt x="145" y="385"/>
                    </a:moveTo>
                    <a:lnTo>
                      <a:pt x="142" y="398"/>
                    </a:lnTo>
                    <a:lnTo>
                      <a:pt x="134" y="418"/>
                    </a:lnTo>
                    <a:lnTo>
                      <a:pt x="126" y="438"/>
                    </a:lnTo>
                    <a:lnTo>
                      <a:pt x="122" y="448"/>
                    </a:lnTo>
                    <a:lnTo>
                      <a:pt x="119" y="451"/>
                    </a:lnTo>
                    <a:lnTo>
                      <a:pt x="109" y="459"/>
                    </a:lnTo>
                    <a:lnTo>
                      <a:pt x="98" y="468"/>
                    </a:lnTo>
                    <a:lnTo>
                      <a:pt x="84" y="481"/>
                    </a:lnTo>
                    <a:lnTo>
                      <a:pt x="70" y="493"/>
                    </a:lnTo>
                    <a:lnTo>
                      <a:pt x="56" y="507"/>
                    </a:lnTo>
                    <a:lnTo>
                      <a:pt x="45" y="521"/>
                    </a:lnTo>
                    <a:lnTo>
                      <a:pt x="37" y="534"/>
                    </a:lnTo>
                    <a:lnTo>
                      <a:pt x="23" y="560"/>
                    </a:lnTo>
                    <a:lnTo>
                      <a:pt x="12" y="589"/>
                    </a:lnTo>
                    <a:lnTo>
                      <a:pt x="3" y="612"/>
                    </a:lnTo>
                    <a:lnTo>
                      <a:pt x="0" y="625"/>
                    </a:lnTo>
                    <a:lnTo>
                      <a:pt x="6" y="632"/>
                    </a:lnTo>
                    <a:lnTo>
                      <a:pt x="20" y="648"/>
                    </a:lnTo>
                    <a:lnTo>
                      <a:pt x="42" y="668"/>
                    </a:lnTo>
                    <a:lnTo>
                      <a:pt x="68" y="692"/>
                    </a:lnTo>
                    <a:lnTo>
                      <a:pt x="98" y="717"/>
                    </a:lnTo>
                    <a:lnTo>
                      <a:pt x="131" y="740"/>
                    </a:lnTo>
                    <a:lnTo>
                      <a:pt x="164" y="759"/>
                    </a:lnTo>
                    <a:lnTo>
                      <a:pt x="195" y="770"/>
                    </a:lnTo>
                    <a:lnTo>
                      <a:pt x="201" y="772"/>
                    </a:lnTo>
                    <a:lnTo>
                      <a:pt x="209" y="772"/>
                    </a:lnTo>
                    <a:lnTo>
                      <a:pt x="216" y="770"/>
                    </a:lnTo>
                    <a:lnTo>
                      <a:pt x="223" y="767"/>
                    </a:lnTo>
                    <a:lnTo>
                      <a:pt x="230" y="762"/>
                    </a:lnTo>
                    <a:lnTo>
                      <a:pt x="236" y="756"/>
                    </a:lnTo>
                    <a:lnTo>
                      <a:pt x="242" y="750"/>
                    </a:lnTo>
                    <a:lnTo>
                      <a:pt x="245" y="740"/>
                    </a:lnTo>
                    <a:lnTo>
                      <a:pt x="250" y="722"/>
                    </a:lnTo>
                    <a:lnTo>
                      <a:pt x="258" y="689"/>
                    </a:lnTo>
                    <a:lnTo>
                      <a:pt x="269" y="647"/>
                    </a:lnTo>
                    <a:lnTo>
                      <a:pt x="281" y="598"/>
                    </a:lnTo>
                    <a:lnTo>
                      <a:pt x="292" y="551"/>
                    </a:lnTo>
                    <a:lnTo>
                      <a:pt x="303" y="507"/>
                    </a:lnTo>
                    <a:lnTo>
                      <a:pt x="313" y="471"/>
                    </a:lnTo>
                    <a:lnTo>
                      <a:pt x="319" y="449"/>
                    </a:lnTo>
                    <a:lnTo>
                      <a:pt x="325" y="427"/>
                    </a:lnTo>
                    <a:lnTo>
                      <a:pt x="336" y="393"/>
                    </a:lnTo>
                    <a:lnTo>
                      <a:pt x="348" y="351"/>
                    </a:lnTo>
                    <a:lnTo>
                      <a:pt x="361" y="304"/>
                    </a:lnTo>
                    <a:lnTo>
                      <a:pt x="372" y="255"/>
                    </a:lnTo>
                    <a:lnTo>
                      <a:pt x="380" y="211"/>
                    </a:lnTo>
                    <a:lnTo>
                      <a:pt x="384" y="174"/>
                    </a:lnTo>
                    <a:lnTo>
                      <a:pt x="381" y="149"/>
                    </a:lnTo>
                    <a:lnTo>
                      <a:pt x="372" y="114"/>
                    </a:lnTo>
                    <a:lnTo>
                      <a:pt x="366" y="88"/>
                    </a:lnTo>
                    <a:lnTo>
                      <a:pt x="359" y="69"/>
                    </a:lnTo>
                    <a:lnTo>
                      <a:pt x="352" y="58"/>
                    </a:lnTo>
                    <a:lnTo>
                      <a:pt x="345" y="52"/>
                    </a:lnTo>
                    <a:lnTo>
                      <a:pt x="334" y="45"/>
                    </a:lnTo>
                    <a:lnTo>
                      <a:pt x="322" y="36"/>
                    </a:lnTo>
                    <a:lnTo>
                      <a:pt x="308" y="27"/>
                    </a:lnTo>
                    <a:lnTo>
                      <a:pt x="295" y="17"/>
                    </a:lnTo>
                    <a:lnTo>
                      <a:pt x="283" y="9"/>
                    </a:lnTo>
                    <a:lnTo>
                      <a:pt x="273" y="5"/>
                    </a:lnTo>
                    <a:lnTo>
                      <a:pt x="269" y="2"/>
                    </a:lnTo>
                    <a:lnTo>
                      <a:pt x="267" y="0"/>
                    </a:lnTo>
                    <a:lnTo>
                      <a:pt x="264" y="0"/>
                    </a:lnTo>
                    <a:lnTo>
                      <a:pt x="262" y="0"/>
                    </a:lnTo>
                    <a:lnTo>
                      <a:pt x="261" y="2"/>
                    </a:lnTo>
                    <a:lnTo>
                      <a:pt x="256" y="8"/>
                    </a:lnTo>
                    <a:lnTo>
                      <a:pt x="250" y="20"/>
                    </a:lnTo>
                    <a:lnTo>
                      <a:pt x="242" y="35"/>
                    </a:lnTo>
                    <a:lnTo>
                      <a:pt x="241" y="41"/>
                    </a:lnTo>
                    <a:lnTo>
                      <a:pt x="233" y="49"/>
                    </a:lnTo>
                    <a:lnTo>
                      <a:pt x="225" y="58"/>
                    </a:lnTo>
                    <a:lnTo>
                      <a:pt x="214" y="69"/>
                    </a:lnTo>
                    <a:lnTo>
                      <a:pt x="203" y="83"/>
                    </a:lnTo>
                    <a:lnTo>
                      <a:pt x="190" y="99"/>
                    </a:lnTo>
                    <a:lnTo>
                      <a:pt x="180" y="116"/>
                    </a:lnTo>
                    <a:lnTo>
                      <a:pt x="170" y="135"/>
                    </a:lnTo>
                    <a:lnTo>
                      <a:pt x="162" y="155"/>
                    </a:lnTo>
                    <a:lnTo>
                      <a:pt x="151" y="211"/>
                    </a:lnTo>
                    <a:lnTo>
                      <a:pt x="147" y="280"/>
                    </a:lnTo>
                    <a:lnTo>
                      <a:pt x="144" y="344"/>
                    </a:lnTo>
                    <a:lnTo>
                      <a:pt x="145" y="38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8" name="Freeform 96"/>
              <p:cNvSpPr>
                <a:spLocks/>
              </p:cNvSpPr>
              <p:nvPr/>
            </p:nvSpPr>
            <p:spPr bwMode="auto">
              <a:xfrm>
                <a:off x="1338" y="2333"/>
                <a:ext cx="77" cy="245"/>
              </a:xfrm>
              <a:custGeom>
                <a:avLst/>
                <a:gdLst>
                  <a:gd name="T0" fmla="*/ 2 w 153"/>
                  <a:gd name="T1" fmla="*/ 12 h 490"/>
                  <a:gd name="T2" fmla="*/ 13 w 153"/>
                  <a:gd name="T3" fmla="*/ 18 h 490"/>
                  <a:gd name="T4" fmla="*/ 27 w 153"/>
                  <a:gd name="T5" fmla="*/ 28 h 490"/>
                  <a:gd name="T6" fmla="*/ 38 w 153"/>
                  <a:gd name="T7" fmla="*/ 36 h 490"/>
                  <a:gd name="T8" fmla="*/ 45 w 153"/>
                  <a:gd name="T9" fmla="*/ 44 h 490"/>
                  <a:gd name="T10" fmla="*/ 52 w 153"/>
                  <a:gd name="T11" fmla="*/ 67 h 490"/>
                  <a:gd name="T12" fmla="*/ 58 w 153"/>
                  <a:gd name="T13" fmla="*/ 97 h 490"/>
                  <a:gd name="T14" fmla="*/ 52 w 153"/>
                  <a:gd name="T15" fmla="*/ 137 h 490"/>
                  <a:gd name="T16" fmla="*/ 40 w 153"/>
                  <a:gd name="T17" fmla="*/ 185 h 490"/>
                  <a:gd name="T18" fmla="*/ 28 w 153"/>
                  <a:gd name="T19" fmla="*/ 223 h 490"/>
                  <a:gd name="T20" fmla="*/ 24 w 153"/>
                  <a:gd name="T21" fmla="*/ 236 h 490"/>
                  <a:gd name="T22" fmla="*/ 24 w 153"/>
                  <a:gd name="T23" fmla="*/ 241 h 490"/>
                  <a:gd name="T24" fmla="*/ 27 w 153"/>
                  <a:gd name="T25" fmla="*/ 245 h 490"/>
                  <a:gd name="T26" fmla="*/ 36 w 153"/>
                  <a:gd name="T27" fmla="*/ 245 h 490"/>
                  <a:gd name="T28" fmla="*/ 42 w 153"/>
                  <a:gd name="T29" fmla="*/ 245 h 490"/>
                  <a:gd name="T30" fmla="*/ 46 w 153"/>
                  <a:gd name="T31" fmla="*/ 245 h 490"/>
                  <a:gd name="T32" fmla="*/ 53 w 153"/>
                  <a:gd name="T33" fmla="*/ 245 h 490"/>
                  <a:gd name="T34" fmla="*/ 62 w 153"/>
                  <a:gd name="T35" fmla="*/ 240 h 490"/>
                  <a:gd name="T36" fmla="*/ 63 w 153"/>
                  <a:gd name="T37" fmla="*/ 228 h 490"/>
                  <a:gd name="T38" fmla="*/ 68 w 153"/>
                  <a:gd name="T39" fmla="*/ 202 h 490"/>
                  <a:gd name="T40" fmla="*/ 77 w 153"/>
                  <a:gd name="T41" fmla="*/ 166 h 490"/>
                  <a:gd name="T42" fmla="*/ 74 w 153"/>
                  <a:gd name="T43" fmla="*/ 108 h 490"/>
                  <a:gd name="T44" fmla="*/ 61 w 153"/>
                  <a:gd name="T45" fmla="*/ 72 h 490"/>
                  <a:gd name="T46" fmla="*/ 53 w 153"/>
                  <a:gd name="T47" fmla="*/ 50 h 490"/>
                  <a:gd name="T48" fmla="*/ 51 w 153"/>
                  <a:gd name="T49" fmla="*/ 41 h 490"/>
                  <a:gd name="T50" fmla="*/ 54 w 153"/>
                  <a:gd name="T51" fmla="*/ 32 h 490"/>
                  <a:gd name="T52" fmla="*/ 52 w 153"/>
                  <a:gd name="T53" fmla="*/ 29 h 490"/>
                  <a:gd name="T54" fmla="*/ 43 w 153"/>
                  <a:gd name="T55" fmla="*/ 22 h 490"/>
                  <a:gd name="T56" fmla="*/ 30 w 153"/>
                  <a:gd name="T57" fmla="*/ 12 h 490"/>
                  <a:gd name="T58" fmla="*/ 14 w 153"/>
                  <a:gd name="T59" fmla="*/ 4 h 490"/>
                  <a:gd name="T60" fmla="*/ 4 w 153"/>
                  <a:gd name="T61" fmla="*/ 4 h 490"/>
                  <a:gd name="T62" fmla="*/ 2 w 153"/>
                  <a:gd name="T63" fmla="*/ 8 h 4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3"/>
                  <a:gd name="T97" fmla="*/ 0 h 490"/>
                  <a:gd name="T98" fmla="*/ 153 w 153"/>
                  <a:gd name="T99" fmla="*/ 490 h 4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3" h="490">
                    <a:moveTo>
                      <a:pt x="0" y="21"/>
                    </a:moveTo>
                    <a:lnTo>
                      <a:pt x="4" y="24"/>
                    </a:lnTo>
                    <a:lnTo>
                      <a:pt x="14" y="28"/>
                    </a:lnTo>
                    <a:lnTo>
                      <a:pt x="26" y="36"/>
                    </a:lnTo>
                    <a:lnTo>
                      <a:pt x="39" y="46"/>
                    </a:lnTo>
                    <a:lnTo>
                      <a:pt x="53" y="55"/>
                    </a:lnTo>
                    <a:lnTo>
                      <a:pt x="65" y="64"/>
                    </a:lnTo>
                    <a:lnTo>
                      <a:pt x="76" y="71"/>
                    </a:lnTo>
                    <a:lnTo>
                      <a:pt x="83" y="77"/>
                    </a:lnTo>
                    <a:lnTo>
                      <a:pt x="90" y="88"/>
                    </a:lnTo>
                    <a:lnTo>
                      <a:pt x="97" y="107"/>
                    </a:lnTo>
                    <a:lnTo>
                      <a:pt x="103" y="133"/>
                    </a:lnTo>
                    <a:lnTo>
                      <a:pt x="112" y="168"/>
                    </a:lnTo>
                    <a:lnTo>
                      <a:pt x="115" y="193"/>
                    </a:lnTo>
                    <a:lnTo>
                      <a:pt x="111" y="230"/>
                    </a:lnTo>
                    <a:lnTo>
                      <a:pt x="103" y="274"/>
                    </a:lnTo>
                    <a:lnTo>
                      <a:pt x="92" y="323"/>
                    </a:lnTo>
                    <a:lnTo>
                      <a:pt x="79" y="370"/>
                    </a:lnTo>
                    <a:lnTo>
                      <a:pt x="67" y="412"/>
                    </a:lnTo>
                    <a:lnTo>
                      <a:pt x="56" y="446"/>
                    </a:lnTo>
                    <a:lnTo>
                      <a:pt x="50" y="468"/>
                    </a:lnTo>
                    <a:lnTo>
                      <a:pt x="48" y="471"/>
                    </a:lnTo>
                    <a:lnTo>
                      <a:pt x="48" y="476"/>
                    </a:lnTo>
                    <a:lnTo>
                      <a:pt x="47" y="482"/>
                    </a:lnTo>
                    <a:lnTo>
                      <a:pt x="45" y="489"/>
                    </a:lnTo>
                    <a:lnTo>
                      <a:pt x="54" y="489"/>
                    </a:lnTo>
                    <a:lnTo>
                      <a:pt x="62" y="490"/>
                    </a:lnTo>
                    <a:lnTo>
                      <a:pt x="72" y="490"/>
                    </a:lnTo>
                    <a:lnTo>
                      <a:pt x="78" y="490"/>
                    </a:lnTo>
                    <a:lnTo>
                      <a:pt x="84" y="490"/>
                    </a:lnTo>
                    <a:lnTo>
                      <a:pt x="89" y="490"/>
                    </a:lnTo>
                    <a:lnTo>
                      <a:pt x="92" y="490"/>
                    </a:lnTo>
                    <a:lnTo>
                      <a:pt x="94" y="490"/>
                    </a:lnTo>
                    <a:lnTo>
                      <a:pt x="105" y="489"/>
                    </a:lnTo>
                    <a:lnTo>
                      <a:pt x="115" y="486"/>
                    </a:lnTo>
                    <a:lnTo>
                      <a:pt x="123" y="479"/>
                    </a:lnTo>
                    <a:lnTo>
                      <a:pt x="126" y="471"/>
                    </a:lnTo>
                    <a:lnTo>
                      <a:pt x="126" y="456"/>
                    </a:lnTo>
                    <a:lnTo>
                      <a:pt x="131" y="431"/>
                    </a:lnTo>
                    <a:lnTo>
                      <a:pt x="136" y="403"/>
                    </a:lnTo>
                    <a:lnTo>
                      <a:pt x="144" y="378"/>
                    </a:lnTo>
                    <a:lnTo>
                      <a:pt x="153" y="332"/>
                    </a:lnTo>
                    <a:lnTo>
                      <a:pt x="153" y="274"/>
                    </a:lnTo>
                    <a:lnTo>
                      <a:pt x="147" y="216"/>
                    </a:lnTo>
                    <a:lnTo>
                      <a:pt x="136" y="174"/>
                    </a:lnTo>
                    <a:lnTo>
                      <a:pt x="122" y="144"/>
                    </a:lnTo>
                    <a:lnTo>
                      <a:pt x="111" y="119"/>
                    </a:lnTo>
                    <a:lnTo>
                      <a:pt x="105" y="100"/>
                    </a:lnTo>
                    <a:lnTo>
                      <a:pt x="101" y="90"/>
                    </a:lnTo>
                    <a:lnTo>
                      <a:pt x="101" y="82"/>
                    </a:lnTo>
                    <a:lnTo>
                      <a:pt x="105" y="72"/>
                    </a:lnTo>
                    <a:lnTo>
                      <a:pt x="108" y="64"/>
                    </a:lnTo>
                    <a:lnTo>
                      <a:pt x="106" y="60"/>
                    </a:lnTo>
                    <a:lnTo>
                      <a:pt x="103" y="57"/>
                    </a:lnTo>
                    <a:lnTo>
                      <a:pt x="97" y="52"/>
                    </a:lnTo>
                    <a:lnTo>
                      <a:pt x="86" y="43"/>
                    </a:lnTo>
                    <a:lnTo>
                      <a:pt x="73" y="33"/>
                    </a:lnTo>
                    <a:lnTo>
                      <a:pt x="59" y="24"/>
                    </a:lnTo>
                    <a:lnTo>
                      <a:pt x="44" y="14"/>
                    </a:lnTo>
                    <a:lnTo>
                      <a:pt x="28" y="7"/>
                    </a:lnTo>
                    <a:lnTo>
                      <a:pt x="12" y="0"/>
                    </a:lnTo>
                    <a:lnTo>
                      <a:pt x="8" y="7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59" name="Freeform 97"/>
              <p:cNvSpPr>
                <a:spLocks/>
              </p:cNvSpPr>
              <p:nvPr/>
            </p:nvSpPr>
            <p:spPr bwMode="auto">
              <a:xfrm>
                <a:off x="1329" y="2362"/>
                <a:ext cx="109" cy="170"/>
              </a:xfrm>
              <a:custGeom>
                <a:avLst/>
                <a:gdLst>
                  <a:gd name="T0" fmla="*/ 59 w 217"/>
                  <a:gd name="T1" fmla="*/ 11 h 339"/>
                  <a:gd name="T2" fmla="*/ 63 w 217"/>
                  <a:gd name="T3" fmla="*/ 2 h 339"/>
                  <a:gd name="T4" fmla="*/ 66 w 217"/>
                  <a:gd name="T5" fmla="*/ 2 h 339"/>
                  <a:gd name="T6" fmla="*/ 70 w 217"/>
                  <a:gd name="T7" fmla="*/ 7 h 339"/>
                  <a:gd name="T8" fmla="*/ 70 w 217"/>
                  <a:gd name="T9" fmla="*/ 16 h 339"/>
                  <a:gd name="T10" fmla="*/ 68 w 217"/>
                  <a:gd name="T11" fmla="*/ 21 h 339"/>
                  <a:gd name="T12" fmla="*/ 71 w 217"/>
                  <a:gd name="T13" fmla="*/ 25 h 339"/>
                  <a:gd name="T14" fmla="*/ 81 w 217"/>
                  <a:gd name="T15" fmla="*/ 38 h 339"/>
                  <a:gd name="T16" fmla="*/ 95 w 217"/>
                  <a:gd name="T17" fmla="*/ 56 h 339"/>
                  <a:gd name="T18" fmla="*/ 106 w 217"/>
                  <a:gd name="T19" fmla="*/ 75 h 339"/>
                  <a:gd name="T20" fmla="*/ 108 w 217"/>
                  <a:gd name="T21" fmla="*/ 93 h 339"/>
                  <a:gd name="T22" fmla="*/ 102 w 217"/>
                  <a:gd name="T23" fmla="*/ 113 h 339"/>
                  <a:gd name="T24" fmla="*/ 88 w 217"/>
                  <a:gd name="T25" fmla="*/ 130 h 339"/>
                  <a:gd name="T26" fmla="*/ 70 w 217"/>
                  <a:gd name="T27" fmla="*/ 143 h 339"/>
                  <a:gd name="T28" fmla="*/ 56 w 217"/>
                  <a:gd name="T29" fmla="*/ 149 h 339"/>
                  <a:gd name="T30" fmla="*/ 48 w 217"/>
                  <a:gd name="T31" fmla="*/ 153 h 339"/>
                  <a:gd name="T32" fmla="*/ 38 w 217"/>
                  <a:gd name="T33" fmla="*/ 158 h 339"/>
                  <a:gd name="T34" fmla="*/ 30 w 217"/>
                  <a:gd name="T35" fmla="*/ 165 h 339"/>
                  <a:gd name="T36" fmla="*/ 23 w 217"/>
                  <a:gd name="T37" fmla="*/ 170 h 339"/>
                  <a:gd name="T38" fmla="*/ 14 w 217"/>
                  <a:gd name="T39" fmla="*/ 170 h 339"/>
                  <a:gd name="T40" fmla="*/ 6 w 217"/>
                  <a:gd name="T41" fmla="*/ 169 h 339"/>
                  <a:gd name="T42" fmla="*/ 1 w 217"/>
                  <a:gd name="T43" fmla="*/ 168 h 339"/>
                  <a:gd name="T44" fmla="*/ 2 w 217"/>
                  <a:gd name="T45" fmla="*/ 161 h 339"/>
                  <a:gd name="T46" fmla="*/ 12 w 217"/>
                  <a:gd name="T47" fmla="*/ 142 h 339"/>
                  <a:gd name="T48" fmla="*/ 24 w 217"/>
                  <a:gd name="T49" fmla="*/ 131 h 339"/>
                  <a:gd name="T50" fmla="*/ 47 w 217"/>
                  <a:gd name="T51" fmla="*/ 121 h 339"/>
                  <a:gd name="T52" fmla="*/ 68 w 217"/>
                  <a:gd name="T53" fmla="*/ 111 h 339"/>
                  <a:gd name="T54" fmla="*/ 83 w 217"/>
                  <a:gd name="T55" fmla="*/ 93 h 339"/>
                  <a:gd name="T56" fmla="*/ 85 w 217"/>
                  <a:gd name="T57" fmla="*/ 75 h 339"/>
                  <a:gd name="T58" fmla="*/ 80 w 217"/>
                  <a:gd name="T59" fmla="*/ 56 h 339"/>
                  <a:gd name="T60" fmla="*/ 71 w 217"/>
                  <a:gd name="T61" fmla="*/ 37 h 339"/>
                  <a:gd name="T62" fmla="*/ 63 w 217"/>
                  <a:gd name="T63" fmla="*/ 20 h 3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7"/>
                  <a:gd name="T97" fmla="*/ 0 h 339"/>
                  <a:gd name="T98" fmla="*/ 217 w 217"/>
                  <a:gd name="T99" fmla="*/ 339 h 3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7" h="339">
                    <a:moveTo>
                      <a:pt x="118" y="30"/>
                    </a:moveTo>
                    <a:lnTo>
                      <a:pt x="118" y="22"/>
                    </a:lnTo>
                    <a:lnTo>
                      <a:pt x="122" y="12"/>
                    </a:lnTo>
                    <a:lnTo>
                      <a:pt x="125" y="4"/>
                    </a:lnTo>
                    <a:lnTo>
                      <a:pt x="123" y="0"/>
                    </a:lnTo>
                    <a:lnTo>
                      <a:pt x="131" y="3"/>
                    </a:lnTo>
                    <a:lnTo>
                      <a:pt x="136" y="8"/>
                    </a:lnTo>
                    <a:lnTo>
                      <a:pt x="139" y="14"/>
                    </a:lnTo>
                    <a:lnTo>
                      <a:pt x="140" y="22"/>
                    </a:lnTo>
                    <a:lnTo>
                      <a:pt x="139" y="31"/>
                    </a:lnTo>
                    <a:lnTo>
                      <a:pt x="137" y="37"/>
                    </a:lnTo>
                    <a:lnTo>
                      <a:pt x="136" y="42"/>
                    </a:lnTo>
                    <a:lnTo>
                      <a:pt x="137" y="45"/>
                    </a:lnTo>
                    <a:lnTo>
                      <a:pt x="142" y="50"/>
                    </a:lnTo>
                    <a:lnTo>
                      <a:pt x="150" y="61"/>
                    </a:lnTo>
                    <a:lnTo>
                      <a:pt x="162" y="75"/>
                    </a:lnTo>
                    <a:lnTo>
                      <a:pt x="176" y="92"/>
                    </a:lnTo>
                    <a:lnTo>
                      <a:pt x="190" y="112"/>
                    </a:lnTo>
                    <a:lnTo>
                      <a:pt x="203" y="131"/>
                    </a:lnTo>
                    <a:lnTo>
                      <a:pt x="212" y="150"/>
                    </a:lnTo>
                    <a:lnTo>
                      <a:pt x="217" y="167"/>
                    </a:lnTo>
                    <a:lnTo>
                      <a:pt x="215" y="186"/>
                    </a:lnTo>
                    <a:lnTo>
                      <a:pt x="211" y="205"/>
                    </a:lnTo>
                    <a:lnTo>
                      <a:pt x="203" y="225"/>
                    </a:lnTo>
                    <a:lnTo>
                      <a:pt x="192" y="242"/>
                    </a:lnTo>
                    <a:lnTo>
                      <a:pt x="176" y="260"/>
                    </a:lnTo>
                    <a:lnTo>
                      <a:pt x="159" y="274"/>
                    </a:lnTo>
                    <a:lnTo>
                      <a:pt x="139" y="286"/>
                    </a:lnTo>
                    <a:lnTo>
                      <a:pt x="115" y="296"/>
                    </a:lnTo>
                    <a:lnTo>
                      <a:pt x="111" y="297"/>
                    </a:lnTo>
                    <a:lnTo>
                      <a:pt x="103" y="300"/>
                    </a:lnTo>
                    <a:lnTo>
                      <a:pt x="95" y="305"/>
                    </a:lnTo>
                    <a:lnTo>
                      <a:pt x="86" y="310"/>
                    </a:lnTo>
                    <a:lnTo>
                      <a:pt x="76" y="316"/>
                    </a:lnTo>
                    <a:lnTo>
                      <a:pt x="67" y="324"/>
                    </a:lnTo>
                    <a:lnTo>
                      <a:pt x="59" y="330"/>
                    </a:lnTo>
                    <a:lnTo>
                      <a:pt x="53" y="338"/>
                    </a:lnTo>
                    <a:lnTo>
                      <a:pt x="45" y="339"/>
                    </a:lnTo>
                    <a:lnTo>
                      <a:pt x="37" y="339"/>
                    </a:lnTo>
                    <a:lnTo>
                      <a:pt x="28" y="339"/>
                    </a:lnTo>
                    <a:lnTo>
                      <a:pt x="20" y="338"/>
                    </a:lnTo>
                    <a:lnTo>
                      <a:pt x="12" y="338"/>
                    </a:lnTo>
                    <a:lnTo>
                      <a:pt x="6" y="336"/>
                    </a:lnTo>
                    <a:lnTo>
                      <a:pt x="1" y="335"/>
                    </a:lnTo>
                    <a:lnTo>
                      <a:pt x="0" y="333"/>
                    </a:lnTo>
                    <a:lnTo>
                      <a:pt x="3" y="322"/>
                    </a:lnTo>
                    <a:lnTo>
                      <a:pt x="12" y="303"/>
                    </a:lnTo>
                    <a:lnTo>
                      <a:pt x="23" y="283"/>
                    </a:lnTo>
                    <a:lnTo>
                      <a:pt x="29" y="272"/>
                    </a:lnTo>
                    <a:lnTo>
                      <a:pt x="48" y="261"/>
                    </a:lnTo>
                    <a:lnTo>
                      <a:pt x="70" y="252"/>
                    </a:lnTo>
                    <a:lnTo>
                      <a:pt x="93" y="242"/>
                    </a:lnTo>
                    <a:lnTo>
                      <a:pt x="115" y="233"/>
                    </a:lnTo>
                    <a:lnTo>
                      <a:pt x="136" y="221"/>
                    </a:lnTo>
                    <a:lnTo>
                      <a:pt x="153" y="206"/>
                    </a:lnTo>
                    <a:lnTo>
                      <a:pt x="165" y="186"/>
                    </a:lnTo>
                    <a:lnTo>
                      <a:pt x="172" y="161"/>
                    </a:lnTo>
                    <a:lnTo>
                      <a:pt x="170" y="149"/>
                    </a:lnTo>
                    <a:lnTo>
                      <a:pt x="167" y="131"/>
                    </a:lnTo>
                    <a:lnTo>
                      <a:pt x="159" y="112"/>
                    </a:lnTo>
                    <a:lnTo>
                      <a:pt x="151" y="92"/>
                    </a:lnTo>
                    <a:lnTo>
                      <a:pt x="142" y="73"/>
                    </a:lnTo>
                    <a:lnTo>
                      <a:pt x="132" y="56"/>
                    </a:lnTo>
                    <a:lnTo>
                      <a:pt x="125" y="40"/>
                    </a:lnTo>
                    <a:lnTo>
                      <a:pt x="118" y="30"/>
                    </a:lnTo>
                    <a:close/>
                  </a:path>
                </a:pathLst>
              </a:custGeom>
              <a:solidFill>
                <a:srgbClr val="B2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0" name="Freeform 98"/>
              <p:cNvSpPr>
                <a:spLocks/>
              </p:cNvSpPr>
              <p:nvPr/>
            </p:nvSpPr>
            <p:spPr bwMode="auto">
              <a:xfrm>
                <a:off x="1271" y="2649"/>
                <a:ext cx="191" cy="437"/>
              </a:xfrm>
              <a:custGeom>
                <a:avLst/>
                <a:gdLst>
                  <a:gd name="T0" fmla="*/ 105 w 383"/>
                  <a:gd name="T1" fmla="*/ 420 h 873"/>
                  <a:gd name="T2" fmla="*/ 109 w 383"/>
                  <a:gd name="T3" fmla="*/ 395 h 873"/>
                  <a:gd name="T4" fmla="*/ 112 w 383"/>
                  <a:gd name="T5" fmla="*/ 373 h 873"/>
                  <a:gd name="T6" fmla="*/ 112 w 383"/>
                  <a:gd name="T7" fmla="*/ 337 h 873"/>
                  <a:gd name="T8" fmla="*/ 109 w 383"/>
                  <a:gd name="T9" fmla="*/ 309 h 873"/>
                  <a:gd name="T10" fmla="*/ 110 w 383"/>
                  <a:gd name="T11" fmla="*/ 282 h 873"/>
                  <a:gd name="T12" fmla="*/ 115 w 383"/>
                  <a:gd name="T13" fmla="*/ 254 h 873"/>
                  <a:gd name="T14" fmla="*/ 122 w 383"/>
                  <a:gd name="T15" fmla="*/ 236 h 873"/>
                  <a:gd name="T16" fmla="*/ 130 w 383"/>
                  <a:gd name="T17" fmla="*/ 222 h 873"/>
                  <a:gd name="T18" fmla="*/ 137 w 383"/>
                  <a:gd name="T19" fmla="*/ 212 h 873"/>
                  <a:gd name="T20" fmla="*/ 137 w 383"/>
                  <a:gd name="T21" fmla="*/ 207 h 873"/>
                  <a:gd name="T22" fmla="*/ 127 w 383"/>
                  <a:gd name="T23" fmla="*/ 196 h 873"/>
                  <a:gd name="T24" fmla="*/ 118 w 383"/>
                  <a:gd name="T25" fmla="*/ 184 h 873"/>
                  <a:gd name="T26" fmla="*/ 107 w 383"/>
                  <a:gd name="T27" fmla="*/ 170 h 873"/>
                  <a:gd name="T28" fmla="*/ 94 w 383"/>
                  <a:gd name="T29" fmla="*/ 155 h 873"/>
                  <a:gd name="T30" fmla="*/ 81 w 383"/>
                  <a:gd name="T31" fmla="*/ 142 h 873"/>
                  <a:gd name="T32" fmla="*/ 73 w 383"/>
                  <a:gd name="T33" fmla="*/ 135 h 873"/>
                  <a:gd name="T34" fmla="*/ 62 w 383"/>
                  <a:gd name="T35" fmla="*/ 125 h 873"/>
                  <a:gd name="T36" fmla="*/ 52 w 383"/>
                  <a:gd name="T37" fmla="*/ 116 h 873"/>
                  <a:gd name="T38" fmla="*/ 44 w 383"/>
                  <a:gd name="T39" fmla="*/ 107 h 873"/>
                  <a:gd name="T40" fmla="*/ 37 w 383"/>
                  <a:gd name="T41" fmla="*/ 98 h 873"/>
                  <a:gd name="T42" fmla="*/ 28 w 383"/>
                  <a:gd name="T43" fmla="*/ 87 h 873"/>
                  <a:gd name="T44" fmla="*/ 21 w 383"/>
                  <a:gd name="T45" fmla="*/ 78 h 873"/>
                  <a:gd name="T46" fmla="*/ 10 w 383"/>
                  <a:gd name="T47" fmla="*/ 67 h 873"/>
                  <a:gd name="T48" fmla="*/ 1 w 383"/>
                  <a:gd name="T49" fmla="*/ 53 h 873"/>
                  <a:gd name="T50" fmla="*/ 1 w 383"/>
                  <a:gd name="T51" fmla="*/ 37 h 873"/>
                  <a:gd name="T52" fmla="*/ 6 w 383"/>
                  <a:gd name="T53" fmla="*/ 23 h 873"/>
                  <a:gd name="T54" fmla="*/ 18 w 383"/>
                  <a:gd name="T55" fmla="*/ 11 h 873"/>
                  <a:gd name="T56" fmla="*/ 31 w 383"/>
                  <a:gd name="T57" fmla="*/ 2 h 873"/>
                  <a:gd name="T58" fmla="*/ 46 w 383"/>
                  <a:gd name="T59" fmla="*/ 0 h 873"/>
                  <a:gd name="T60" fmla="*/ 62 w 383"/>
                  <a:gd name="T61" fmla="*/ 3 h 873"/>
                  <a:gd name="T62" fmla="*/ 80 w 383"/>
                  <a:gd name="T63" fmla="*/ 13 h 873"/>
                  <a:gd name="T64" fmla="*/ 95 w 383"/>
                  <a:gd name="T65" fmla="*/ 25 h 873"/>
                  <a:gd name="T66" fmla="*/ 107 w 383"/>
                  <a:gd name="T67" fmla="*/ 38 h 873"/>
                  <a:gd name="T68" fmla="*/ 119 w 383"/>
                  <a:gd name="T69" fmla="*/ 53 h 873"/>
                  <a:gd name="T70" fmla="*/ 129 w 383"/>
                  <a:gd name="T71" fmla="*/ 68 h 873"/>
                  <a:gd name="T72" fmla="*/ 138 w 383"/>
                  <a:gd name="T73" fmla="*/ 83 h 873"/>
                  <a:gd name="T74" fmla="*/ 152 w 383"/>
                  <a:gd name="T75" fmla="*/ 112 h 873"/>
                  <a:gd name="T76" fmla="*/ 170 w 383"/>
                  <a:gd name="T77" fmla="*/ 148 h 873"/>
                  <a:gd name="T78" fmla="*/ 184 w 383"/>
                  <a:gd name="T79" fmla="*/ 178 h 873"/>
                  <a:gd name="T80" fmla="*/ 191 w 383"/>
                  <a:gd name="T81" fmla="*/ 200 h 873"/>
                  <a:gd name="T82" fmla="*/ 188 w 383"/>
                  <a:gd name="T83" fmla="*/ 222 h 873"/>
                  <a:gd name="T84" fmla="*/ 177 w 383"/>
                  <a:gd name="T85" fmla="*/ 247 h 873"/>
                  <a:gd name="T86" fmla="*/ 167 w 383"/>
                  <a:gd name="T87" fmla="*/ 282 h 873"/>
                  <a:gd name="T88" fmla="*/ 159 w 383"/>
                  <a:gd name="T89" fmla="*/ 313 h 873"/>
                  <a:gd name="T90" fmla="*/ 151 w 383"/>
                  <a:gd name="T91" fmla="*/ 341 h 873"/>
                  <a:gd name="T92" fmla="*/ 142 w 383"/>
                  <a:gd name="T93" fmla="*/ 367 h 873"/>
                  <a:gd name="T94" fmla="*/ 136 w 383"/>
                  <a:gd name="T95" fmla="*/ 388 h 873"/>
                  <a:gd name="T96" fmla="*/ 134 w 383"/>
                  <a:gd name="T97" fmla="*/ 401 h 873"/>
                  <a:gd name="T98" fmla="*/ 128 w 383"/>
                  <a:gd name="T99" fmla="*/ 418 h 873"/>
                  <a:gd name="T100" fmla="*/ 123 w 383"/>
                  <a:gd name="T101" fmla="*/ 431 h 873"/>
                  <a:gd name="T102" fmla="*/ 113 w 383"/>
                  <a:gd name="T103" fmla="*/ 437 h 87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83"/>
                  <a:gd name="T157" fmla="*/ 0 h 873"/>
                  <a:gd name="T158" fmla="*/ 383 w 383"/>
                  <a:gd name="T159" fmla="*/ 873 h 87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83" h="873">
                    <a:moveTo>
                      <a:pt x="214" y="859"/>
                    </a:moveTo>
                    <a:lnTo>
                      <a:pt x="210" y="839"/>
                    </a:lnTo>
                    <a:lnTo>
                      <a:pt x="213" y="814"/>
                    </a:lnTo>
                    <a:lnTo>
                      <a:pt x="219" y="789"/>
                    </a:lnTo>
                    <a:lnTo>
                      <a:pt x="224" y="770"/>
                    </a:lnTo>
                    <a:lnTo>
                      <a:pt x="225" y="745"/>
                    </a:lnTo>
                    <a:lnTo>
                      <a:pt x="227" y="710"/>
                    </a:lnTo>
                    <a:lnTo>
                      <a:pt x="225" y="673"/>
                    </a:lnTo>
                    <a:lnTo>
                      <a:pt x="221" y="641"/>
                    </a:lnTo>
                    <a:lnTo>
                      <a:pt x="218" y="618"/>
                    </a:lnTo>
                    <a:lnTo>
                      <a:pt x="218" y="593"/>
                    </a:lnTo>
                    <a:lnTo>
                      <a:pt x="221" y="563"/>
                    </a:lnTo>
                    <a:lnTo>
                      <a:pt x="225" y="527"/>
                    </a:lnTo>
                    <a:lnTo>
                      <a:pt x="230" y="508"/>
                    </a:lnTo>
                    <a:lnTo>
                      <a:pt x="236" y="490"/>
                    </a:lnTo>
                    <a:lnTo>
                      <a:pt x="244" y="472"/>
                    </a:lnTo>
                    <a:lnTo>
                      <a:pt x="254" y="457"/>
                    </a:lnTo>
                    <a:lnTo>
                      <a:pt x="261" y="443"/>
                    </a:lnTo>
                    <a:lnTo>
                      <a:pt x="269" y="432"/>
                    </a:lnTo>
                    <a:lnTo>
                      <a:pt x="274" y="424"/>
                    </a:lnTo>
                    <a:lnTo>
                      <a:pt x="277" y="421"/>
                    </a:lnTo>
                    <a:lnTo>
                      <a:pt x="274" y="414"/>
                    </a:lnTo>
                    <a:lnTo>
                      <a:pt x="265" y="404"/>
                    </a:lnTo>
                    <a:lnTo>
                      <a:pt x="254" y="391"/>
                    </a:lnTo>
                    <a:lnTo>
                      <a:pt x="243" y="377"/>
                    </a:lnTo>
                    <a:lnTo>
                      <a:pt x="236" y="368"/>
                    </a:lnTo>
                    <a:lnTo>
                      <a:pt x="227" y="355"/>
                    </a:lnTo>
                    <a:lnTo>
                      <a:pt x="214" y="339"/>
                    </a:lnTo>
                    <a:lnTo>
                      <a:pt x="202" y="324"/>
                    </a:lnTo>
                    <a:lnTo>
                      <a:pt x="188" y="310"/>
                    </a:lnTo>
                    <a:lnTo>
                      <a:pt x="174" y="296"/>
                    </a:lnTo>
                    <a:lnTo>
                      <a:pt x="163" y="283"/>
                    </a:lnTo>
                    <a:lnTo>
                      <a:pt x="153" y="275"/>
                    </a:lnTo>
                    <a:lnTo>
                      <a:pt x="146" y="269"/>
                    </a:lnTo>
                    <a:lnTo>
                      <a:pt x="136" y="260"/>
                    </a:lnTo>
                    <a:lnTo>
                      <a:pt x="125" y="250"/>
                    </a:lnTo>
                    <a:lnTo>
                      <a:pt x="116" y="241"/>
                    </a:lnTo>
                    <a:lnTo>
                      <a:pt x="105" y="231"/>
                    </a:lnTo>
                    <a:lnTo>
                      <a:pt x="97" y="222"/>
                    </a:lnTo>
                    <a:lnTo>
                      <a:pt x="89" y="214"/>
                    </a:lnTo>
                    <a:lnTo>
                      <a:pt x="83" y="208"/>
                    </a:lnTo>
                    <a:lnTo>
                      <a:pt x="74" y="195"/>
                    </a:lnTo>
                    <a:lnTo>
                      <a:pt x="64" y="184"/>
                    </a:lnTo>
                    <a:lnTo>
                      <a:pt x="56" y="173"/>
                    </a:lnTo>
                    <a:lnTo>
                      <a:pt x="49" y="164"/>
                    </a:lnTo>
                    <a:lnTo>
                      <a:pt x="42" y="155"/>
                    </a:lnTo>
                    <a:lnTo>
                      <a:pt x="31" y="145"/>
                    </a:lnTo>
                    <a:lnTo>
                      <a:pt x="21" y="134"/>
                    </a:lnTo>
                    <a:lnTo>
                      <a:pt x="10" y="119"/>
                    </a:lnTo>
                    <a:lnTo>
                      <a:pt x="3" y="105"/>
                    </a:lnTo>
                    <a:lnTo>
                      <a:pt x="0" y="89"/>
                    </a:lnTo>
                    <a:lnTo>
                      <a:pt x="2" y="73"/>
                    </a:lnTo>
                    <a:lnTo>
                      <a:pt x="5" y="59"/>
                    </a:lnTo>
                    <a:lnTo>
                      <a:pt x="13" y="45"/>
                    </a:lnTo>
                    <a:lnTo>
                      <a:pt x="22" y="33"/>
                    </a:lnTo>
                    <a:lnTo>
                      <a:pt x="36" y="22"/>
                    </a:lnTo>
                    <a:lnTo>
                      <a:pt x="50" y="11"/>
                    </a:lnTo>
                    <a:lnTo>
                      <a:pt x="63" y="4"/>
                    </a:lnTo>
                    <a:lnTo>
                      <a:pt x="77" y="1"/>
                    </a:lnTo>
                    <a:lnTo>
                      <a:pt x="92" y="0"/>
                    </a:lnTo>
                    <a:lnTo>
                      <a:pt x="108" y="1"/>
                    </a:lnTo>
                    <a:lnTo>
                      <a:pt x="125" y="6"/>
                    </a:lnTo>
                    <a:lnTo>
                      <a:pt x="143" y="14"/>
                    </a:lnTo>
                    <a:lnTo>
                      <a:pt x="161" y="25"/>
                    </a:lnTo>
                    <a:lnTo>
                      <a:pt x="182" y="40"/>
                    </a:lnTo>
                    <a:lnTo>
                      <a:pt x="191" y="50"/>
                    </a:lnTo>
                    <a:lnTo>
                      <a:pt x="202" y="61"/>
                    </a:lnTo>
                    <a:lnTo>
                      <a:pt x="214" y="75"/>
                    </a:lnTo>
                    <a:lnTo>
                      <a:pt x="227" y="90"/>
                    </a:lnTo>
                    <a:lnTo>
                      <a:pt x="238" y="106"/>
                    </a:lnTo>
                    <a:lnTo>
                      <a:pt x="249" y="122"/>
                    </a:lnTo>
                    <a:lnTo>
                      <a:pt x="258" y="136"/>
                    </a:lnTo>
                    <a:lnTo>
                      <a:pt x="266" y="148"/>
                    </a:lnTo>
                    <a:lnTo>
                      <a:pt x="276" y="166"/>
                    </a:lnTo>
                    <a:lnTo>
                      <a:pt x="290" y="192"/>
                    </a:lnTo>
                    <a:lnTo>
                      <a:pt x="305" y="224"/>
                    </a:lnTo>
                    <a:lnTo>
                      <a:pt x="322" y="260"/>
                    </a:lnTo>
                    <a:lnTo>
                      <a:pt x="340" y="296"/>
                    </a:lnTo>
                    <a:lnTo>
                      <a:pt x="355" y="328"/>
                    </a:lnTo>
                    <a:lnTo>
                      <a:pt x="368" y="355"/>
                    </a:lnTo>
                    <a:lnTo>
                      <a:pt x="376" y="374"/>
                    </a:lnTo>
                    <a:lnTo>
                      <a:pt x="383" y="399"/>
                    </a:lnTo>
                    <a:lnTo>
                      <a:pt x="382" y="422"/>
                    </a:lnTo>
                    <a:lnTo>
                      <a:pt x="376" y="444"/>
                    </a:lnTo>
                    <a:lnTo>
                      <a:pt x="365" y="466"/>
                    </a:lnTo>
                    <a:lnTo>
                      <a:pt x="354" y="493"/>
                    </a:lnTo>
                    <a:lnTo>
                      <a:pt x="344" y="526"/>
                    </a:lnTo>
                    <a:lnTo>
                      <a:pt x="335" y="563"/>
                    </a:lnTo>
                    <a:lnTo>
                      <a:pt x="326" y="604"/>
                    </a:lnTo>
                    <a:lnTo>
                      <a:pt x="319" y="626"/>
                    </a:lnTo>
                    <a:lnTo>
                      <a:pt x="311" y="652"/>
                    </a:lnTo>
                    <a:lnTo>
                      <a:pt x="302" y="681"/>
                    </a:lnTo>
                    <a:lnTo>
                      <a:pt x="293" y="709"/>
                    </a:lnTo>
                    <a:lnTo>
                      <a:pt x="285" y="734"/>
                    </a:lnTo>
                    <a:lnTo>
                      <a:pt x="277" y="757"/>
                    </a:lnTo>
                    <a:lnTo>
                      <a:pt x="272" y="775"/>
                    </a:lnTo>
                    <a:lnTo>
                      <a:pt x="269" y="785"/>
                    </a:lnTo>
                    <a:lnTo>
                      <a:pt x="268" y="801"/>
                    </a:lnTo>
                    <a:lnTo>
                      <a:pt x="263" y="818"/>
                    </a:lnTo>
                    <a:lnTo>
                      <a:pt x="257" y="836"/>
                    </a:lnTo>
                    <a:lnTo>
                      <a:pt x="254" y="848"/>
                    </a:lnTo>
                    <a:lnTo>
                      <a:pt x="247" y="862"/>
                    </a:lnTo>
                    <a:lnTo>
                      <a:pt x="240" y="872"/>
                    </a:lnTo>
                    <a:lnTo>
                      <a:pt x="227" y="873"/>
                    </a:lnTo>
                    <a:lnTo>
                      <a:pt x="214" y="859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1" name="Freeform 99"/>
              <p:cNvSpPr>
                <a:spLocks/>
              </p:cNvSpPr>
              <p:nvPr/>
            </p:nvSpPr>
            <p:spPr bwMode="auto">
              <a:xfrm>
                <a:off x="1303" y="2675"/>
                <a:ext cx="13" cy="12"/>
              </a:xfrm>
              <a:custGeom>
                <a:avLst/>
                <a:gdLst>
                  <a:gd name="T0" fmla="*/ 10 w 25"/>
                  <a:gd name="T1" fmla="*/ 12 h 25"/>
                  <a:gd name="T2" fmla="*/ 11 w 25"/>
                  <a:gd name="T3" fmla="*/ 10 h 25"/>
                  <a:gd name="T4" fmla="*/ 13 w 25"/>
                  <a:gd name="T5" fmla="*/ 8 h 25"/>
                  <a:gd name="T6" fmla="*/ 13 w 25"/>
                  <a:gd name="T7" fmla="*/ 5 h 25"/>
                  <a:gd name="T8" fmla="*/ 12 w 25"/>
                  <a:gd name="T9" fmla="*/ 3 h 25"/>
                  <a:gd name="T10" fmla="*/ 10 w 25"/>
                  <a:gd name="T11" fmla="*/ 1 h 25"/>
                  <a:gd name="T12" fmla="*/ 8 w 25"/>
                  <a:gd name="T13" fmla="*/ 0 h 25"/>
                  <a:gd name="T14" fmla="*/ 6 w 25"/>
                  <a:gd name="T15" fmla="*/ 0 h 25"/>
                  <a:gd name="T16" fmla="*/ 3 w 25"/>
                  <a:gd name="T17" fmla="*/ 1 h 25"/>
                  <a:gd name="T18" fmla="*/ 2 w 25"/>
                  <a:gd name="T19" fmla="*/ 2 h 25"/>
                  <a:gd name="T20" fmla="*/ 0 w 25"/>
                  <a:gd name="T21" fmla="*/ 5 h 25"/>
                  <a:gd name="T22" fmla="*/ 0 w 25"/>
                  <a:gd name="T23" fmla="*/ 7 h 25"/>
                  <a:gd name="T24" fmla="*/ 1 w 25"/>
                  <a:gd name="T25" fmla="*/ 9 h 25"/>
                  <a:gd name="T26" fmla="*/ 3 w 25"/>
                  <a:gd name="T27" fmla="*/ 11 h 25"/>
                  <a:gd name="T28" fmla="*/ 5 w 25"/>
                  <a:gd name="T29" fmla="*/ 12 h 25"/>
                  <a:gd name="T30" fmla="*/ 7 w 25"/>
                  <a:gd name="T31" fmla="*/ 12 h 25"/>
                  <a:gd name="T32" fmla="*/ 10 w 25"/>
                  <a:gd name="T33" fmla="*/ 1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19" y="24"/>
                    </a:moveTo>
                    <a:lnTo>
                      <a:pt x="22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3" y="7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5" y="22"/>
                    </a:lnTo>
                    <a:lnTo>
                      <a:pt x="9" y="25"/>
                    </a:lnTo>
                    <a:lnTo>
                      <a:pt x="14" y="25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2" name="Freeform 100"/>
              <p:cNvSpPr>
                <a:spLocks/>
              </p:cNvSpPr>
              <p:nvPr/>
            </p:nvSpPr>
            <p:spPr bwMode="auto">
              <a:xfrm>
                <a:off x="1381" y="3059"/>
                <a:ext cx="12" cy="12"/>
              </a:xfrm>
              <a:custGeom>
                <a:avLst/>
                <a:gdLst>
                  <a:gd name="T0" fmla="*/ 9 w 25"/>
                  <a:gd name="T1" fmla="*/ 11 h 25"/>
                  <a:gd name="T2" fmla="*/ 11 w 25"/>
                  <a:gd name="T3" fmla="*/ 10 h 25"/>
                  <a:gd name="T4" fmla="*/ 12 w 25"/>
                  <a:gd name="T5" fmla="*/ 8 h 25"/>
                  <a:gd name="T6" fmla="*/ 12 w 25"/>
                  <a:gd name="T7" fmla="*/ 5 h 25"/>
                  <a:gd name="T8" fmla="*/ 11 w 25"/>
                  <a:gd name="T9" fmla="*/ 3 h 25"/>
                  <a:gd name="T10" fmla="*/ 10 w 25"/>
                  <a:gd name="T11" fmla="*/ 1 h 25"/>
                  <a:gd name="T12" fmla="*/ 7 w 25"/>
                  <a:gd name="T13" fmla="*/ 0 h 25"/>
                  <a:gd name="T14" fmla="*/ 5 w 25"/>
                  <a:gd name="T15" fmla="*/ 0 h 25"/>
                  <a:gd name="T16" fmla="*/ 3 w 25"/>
                  <a:gd name="T17" fmla="*/ 0 h 25"/>
                  <a:gd name="T18" fmla="*/ 1 w 25"/>
                  <a:gd name="T19" fmla="*/ 2 h 25"/>
                  <a:gd name="T20" fmla="*/ 0 w 25"/>
                  <a:gd name="T21" fmla="*/ 4 h 25"/>
                  <a:gd name="T22" fmla="*/ 0 w 25"/>
                  <a:gd name="T23" fmla="*/ 7 h 25"/>
                  <a:gd name="T24" fmla="*/ 0 w 25"/>
                  <a:gd name="T25" fmla="*/ 9 h 25"/>
                  <a:gd name="T26" fmla="*/ 2 w 25"/>
                  <a:gd name="T27" fmla="*/ 11 h 25"/>
                  <a:gd name="T28" fmla="*/ 4 w 25"/>
                  <a:gd name="T29" fmla="*/ 12 h 25"/>
                  <a:gd name="T30" fmla="*/ 7 w 25"/>
                  <a:gd name="T31" fmla="*/ 12 h 25"/>
                  <a:gd name="T32" fmla="*/ 9 w 25"/>
                  <a:gd name="T33" fmla="*/ 1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19" y="23"/>
                    </a:moveTo>
                    <a:lnTo>
                      <a:pt x="22" y="20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6" y="1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2"/>
                    </a:lnTo>
                    <a:lnTo>
                      <a:pt x="9" y="25"/>
                    </a:lnTo>
                    <a:lnTo>
                      <a:pt x="14" y="25"/>
                    </a:lnTo>
                    <a:lnTo>
                      <a:pt x="19" y="23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3" name="Freeform 101"/>
              <p:cNvSpPr>
                <a:spLocks/>
              </p:cNvSpPr>
              <p:nvPr/>
            </p:nvSpPr>
            <p:spPr bwMode="auto">
              <a:xfrm>
                <a:off x="1364" y="3051"/>
                <a:ext cx="112" cy="63"/>
              </a:xfrm>
              <a:custGeom>
                <a:avLst/>
                <a:gdLst>
                  <a:gd name="T0" fmla="*/ 19 w 226"/>
                  <a:gd name="T1" fmla="*/ 0 h 125"/>
                  <a:gd name="T2" fmla="*/ 17 w 226"/>
                  <a:gd name="T3" fmla="*/ 2 h 125"/>
                  <a:gd name="T4" fmla="*/ 14 w 226"/>
                  <a:gd name="T5" fmla="*/ 4 h 125"/>
                  <a:gd name="T6" fmla="*/ 11 w 226"/>
                  <a:gd name="T7" fmla="*/ 9 h 125"/>
                  <a:gd name="T8" fmla="*/ 9 w 226"/>
                  <a:gd name="T9" fmla="*/ 14 h 125"/>
                  <a:gd name="T10" fmla="*/ 5 w 226"/>
                  <a:gd name="T11" fmla="*/ 20 h 125"/>
                  <a:gd name="T12" fmla="*/ 2 w 226"/>
                  <a:gd name="T13" fmla="*/ 26 h 125"/>
                  <a:gd name="T14" fmla="*/ 0 w 226"/>
                  <a:gd name="T15" fmla="*/ 33 h 125"/>
                  <a:gd name="T16" fmla="*/ 0 w 226"/>
                  <a:gd name="T17" fmla="*/ 41 h 125"/>
                  <a:gd name="T18" fmla="*/ 0 w 226"/>
                  <a:gd name="T19" fmla="*/ 47 h 125"/>
                  <a:gd name="T20" fmla="*/ 0 w 226"/>
                  <a:gd name="T21" fmla="*/ 50 h 125"/>
                  <a:gd name="T22" fmla="*/ 1 w 226"/>
                  <a:gd name="T23" fmla="*/ 52 h 125"/>
                  <a:gd name="T24" fmla="*/ 4 w 226"/>
                  <a:gd name="T25" fmla="*/ 53 h 125"/>
                  <a:gd name="T26" fmla="*/ 7 w 226"/>
                  <a:gd name="T27" fmla="*/ 53 h 125"/>
                  <a:gd name="T28" fmla="*/ 11 w 226"/>
                  <a:gd name="T29" fmla="*/ 53 h 125"/>
                  <a:gd name="T30" fmla="*/ 16 w 226"/>
                  <a:gd name="T31" fmla="*/ 53 h 125"/>
                  <a:gd name="T32" fmla="*/ 23 w 226"/>
                  <a:gd name="T33" fmla="*/ 54 h 125"/>
                  <a:gd name="T34" fmla="*/ 27 w 226"/>
                  <a:gd name="T35" fmla="*/ 55 h 125"/>
                  <a:gd name="T36" fmla="*/ 33 w 226"/>
                  <a:gd name="T37" fmla="*/ 57 h 125"/>
                  <a:gd name="T38" fmla="*/ 40 w 226"/>
                  <a:gd name="T39" fmla="*/ 58 h 125"/>
                  <a:gd name="T40" fmla="*/ 47 w 226"/>
                  <a:gd name="T41" fmla="*/ 60 h 125"/>
                  <a:gd name="T42" fmla="*/ 55 w 226"/>
                  <a:gd name="T43" fmla="*/ 61 h 125"/>
                  <a:gd name="T44" fmla="*/ 61 w 226"/>
                  <a:gd name="T45" fmla="*/ 62 h 125"/>
                  <a:gd name="T46" fmla="*/ 69 w 226"/>
                  <a:gd name="T47" fmla="*/ 63 h 125"/>
                  <a:gd name="T48" fmla="*/ 75 w 226"/>
                  <a:gd name="T49" fmla="*/ 63 h 125"/>
                  <a:gd name="T50" fmla="*/ 82 w 226"/>
                  <a:gd name="T51" fmla="*/ 63 h 125"/>
                  <a:gd name="T52" fmla="*/ 88 w 226"/>
                  <a:gd name="T53" fmla="*/ 62 h 125"/>
                  <a:gd name="T54" fmla="*/ 94 w 226"/>
                  <a:gd name="T55" fmla="*/ 62 h 125"/>
                  <a:gd name="T56" fmla="*/ 100 w 226"/>
                  <a:gd name="T57" fmla="*/ 61 h 125"/>
                  <a:gd name="T58" fmla="*/ 105 w 226"/>
                  <a:gd name="T59" fmla="*/ 61 h 125"/>
                  <a:gd name="T60" fmla="*/ 109 w 226"/>
                  <a:gd name="T61" fmla="*/ 60 h 125"/>
                  <a:gd name="T62" fmla="*/ 111 w 226"/>
                  <a:gd name="T63" fmla="*/ 59 h 125"/>
                  <a:gd name="T64" fmla="*/ 112 w 226"/>
                  <a:gd name="T65" fmla="*/ 58 h 125"/>
                  <a:gd name="T66" fmla="*/ 110 w 226"/>
                  <a:gd name="T67" fmla="*/ 55 h 125"/>
                  <a:gd name="T68" fmla="*/ 107 w 226"/>
                  <a:gd name="T69" fmla="*/ 53 h 125"/>
                  <a:gd name="T70" fmla="*/ 102 w 226"/>
                  <a:gd name="T71" fmla="*/ 50 h 125"/>
                  <a:gd name="T72" fmla="*/ 96 w 226"/>
                  <a:gd name="T73" fmla="*/ 47 h 125"/>
                  <a:gd name="T74" fmla="*/ 89 w 226"/>
                  <a:gd name="T75" fmla="*/ 44 h 125"/>
                  <a:gd name="T76" fmla="*/ 83 w 226"/>
                  <a:gd name="T77" fmla="*/ 41 h 125"/>
                  <a:gd name="T78" fmla="*/ 78 w 226"/>
                  <a:gd name="T79" fmla="*/ 39 h 125"/>
                  <a:gd name="T80" fmla="*/ 75 w 226"/>
                  <a:gd name="T81" fmla="*/ 37 h 125"/>
                  <a:gd name="T82" fmla="*/ 68 w 226"/>
                  <a:gd name="T83" fmla="*/ 32 h 125"/>
                  <a:gd name="T84" fmla="*/ 61 w 226"/>
                  <a:gd name="T85" fmla="*/ 26 h 125"/>
                  <a:gd name="T86" fmla="*/ 53 w 226"/>
                  <a:gd name="T87" fmla="*/ 19 h 125"/>
                  <a:gd name="T88" fmla="*/ 45 w 226"/>
                  <a:gd name="T89" fmla="*/ 13 h 125"/>
                  <a:gd name="T90" fmla="*/ 37 w 226"/>
                  <a:gd name="T91" fmla="*/ 7 h 125"/>
                  <a:gd name="T92" fmla="*/ 30 w 226"/>
                  <a:gd name="T93" fmla="*/ 4 h 125"/>
                  <a:gd name="T94" fmla="*/ 24 w 226"/>
                  <a:gd name="T95" fmla="*/ 0 h 125"/>
                  <a:gd name="T96" fmla="*/ 19 w 226"/>
                  <a:gd name="T97" fmla="*/ 0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6"/>
                  <a:gd name="T148" fmla="*/ 0 h 125"/>
                  <a:gd name="T149" fmla="*/ 226 w 226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6" h="125">
                    <a:moveTo>
                      <a:pt x="39" y="0"/>
                    </a:moveTo>
                    <a:lnTo>
                      <a:pt x="35" y="3"/>
                    </a:lnTo>
                    <a:lnTo>
                      <a:pt x="28" y="8"/>
                    </a:lnTo>
                    <a:lnTo>
                      <a:pt x="22" y="17"/>
                    </a:lnTo>
                    <a:lnTo>
                      <a:pt x="18" y="27"/>
                    </a:lnTo>
                    <a:lnTo>
                      <a:pt x="11" y="39"/>
                    </a:lnTo>
                    <a:lnTo>
                      <a:pt x="5" y="52"/>
                    </a:lnTo>
                    <a:lnTo>
                      <a:pt x="0" y="66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0" y="100"/>
                    </a:lnTo>
                    <a:lnTo>
                      <a:pt x="2" y="104"/>
                    </a:lnTo>
                    <a:lnTo>
                      <a:pt x="8" y="105"/>
                    </a:lnTo>
                    <a:lnTo>
                      <a:pt x="14" y="105"/>
                    </a:lnTo>
                    <a:lnTo>
                      <a:pt x="22" y="105"/>
                    </a:lnTo>
                    <a:lnTo>
                      <a:pt x="32" y="105"/>
                    </a:lnTo>
                    <a:lnTo>
                      <a:pt x="46" y="108"/>
                    </a:lnTo>
                    <a:lnTo>
                      <a:pt x="55" y="110"/>
                    </a:lnTo>
                    <a:lnTo>
                      <a:pt x="66" y="113"/>
                    </a:lnTo>
                    <a:lnTo>
                      <a:pt x="80" y="116"/>
                    </a:lnTo>
                    <a:lnTo>
                      <a:pt x="94" y="119"/>
                    </a:lnTo>
                    <a:lnTo>
                      <a:pt x="110" y="122"/>
                    </a:lnTo>
                    <a:lnTo>
                      <a:pt x="124" y="124"/>
                    </a:lnTo>
                    <a:lnTo>
                      <a:pt x="140" y="125"/>
                    </a:lnTo>
                    <a:lnTo>
                      <a:pt x="152" y="125"/>
                    </a:lnTo>
                    <a:lnTo>
                      <a:pt x="165" y="125"/>
                    </a:lnTo>
                    <a:lnTo>
                      <a:pt x="177" y="124"/>
                    </a:lnTo>
                    <a:lnTo>
                      <a:pt x="190" y="124"/>
                    </a:lnTo>
                    <a:lnTo>
                      <a:pt x="201" y="122"/>
                    </a:lnTo>
                    <a:lnTo>
                      <a:pt x="212" y="122"/>
                    </a:lnTo>
                    <a:lnTo>
                      <a:pt x="219" y="119"/>
                    </a:lnTo>
                    <a:lnTo>
                      <a:pt x="224" y="118"/>
                    </a:lnTo>
                    <a:lnTo>
                      <a:pt x="226" y="115"/>
                    </a:lnTo>
                    <a:lnTo>
                      <a:pt x="222" y="110"/>
                    </a:lnTo>
                    <a:lnTo>
                      <a:pt x="215" y="105"/>
                    </a:lnTo>
                    <a:lnTo>
                      <a:pt x="205" y="99"/>
                    </a:lnTo>
                    <a:lnTo>
                      <a:pt x="193" y="93"/>
                    </a:lnTo>
                    <a:lnTo>
                      <a:pt x="180" y="88"/>
                    </a:lnTo>
                    <a:lnTo>
                      <a:pt x="168" y="82"/>
                    </a:lnTo>
                    <a:lnTo>
                      <a:pt x="158" y="77"/>
                    </a:lnTo>
                    <a:lnTo>
                      <a:pt x="151" y="74"/>
                    </a:lnTo>
                    <a:lnTo>
                      <a:pt x="138" y="64"/>
                    </a:lnTo>
                    <a:lnTo>
                      <a:pt x="124" y="52"/>
                    </a:lnTo>
                    <a:lnTo>
                      <a:pt x="107" y="38"/>
                    </a:lnTo>
                    <a:lnTo>
                      <a:pt x="91" y="25"/>
                    </a:lnTo>
                    <a:lnTo>
                      <a:pt x="75" y="14"/>
                    </a:lnTo>
                    <a:lnTo>
                      <a:pt x="60" y="7"/>
                    </a:lnTo>
                    <a:lnTo>
                      <a:pt x="4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4" name="Freeform 102"/>
              <p:cNvSpPr>
                <a:spLocks/>
              </p:cNvSpPr>
              <p:nvPr/>
            </p:nvSpPr>
            <p:spPr bwMode="auto">
              <a:xfrm>
                <a:off x="1381" y="3059"/>
                <a:ext cx="12" cy="12"/>
              </a:xfrm>
              <a:custGeom>
                <a:avLst/>
                <a:gdLst>
                  <a:gd name="T0" fmla="*/ 7 w 25"/>
                  <a:gd name="T1" fmla="*/ 12 h 25"/>
                  <a:gd name="T2" fmla="*/ 10 w 25"/>
                  <a:gd name="T3" fmla="*/ 11 h 25"/>
                  <a:gd name="T4" fmla="*/ 11 w 25"/>
                  <a:gd name="T5" fmla="*/ 9 h 25"/>
                  <a:gd name="T6" fmla="*/ 12 w 25"/>
                  <a:gd name="T7" fmla="*/ 7 h 25"/>
                  <a:gd name="T8" fmla="*/ 12 w 25"/>
                  <a:gd name="T9" fmla="*/ 4 h 25"/>
                  <a:gd name="T10" fmla="*/ 11 w 25"/>
                  <a:gd name="T11" fmla="*/ 2 h 25"/>
                  <a:gd name="T12" fmla="*/ 9 w 25"/>
                  <a:gd name="T13" fmla="*/ 0 h 25"/>
                  <a:gd name="T14" fmla="*/ 7 w 25"/>
                  <a:gd name="T15" fmla="*/ 0 h 25"/>
                  <a:gd name="T16" fmla="*/ 4 w 25"/>
                  <a:gd name="T17" fmla="*/ 0 h 25"/>
                  <a:gd name="T18" fmla="*/ 1 w 25"/>
                  <a:gd name="T19" fmla="*/ 1 h 25"/>
                  <a:gd name="T20" fmla="*/ 0 w 25"/>
                  <a:gd name="T21" fmla="*/ 4 h 25"/>
                  <a:gd name="T22" fmla="*/ 0 w 25"/>
                  <a:gd name="T23" fmla="*/ 6 h 25"/>
                  <a:gd name="T24" fmla="*/ 0 w 25"/>
                  <a:gd name="T25" fmla="*/ 8 h 25"/>
                  <a:gd name="T26" fmla="*/ 1 w 25"/>
                  <a:gd name="T27" fmla="*/ 11 h 25"/>
                  <a:gd name="T28" fmla="*/ 3 w 25"/>
                  <a:gd name="T29" fmla="*/ 11 h 25"/>
                  <a:gd name="T30" fmla="*/ 5 w 25"/>
                  <a:gd name="T31" fmla="*/ 12 h 25"/>
                  <a:gd name="T32" fmla="*/ 7 w 25"/>
                  <a:gd name="T33" fmla="*/ 12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5"/>
                  <a:gd name="T53" fmla="*/ 25 w 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5">
                    <a:moveTo>
                      <a:pt x="15" y="25"/>
                    </a:moveTo>
                    <a:lnTo>
                      <a:pt x="20" y="22"/>
                    </a:lnTo>
                    <a:lnTo>
                      <a:pt x="23" y="19"/>
                    </a:lnTo>
                    <a:lnTo>
                      <a:pt x="25" y="14"/>
                    </a:lnTo>
                    <a:lnTo>
                      <a:pt x="25" y="9"/>
                    </a:lnTo>
                    <a:lnTo>
                      <a:pt x="22" y="5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6" y="23"/>
                    </a:lnTo>
                    <a:lnTo>
                      <a:pt x="11" y="25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5" name="Freeform 103"/>
              <p:cNvSpPr>
                <a:spLocks/>
              </p:cNvSpPr>
              <p:nvPr/>
            </p:nvSpPr>
            <p:spPr bwMode="auto">
              <a:xfrm>
                <a:off x="1371" y="2979"/>
                <a:ext cx="53" cy="115"/>
              </a:xfrm>
              <a:custGeom>
                <a:avLst/>
                <a:gdLst>
                  <a:gd name="T0" fmla="*/ 10 w 107"/>
                  <a:gd name="T1" fmla="*/ 0 h 230"/>
                  <a:gd name="T2" fmla="*/ 9 w 107"/>
                  <a:gd name="T3" fmla="*/ 22 h 230"/>
                  <a:gd name="T4" fmla="*/ 6 w 107"/>
                  <a:gd name="T5" fmla="*/ 50 h 230"/>
                  <a:gd name="T6" fmla="*/ 2 w 107"/>
                  <a:gd name="T7" fmla="*/ 77 h 230"/>
                  <a:gd name="T8" fmla="*/ 0 w 107"/>
                  <a:gd name="T9" fmla="*/ 92 h 230"/>
                  <a:gd name="T10" fmla="*/ 1 w 107"/>
                  <a:gd name="T11" fmla="*/ 100 h 230"/>
                  <a:gd name="T12" fmla="*/ 5 w 107"/>
                  <a:gd name="T13" fmla="*/ 108 h 230"/>
                  <a:gd name="T14" fmla="*/ 11 w 107"/>
                  <a:gd name="T15" fmla="*/ 113 h 230"/>
                  <a:gd name="T16" fmla="*/ 20 w 107"/>
                  <a:gd name="T17" fmla="*/ 115 h 230"/>
                  <a:gd name="T18" fmla="*/ 26 w 107"/>
                  <a:gd name="T19" fmla="*/ 115 h 230"/>
                  <a:gd name="T20" fmla="*/ 31 w 107"/>
                  <a:gd name="T21" fmla="*/ 113 h 230"/>
                  <a:gd name="T22" fmla="*/ 38 w 107"/>
                  <a:gd name="T23" fmla="*/ 112 h 230"/>
                  <a:gd name="T24" fmla="*/ 42 w 107"/>
                  <a:gd name="T25" fmla="*/ 109 h 230"/>
                  <a:gd name="T26" fmla="*/ 46 w 107"/>
                  <a:gd name="T27" fmla="*/ 107 h 230"/>
                  <a:gd name="T28" fmla="*/ 49 w 107"/>
                  <a:gd name="T29" fmla="*/ 104 h 230"/>
                  <a:gd name="T30" fmla="*/ 50 w 107"/>
                  <a:gd name="T31" fmla="*/ 101 h 230"/>
                  <a:gd name="T32" fmla="*/ 48 w 107"/>
                  <a:gd name="T33" fmla="*/ 97 h 230"/>
                  <a:gd name="T34" fmla="*/ 45 w 107"/>
                  <a:gd name="T35" fmla="*/ 87 h 230"/>
                  <a:gd name="T36" fmla="*/ 43 w 107"/>
                  <a:gd name="T37" fmla="*/ 77 h 230"/>
                  <a:gd name="T38" fmla="*/ 42 w 107"/>
                  <a:gd name="T39" fmla="*/ 67 h 230"/>
                  <a:gd name="T40" fmla="*/ 42 w 107"/>
                  <a:gd name="T41" fmla="*/ 58 h 230"/>
                  <a:gd name="T42" fmla="*/ 45 w 107"/>
                  <a:gd name="T43" fmla="*/ 47 h 230"/>
                  <a:gd name="T44" fmla="*/ 48 w 107"/>
                  <a:gd name="T45" fmla="*/ 32 h 230"/>
                  <a:gd name="T46" fmla="*/ 51 w 107"/>
                  <a:gd name="T47" fmla="*/ 18 h 230"/>
                  <a:gd name="T48" fmla="*/ 53 w 107"/>
                  <a:gd name="T49" fmla="*/ 8 h 230"/>
                  <a:gd name="T50" fmla="*/ 47 w 107"/>
                  <a:gd name="T51" fmla="*/ 9 h 230"/>
                  <a:gd name="T52" fmla="*/ 41 w 107"/>
                  <a:gd name="T53" fmla="*/ 10 h 230"/>
                  <a:gd name="T54" fmla="*/ 34 w 107"/>
                  <a:gd name="T55" fmla="*/ 9 h 230"/>
                  <a:gd name="T56" fmla="*/ 29 w 107"/>
                  <a:gd name="T57" fmla="*/ 9 h 230"/>
                  <a:gd name="T58" fmla="*/ 23 w 107"/>
                  <a:gd name="T59" fmla="*/ 7 h 230"/>
                  <a:gd name="T60" fmla="*/ 19 w 107"/>
                  <a:gd name="T61" fmla="*/ 6 h 230"/>
                  <a:gd name="T62" fmla="*/ 14 w 107"/>
                  <a:gd name="T63" fmla="*/ 4 h 230"/>
                  <a:gd name="T64" fmla="*/ 10 w 107"/>
                  <a:gd name="T65" fmla="*/ 0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7"/>
                  <a:gd name="T100" fmla="*/ 0 h 230"/>
                  <a:gd name="T101" fmla="*/ 107 w 107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7" h="230">
                    <a:moveTo>
                      <a:pt x="21" y="0"/>
                    </a:moveTo>
                    <a:lnTo>
                      <a:pt x="19" y="44"/>
                    </a:lnTo>
                    <a:lnTo>
                      <a:pt x="13" y="100"/>
                    </a:lnTo>
                    <a:lnTo>
                      <a:pt x="5" y="154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10" y="215"/>
                    </a:lnTo>
                    <a:lnTo>
                      <a:pt x="22" y="226"/>
                    </a:lnTo>
                    <a:lnTo>
                      <a:pt x="41" y="230"/>
                    </a:lnTo>
                    <a:lnTo>
                      <a:pt x="52" y="229"/>
                    </a:lnTo>
                    <a:lnTo>
                      <a:pt x="63" y="226"/>
                    </a:lnTo>
                    <a:lnTo>
                      <a:pt x="76" y="223"/>
                    </a:lnTo>
                    <a:lnTo>
                      <a:pt x="85" y="218"/>
                    </a:lnTo>
                    <a:lnTo>
                      <a:pt x="93" y="213"/>
                    </a:lnTo>
                    <a:lnTo>
                      <a:pt x="99" y="207"/>
                    </a:lnTo>
                    <a:lnTo>
                      <a:pt x="101" y="201"/>
                    </a:lnTo>
                    <a:lnTo>
                      <a:pt x="97" y="193"/>
                    </a:lnTo>
                    <a:lnTo>
                      <a:pt x="90" y="174"/>
                    </a:lnTo>
                    <a:lnTo>
                      <a:pt x="86" y="154"/>
                    </a:lnTo>
                    <a:lnTo>
                      <a:pt x="85" y="133"/>
                    </a:lnTo>
                    <a:lnTo>
                      <a:pt x="85" y="115"/>
                    </a:lnTo>
                    <a:lnTo>
                      <a:pt x="90" y="93"/>
                    </a:lnTo>
                    <a:lnTo>
                      <a:pt x="96" y="64"/>
                    </a:lnTo>
                    <a:lnTo>
                      <a:pt x="102" y="36"/>
                    </a:lnTo>
                    <a:lnTo>
                      <a:pt x="107" y="16"/>
                    </a:lnTo>
                    <a:lnTo>
                      <a:pt x="94" y="17"/>
                    </a:lnTo>
                    <a:lnTo>
                      <a:pt x="82" y="19"/>
                    </a:lnTo>
                    <a:lnTo>
                      <a:pt x="69" y="17"/>
                    </a:lnTo>
                    <a:lnTo>
                      <a:pt x="58" y="17"/>
                    </a:lnTo>
                    <a:lnTo>
                      <a:pt x="47" y="14"/>
                    </a:lnTo>
                    <a:lnTo>
                      <a:pt x="38" y="11"/>
                    </a:lnTo>
                    <a:lnTo>
                      <a:pt x="29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284C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6" name="Freeform 104"/>
              <p:cNvSpPr>
                <a:spLocks/>
              </p:cNvSpPr>
              <p:nvPr/>
            </p:nvSpPr>
            <p:spPr bwMode="auto">
              <a:xfrm>
                <a:off x="1361" y="3066"/>
                <a:ext cx="118" cy="49"/>
              </a:xfrm>
              <a:custGeom>
                <a:avLst/>
                <a:gdLst>
                  <a:gd name="T0" fmla="*/ 7 w 234"/>
                  <a:gd name="T1" fmla="*/ 3 h 99"/>
                  <a:gd name="T2" fmla="*/ 6 w 234"/>
                  <a:gd name="T3" fmla="*/ 6 h 99"/>
                  <a:gd name="T4" fmla="*/ 3 w 234"/>
                  <a:gd name="T5" fmla="*/ 11 h 99"/>
                  <a:gd name="T6" fmla="*/ 1 w 234"/>
                  <a:gd name="T7" fmla="*/ 19 h 99"/>
                  <a:gd name="T8" fmla="*/ 0 w 234"/>
                  <a:gd name="T9" fmla="*/ 25 h 99"/>
                  <a:gd name="T10" fmla="*/ 0 w 234"/>
                  <a:gd name="T11" fmla="*/ 28 h 99"/>
                  <a:gd name="T12" fmla="*/ 0 w 234"/>
                  <a:gd name="T13" fmla="*/ 32 h 99"/>
                  <a:gd name="T14" fmla="*/ 1 w 234"/>
                  <a:gd name="T15" fmla="*/ 36 h 99"/>
                  <a:gd name="T16" fmla="*/ 2 w 234"/>
                  <a:gd name="T17" fmla="*/ 38 h 99"/>
                  <a:gd name="T18" fmla="*/ 4 w 234"/>
                  <a:gd name="T19" fmla="*/ 39 h 99"/>
                  <a:gd name="T20" fmla="*/ 8 w 234"/>
                  <a:gd name="T21" fmla="*/ 39 h 99"/>
                  <a:gd name="T22" fmla="*/ 12 w 234"/>
                  <a:gd name="T23" fmla="*/ 40 h 99"/>
                  <a:gd name="T24" fmla="*/ 17 w 234"/>
                  <a:gd name="T25" fmla="*/ 40 h 99"/>
                  <a:gd name="T26" fmla="*/ 23 w 234"/>
                  <a:gd name="T27" fmla="*/ 41 h 99"/>
                  <a:gd name="T28" fmla="*/ 27 w 234"/>
                  <a:gd name="T29" fmla="*/ 41 h 99"/>
                  <a:gd name="T30" fmla="*/ 32 w 234"/>
                  <a:gd name="T31" fmla="*/ 42 h 99"/>
                  <a:gd name="T32" fmla="*/ 35 w 234"/>
                  <a:gd name="T33" fmla="*/ 43 h 99"/>
                  <a:gd name="T34" fmla="*/ 46 w 234"/>
                  <a:gd name="T35" fmla="*/ 45 h 99"/>
                  <a:gd name="T36" fmla="*/ 56 w 234"/>
                  <a:gd name="T37" fmla="*/ 47 h 99"/>
                  <a:gd name="T38" fmla="*/ 66 w 234"/>
                  <a:gd name="T39" fmla="*/ 48 h 99"/>
                  <a:gd name="T40" fmla="*/ 75 w 234"/>
                  <a:gd name="T41" fmla="*/ 49 h 99"/>
                  <a:gd name="T42" fmla="*/ 83 w 234"/>
                  <a:gd name="T43" fmla="*/ 49 h 99"/>
                  <a:gd name="T44" fmla="*/ 90 w 234"/>
                  <a:gd name="T45" fmla="*/ 49 h 99"/>
                  <a:gd name="T46" fmla="*/ 97 w 234"/>
                  <a:gd name="T47" fmla="*/ 48 h 99"/>
                  <a:gd name="T48" fmla="*/ 105 w 234"/>
                  <a:gd name="T49" fmla="*/ 47 h 99"/>
                  <a:gd name="T50" fmla="*/ 111 w 234"/>
                  <a:gd name="T51" fmla="*/ 47 h 99"/>
                  <a:gd name="T52" fmla="*/ 116 w 234"/>
                  <a:gd name="T53" fmla="*/ 46 h 99"/>
                  <a:gd name="T54" fmla="*/ 118 w 234"/>
                  <a:gd name="T55" fmla="*/ 44 h 99"/>
                  <a:gd name="T56" fmla="*/ 118 w 234"/>
                  <a:gd name="T57" fmla="*/ 40 h 99"/>
                  <a:gd name="T58" fmla="*/ 116 w 234"/>
                  <a:gd name="T59" fmla="*/ 37 h 99"/>
                  <a:gd name="T60" fmla="*/ 112 w 234"/>
                  <a:gd name="T61" fmla="*/ 35 h 99"/>
                  <a:gd name="T62" fmla="*/ 105 w 234"/>
                  <a:gd name="T63" fmla="*/ 32 h 99"/>
                  <a:gd name="T64" fmla="*/ 99 w 234"/>
                  <a:gd name="T65" fmla="*/ 29 h 99"/>
                  <a:gd name="T66" fmla="*/ 93 w 234"/>
                  <a:gd name="T67" fmla="*/ 26 h 99"/>
                  <a:gd name="T68" fmla="*/ 87 w 234"/>
                  <a:gd name="T69" fmla="*/ 23 h 99"/>
                  <a:gd name="T70" fmla="*/ 82 w 234"/>
                  <a:gd name="T71" fmla="*/ 22 h 99"/>
                  <a:gd name="T72" fmla="*/ 79 w 234"/>
                  <a:gd name="T73" fmla="*/ 20 h 99"/>
                  <a:gd name="T74" fmla="*/ 75 w 234"/>
                  <a:gd name="T75" fmla="*/ 17 h 99"/>
                  <a:gd name="T76" fmla="*/ 69 w 234"/>
                  <a:gd name="T77" fmla="*/ 13 h 99"/>
                  <a:gd name="T78" fmla="*/ 63 w 234"/>
                  <a:gd name="T79" fmla="*/ 9 h 99"/>
                  <a:gd name="T80" fmla="*/ 60 w 234"/>
                  <a:gd name="T81" fmla="*/ 6 h 99"/>
                  <a:gd name="T82" fmla="*/ 58 w 234"/>
                  <a:gd name="T83" fmla="*/ 4 h 99"/>
                  <a:gd name="T84" fmla="*/ 55 w 234"/>
                  <a:gd name="T85" fmla="*/ 4 h 99"/>
                  <a:gd name="T86" fmla="*/ 52 w 234"/>
                  <a:gd name="T87" fmla="*/ 6 h 99"/>
                  <a:gd name="T88" fmla="*/ 49 w 234"/>
                  <a:gd name="T89" fmla="*/ 11 h 99"/>
                  <a:gd name="T90" fmla="*/ 45 w 234"/>
                  <a:gd name="T91" fmla="*/ 13 h 99"/>
                  <a:gd name="T92" fmla="*/ 42 w 234"/>
                  <a:gd name="T93" fmla="*/ 14 h 99"/>
                  <a:gd name="T94" fmla="*/ 37 w 234"/>
                  <a:gd name="T95" fmla="*/ 14 h 99"/>
                  <a:gd name="T96" fmla="*/ 32 w 234"/>
                  <a:gd name="T97" fmla="*/ 12 h 99"/>
                  <a:gd name="T98" fmla="*/ 27 w 234"/>
                  <a:gd name="T99" fmla="*/ 11 h 99"/>
                  <a:gd name="T100" fmla="*/ 23 w 234"/>
                  <a:gd name="T101" fmla="*/ 9 h 99"/>
                  <a:gd name="T102" fmla="*/ 19 w 234"/>
                  <a:gd name="T103" fmla="*/ 7 h 99"/>
                  <a:gd name="T104" fmla="*/ 15 w 234"/>
                  <a:gd name="T105" fmla="*/ 4 h 99"/>
                  <a:gd name="T106" fmla="*/ 13 w 234"/>
                  <a:gd name="T107" fmla="*/ 2 h 99"/>
                  <a:gd name="T108" fmla="*/ 12 w 234"/>
                  <a:gd name="T109" fmla="*/ 1 h 99"/>
                  <a:gd name="T110" fmla="*/ 10 w 234"/>
                  <a:gd name="T111" fmla="*/ 0 h 99"/>
                  <a:gd name="T112" fmla="*/ 9 w 234"/>
                  <a:gd name="T113" fmla="*/ 0 h 99"/>
                  <a:gd name="T114" fmla="*/ 9 w 234"/>
                  <a:gd name="T115" fmla="*/ 1 h 99"/>
                  <a:gd name="T116" fmla="*/ 8 w 234"/>
                  <a:gd name="T117" fmla="*/ 2 h 99"/>
                  <a:gd name="T118" fmla="*/ 8 w 234"/>
                  <a:gd name="T119" fmla="*/ 2 h 99"/>
                  <a:gd name="T120" fmla="*/ 7 w 234"/>
                  <a:gd name="T121" fmla="*/ 3 h 9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4"/>
                  <a:gd name="T184" fmla="*/ 0 h 99"/>
                  <a:gd name="T185" fmla="*/ 234 w 234"/>
                  <a:gd name="T186" fmla="*/ 99 h 9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4" h="99">
                    <a:moveTo>
                      <a:pt x="14" y="6"/>
                    </a:moveTo>
                    <a:lnTo>
                      <a:pt x="11" y="13"/>
                    </a:lnTo>
                    <a:lnTo>
                      <a:pt x="6" y="23"/>
                    </a:lnTo>
                    <a:lnTo>
                      <a:pt x="1" y="3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1" y="72"/>
                    </a:lnTo>
                    <a:lnTo>
                      <a:pt x="4" y="77"/>
                    </a:lnTo>
                    <a:lnTo>
                      <a:pt x="7" y="78"/>
                    </a:lnTo>
                    <a:lnTo>
                      <a:pt x="15" y="78"/>
                    </a:lnTo>
                    <a:lnTo>
                      <a:pt x="23" y="80"/>
                    </a:lnTo>
                    <a:lnTo>
                      <a:pt x="34" y="81"/>
                    </a:lnTo>
                    <a:lnTo>
                      <a:pt x="45" y="83"/>
                    </a:lnTo>
                    <a:lnTo>
                      <a:pt x="54" y="83"/>
                    </a:lnTo>
                    <a:lnTo>
                      <a:pt x="64" y="85"/>
                    </a:lnTo>
                    <a:lnTo>
                      <a:pt x="70" y="86"/>
                    </a:lnTo>
                    <a:lnTo>
                      <a:pt x="92" y="91"/>
                    </a:lnTo>
                    <a:lnTo>
                      <a:pt x="112" y="95"/>
                    </a:lnTo>
                    <a:lnTo>
                      <a:pt x="131" y="97"/>
                    </a:lnTo>
                    <a:lnTo>
                      <a:pt x="148" y="99"/>
                    </a:lnTo>
                    <a:lnTo>
                      <a:pt x="164" y="99"/>
                    </a:lnTo>
                    <a:lnTo>
                      <a:pt x="178" y="99"/>
                    </a:lnTo>
                    <a:lnTo>
                      <a:pt x="192" y="97"/>
                    </a:lnTo>
                    <a:lnTo>
                      <a:pt x="208" y="95"/>
                    </a:lnTo>
                    <a:lnTo>
                      <a:pt x="220" y="95"/>
                    </a:lnTo>
                    <a:lnTo>
                      <a:pt x="230" y="92"/>
                    </a:lnTo>
                    <a:lnTo>
                      <a:pt x="234" y="88"/>
                    </a:lnTo>
                    <a:lnTo>
                      <a:pt x="234" y="80"/>
                    </a:lnTo>
                    <a:lnTo>
                      <a:pt x="230" y="75"/>
                    </a:lnTo>
                    <a:lnTo>
                      <a:pt x="222" y="70"/>
                    </a:lnTo>
                    <a:lnTo>
                      <a:pt x="209" y="64"/>
                    </a:lnTo>
                    <a:lnTo>
                      <a:pt x="197" y="58"/>
                    </a:lnTo>
                    <a:lnTo>
                      <a:pt x="184" y="52"/>
                    </a:lnTo>
                    <a:lnTo>
                      <a:pt x="172" y="47"/>
                    </a:lnTo>
                    <a:lnTo>
                      <a:pt x="162" y="44"/>
                    </a:lnTo>
                    <a:lnTo>
                      <a:pt x="156" y="41"/>
                    </a:lnTo>
                    <a:lnTo>
                      <a:pt x="148" y="34"/>
                    </a:lnTo>
                    <a:lnTo>
                      <a:pt x="136" y="27"/>
                    </a:lnTo>
                    <a:lnTo>
                      <a:pt x="125" y="19"/>
                    </a:lnTo>
                    <a:lnTo>
                      <a:pt x="119" y="13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3"/>
                    </a:lnTo>
                    <a:lnTo>
                      <a:pt x="98" y="23"/>
                    </a:lnTo>
                    <a:lnTo>
                      <a:pt x="90" y="27"/>
                    </a:lnTo>
                    <a:lnTo>
                      <a:pt x="83" y="28"/>
                    </a:lnTo>
                    <a:lnTo>
                      <a:pt x="73" y="28"/>
                    </a:lnTo>
                    <a:lnTo>
                      <a:pt x="64" y="25"/>
                    </a:lnTo>
                    <a:lnTo>
                      <a:pt x="54" y="22"/>
                    </a:lnTo>
                    <a:lnTo>
                      <a:pt x="45" y="19"/>
                    </a:lnTo>
                    <a:lnTo>
                      <a:pt x="37" y="14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7" y="3"/>
                    </a:lnTo>
                    <a:lnTo>
                      <a:pt x="15" y="5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7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7" name="Freeform 105"/>
              <p:cNvSpPr>
                <a:spLocks/>
              </p:cNvSpPr>
              <p:nvPr/>
            </p:nvSpPr>
            <p:spPr bwMode="auto">
              <a:xfrm>
                <a:off x="1362" y="3104"/>
                <a:ext cx="117" cy="14"/>
              </a:xfrm>
              <a:custGeom>
                <a:avLst/>
                <a:gdLst>
                  <a:gd name="T0" fmla="*/ 2 w 233"/>
                  <a:gd name="T1" fmla="*/ 0 h 28"/>
                  <a:gd name="T2" fmla="*/ 3 w 233"/>
                  <a:gd name="T3" fmla="*/ 1 h 28"/>
                  <a:gd name="T4" fmla="*/ 7 w 233"/>
                  <a:gd name="T5" fmla="*/ 1 h 28"/>
                  <a:gd name="T6" fmla="*/ 11 w 233"/>
                  <a:gd name="T7" fmla="*/ 2 h 28"/>
                  <a:gd name="T8" fmla="*/ 17 w 233"/>
                  <a:gd name="T9" fmla="*/ 2 h 28"/>
                  <a:gd name="T10" fmla="*/ 22 w 233"/>
                  <a:gd name="T11" fmla="*/ 3 h 28"/>
                  <a:gd name="T12" fmla="*/ 27 w 233"/>
                  <a:gd name="T13" fmla="*/ 3 h 28"/>
                  <a:gd name="T14" fmla="*/ 32 w 233"/>
                  <a:gd name="T15" fmla="*/ 4 h 28"/>
                  <a:gd name="T16" fmla="*/ 35 w 233"/>
                  <a:gd name="T17" fmla="*/ 5 h 28"/>
                  <a:gd name="T18" fmla="*/ 46 w 233"/>
                  <a:gd name="T19" fmla="*/ 7 h 28"/>
                  <a:gd name="T20" fmla="*/ 56 w 233"/>
                  <a:gd name="T21" fmla="*/ 9 h 28"/>
                  <a:gd name="T22" fmla="*/ 65 w 233"/>
                  <a:gd name="T23" fmla="*/ 10 h 28"/>
                  <a:gd name="T24" fmla="*/ 74 w 233"/>
                  <a:gd name="T25" fmla="*/ 11 h 28"/>
                  <a:gd name="T26" fmla="*/ 82 w 233"/>
                  <a:gd name="T27" fmla="*/ 11 h 28"/>
                  <a:gd name="T28" fmla="*/ 89 w 233"/>
                  <a:gd name="T29" fmla="*/ 11 h 28"/>
                  <a:gd name="T30" fmla="*/ 96 w 233"/>
                  <a:gd name="T31" fmla="*/ 10 h 28"/>
                  <a:gd name="T32" fmla="*/ 104 w 233"/>
                  <a:gd name="T33" fmla="*/ 9 h 28"/>
                  <a:gd name="T34" fmla="*/ 107 w 233"/>
                  <a:gd name="T35" fmla="*/ 9 h 28"/>
                  <a:gd name="T36" fmla="*/ 110 w 233"/>
                  <a:gd name="T37" fmla="*/ 9 h 28"/>
                  <a:gd name="T38" fmla="*/ 112 w 233"/>
                  <a:gd name="T39" fmla="*/ 7 h 28"/>
                  <a:gd name="T40" fmla="*/ 115 w 233"/>
                  <a:gd name="T41" fmla="*/ 7 h 28"/>
                  <a:gd name="T42" fmla="*/ 116 w 233"/>
                  <a:gd name="T43" fmla="*/ 7 h 28"/>
                  <a:gd name="T44" fmla="*/ 117 w 233"/>
                  <a:gd name="T45" fmla="*/ 7 h 28"/>
                  <a:gd name="T46" fmla="*/ 117 w 233"/>
                  <a:gd name="T47" fmla="*/ 9 h 28"/>
                  <a:gd name="T48" fmla="*/ 116 w 233"/>
                  <a:gd name="T49" fmla="*/ 10 h 28"/>
                  <a:gd name="T50" fmla="*/ 114 w 233"/>
                  <a:gd name="T51" fmla="*/ 11 h 28"/>
                  <a:gd name="T52" fmla="*/ 109 w 233"/>
                  <a:gd name="T53" fmla="*/ 12 h 28"/>
                  <a:gd name="T54" fmla="*/ 103 w 233"/>
                  <a:gd name="T55" fmla="*/ 13 h 28"/>
                  <a:gd name="T56" fmla="*/ 96 w 233"/>
                  <a:gd name="T57" fmla="*/ 13 h 28"/>
                  <a:gd name="T58" fmla="*/ 87 w 233"/>
                  <a:gd name="T59" fmla="*/ 14 h 28"/>
                  <a:gd name="T60" fmla="*/ 79 w 233"/>
                  <a:gd name="T61" fmla="*/ 14 h 28"/>
                  <a:gd name="T62" fmla="*/ 72 w 233"/>
                  <a:gd name="T63" fmla="*/ 14 h 28"/>
                  <a:gd name="T64" fmla="*/ 66 w 233"/>
                  <a:gd name="T65" fmla="*/ 13 h 28"/>
                  <a:gd name="T66" fmla="*/ 61 w 233"/>
                  <a:gd name="T67" fmla="*/ 13 h 28"/>
                  <a:gd name="T68" fmla="*/ 56 w 233"/>
                  <a:gd name="T69" fmla="*/ 11 h 28"/>
                  <a:gd name="T70" fmla="*/ 50 w 233"/>
                  <a:gd name="T71" fmla="*/ 10 h 28"/>
                  <a:gd name="T72" fmla="*/ 46 w 233"/>
                  <a:gd name="T73" fmla="*/ 9 h 28"/>
                  <a:gd name="T74" fmla="*/ 42 w 233"/>
                  <a:gd name="T75" fmla="*/ 7 h 28"/>
                  <a:gd name="T76" fmla="*/ 39 w 233"/>
                  <a:gd name="T77" fmla="*/ 7 h 28"/>
                  <a:gd name="T78" fmla="*/ 36 w 233"/>
                  <a:gd name="T79" fmla="*/ 7 h 28"/>
                  <a:gd name="T80" fmla="*/ 35 w 233"/>
                  <a:gd name="T81" fmla="*/ 6 h 28"/>
                  <a:gd name="T82" fmla="*/ 35 w 233"/>
                  <a:gd name="T83" fmla="*/ 7 h 28"/>
                  <a:gd name="T84" fmla="*/ 35 w 233"/>
                  <a:gd name="T85" fmla="*/ 9 h 28"/>
                  <a:gd name="T86" fmla="*/ 35 w 233"/>
                  <a:gd name="T87" fmla="*/ 10 h 28"/>
                  <a:gd name="T88" fmla="*/ 34 w 233"/>
                  <a:gd name="T89" fmla="*/ 11 h 28"/>
                  <a:gd name="T90" fmla="*/ 32 w 233"/>
                  <a:gd name="T91" fmla="*/ 11 h 28"/>
                  <a:gd name="T92" fmla="*/ 30 w 233"/>
                  <a:gd name="T93" fmla="*/ 11 h 28"/>
                  <a:gd name="T94" fmla="*/ 25 w 233"/>
                  <a:gd name="T95" fmla="*/ 11 h 28"/>
                  <a:gd name="T96" fmla="*/ 21 w 233"/>
                  <a:gd name="T97" fmla="*/ 11 h 28"/>
                  <a:gd name="T98" fmla="*/ 15 w 233"/>
                  <a:gd name="T99" fmla="*/ 10 h 28"/>
                  <a:gd name="T100" fmla="*/ 10 w 233"/>
                  <a:gd name="T101" fmla="*/ 10 h 28"/>
                  <a:gd name="T102" fmla="*/ 5 w 233"/>
                  <a:gd name="T103" fmla="*/ 9 h 28"/>
                  <a:gd name="T104" fmla="*/ 1 w 233"/>
                  <a:gd name="T105" fmla="*/ 7 h 28"/>
                  <a:gd name="T106" fmla="*/ 0 w 233"/>
                  <a:gd name="T107" fmla="*/ 6 h 28"/>
                  <a:gd name="T108" fmla="*/ 0 w 233"/>
                  <a:gd name="T109" fmla="*/ 2 h 28"/>
                  <a:gd name="T110" fmla="*/ 0 w 233"/>
                  <a:gd name="T111" fmla="*/ 1 h 28"/>
                  <a:gd name="T112" fmla="*/ 2 w 233"/>
                  <a:gd name="T113" fmla="*/ 0 h 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33"/>
                  <a:gd name="T172" fmla="*/ 0 h 28"/>
                  <a:gd name="T173" fmla="*/ 233 w 233"/>
                  <a:gd name="T174" fmla="*/ 28 h 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33" h="28">
                    <a:moveTo>
                      <a:pt x="3" y="0"/>
                    </a:moveTo>
                    <a:lnTo>
                      <a:pt x="6" y="1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3" y="4"/>
                    </a:lnTo>
                    <a:lnTo>
                      <a:pt x="44" y="6"/>
                    </a:lnTo>
                    <a:lnTo>
                      <a:pt x="53" y="6"/>
                    </a:lnTo>
                    <a:lnTo>
                      <a:pt x="63" y="8"/>
                    </a:lnTo>
                    <a:lnTo>
                      <a:pt x="69" y="9"/>
                    </a:lnTo>
                    <a:lnTo>
                      <a:pt x="91" y="14"/>
                    </a:lnTo>
                    <a:lnTo>
                      <a:pt x="111" y="18"/>
                    </a:lnTo>
                    <a:lnTo>
                      <a:pt x="130" y="20"/>
                    </a:lnTo>
                    <a:lnTo>
                      <a:pt x="147" y="22"/>
                    </a:lnTo>
                    <a:lnTo>
                      <a:pt x="163" y="22"/>
                    </a:lnTo>
                    <a:lnTo>
                      <a:pt x="177" y="22"/>
                    </a:lnTo>
                    <a:lnTo>
                      <a:pt x="191" y="20"/>
                    </a:lnTo>
                    <a:lnTo>
                      <a:pt x="207" y="18"/>
                    </a:lnTo>
                    <a:lnTo>
                      <a:pt x="213" y="18"/>
                    </a:lnTo>
                    <a:lnTo>
                      <a:pt x="219" y="17"/>
                    </a:lnTo>
                    <a:lnTo>
                      <a:pt x="224" y="15"/>
                    </a:lnTo>
                    <a:lnTo>
                      <a:pt x="229" y="14"/>
                    </a:lnTo>
                    <a:lnTo>
                      <a:pt x="232" y="14"/>
                    </a:lnTo>
                    <a:lnTo>
                      <a:pt x="233" y="15"/>
                    </a:lnTo>
                    <a:lnTo>
                      <a:pt x="233" y="18"/>
                    </a:lnTo>
                    <a:lnTo>
                      <a:pt x="232" y="20"/>
                    </a:lnTo>
                    <a:lnTo>
                      <a:pt x="227" y="22"/>
                    </a:lnTo>
                    <a:lnTo>
                      <a:pt x="218" y="23"/>
                    </a:lnTo>
                    <a:lnTo>
                      <a:pt x="205" y="25"/>
                    </a:lnTo>
                    <a:lnTo>
                      <a:pt x="191" y="26"/>
                    </a:lnTo>
                    <a:lnTo>
                      <a:pt x="174" y="28"/>
                    </a:lnTo>
                    <a:lnTo>
                      <a:pt x="158" y="28"/>
                    </a:lnTo>
                    <a:lnTo>
                      <a:pt x="144" y="28"/>
                    </a:lnTo>
                    <a:lnTo>
                      <a:pt x="132" y="26"/>
                    </a:lnTo>
                    <a:lnTo>
                      <a:pt x="121" y="25"/>
                    </a:lnTo>
                    <a:lnTo>
                      <a:pt x="111" y="22"/>
                    </a:lnTo>
                    <a:lnTo>
                      <a:pt x="100" y="20"/>
                    </a:lnTo>
                    <a:lnTo>
                      <a:pt x="91" y="18"/>
                    </a:lnTo>
                    <a:lnTo>
                      <a:pt x="83" y="15"/>
                    </a:lnTo>
                    <a:lnTo>
                      <a:pt x="77" y="14"/>
                    </a:lnTo>
                    <a:lnTo>
                      <a:pt x="72" y="14"/>
                    </a:lnTo>
                    <a:lnTo>
                      <a:pt x="69" y="12"/>
                    </a:lnTo>
                    <a:lnTo>
                      <a:pt x="69" y="15"/>
                    </a:lnTo>
                    <a:lnTo>
                      <a:pt x="69" y="18"/>
                    </a:lnTo>
                    <a:lnTo>
                      <a:pt x="69" y="20"/>
                    </a:lnTo>
                    <a:lnTo>
                      <a:pt x="67" y="22"/>
                    </a:lnTo>
                    <a:lnTo>
                      <a:pt x="64" y="22"/>
                    </a:lnTo>
                    <a:lnTo>
                      <a:pt x="60" y="22"/>
                    </a:lnTo>
                    <a:lnTo>
                      <a:pt x="50" y="22"/>
                    </a:lnTo>
                    <a:lnTo>
                      <a:pt x="41" y="22"/>
                    </a:lnTo>
                    <a:lnTo>
                      <a:pt x="30" y="20"/>
                    </a:lnTo>
                    <a:lnTo>
                      <a:pt x="19" y="20"/>
                    </a:lnTo>
                    <a:lnTo>
                      <a:pt x="10" y="18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8" name="Freeform 106"/>
              <p:cNvSpPr>
                <a:spLocks/>
              </p:cNvSpPr>
              <p:nvPr/>
            </p:nvSpPr>
            <p:spPr bwMode="auto">
              <a:xfrm>
                <a:off x="1267" y="2646"/>
                <a:ext cx="199" cy="430"/>
              </a:xfrm>
              <a:custGeom>
                <a:avLst/>
                <a:gdLst>
                  <a:gd name="T0" fmla="*/ 113 w 399"/>
                  <a:gd name="T1" fmla="*/ 430 h 861"/>
                  <a:gd name="T2" fmla="*/ 124 w 399"/>
                  <a:gd name="T3" fmla="*/ 430 h 861"/>
                  <a:gd name="T4" fmla="*/ 136 w 399"/>
                  <a:gd name="T5" fmla="*/ 427 h 861"/>
                  <a:gd name="T6" fmla="*/ 146 w 399"/>
                  <a:gd name="T7" fmla="*/ 424 h 861"/>
                  <a:gd name="T8" fmla="*/ 152 w 399"/>
                  <a:gd name="T9" fmla="*/ 419 h 861"/>
                  <a:gd name="T10" fmla="*/ 152 w 399"/>
                  <a:gd name="T11" fmla="*/ 416 h 861"/>
                  <a:gd name="T12" fmla="*/ 152 w 399"/>
                  <a:gd name="T13" fmla="*/ 407 h 861"/>
                  <a:gd name="T14" fmla="*/ 149 w 399"/>
                  <a:gd name="T15" fmla="*/ 390 h 861"/>
                  <a:gd name="T16" fmla="*/ 155 w 399"/>
                  <a:gd name="T17" fmla="*/ 371 h 861"/>
                  <a:gd name="T18" fmla="*/ 164 w 399"/>
                  <a:gd name="T19" fmla="*/ 341 h 861"/>
                  <a:gd name="T20" fmla="*/ 175 w 399"/>
                  <a:gd name="T21" fmla="*/ 305 h 861"/>
                  <a:gd name="T22" fmla="*/ 183 w 399"/>
                  <a:gd name="T23" fmla="*/ 279 h 861"/>
                  <a:gd name="T24" fmla="*/ 185 w 399"/>
                  <a:gd name="T25" fmla="*/ 268 h 861"/>
                  <a:gd name="T26" fmla="*/ 184 w 399"/>
                  <a:gd name="T27" fmla="*/ 254 h 861"/>
                  <a:gd name="T28" fmla="*/ 192 w 399"/>
                  <a:gd name="T29" fmla="*/ 234 h 861"/>
                  <a:gd name="T30" fmla="*/ 199 w 399"/>
                  <a:gd name="T31" fmla="*/ 208 h 861"/>
                  <a:gd name="T32" fmla="*/ 189 w 399"/>
                  <a:gd name="T33" fmla="*/ 176 h 861"/>
                  <a:gd name="T34" fmla="*/ 170 w 399"/>
                  <a:gd name="T35" fmla="*/ 134 h 861"/>
                  <a:gd name="T36" fmla="*/ 152 w 399"/>
                  <a:gd name="T37" fmla="*/ 98 h 861"/>
                  <a:gd name="T38" fmla="*/ 138 w 399"/>
                  <a:gd name="T39" fmla="*/ 70 h 861"/>
                  <a:gd name="T40" fmla="*/ 128 w 399"/>
                  <a:gd name="T41" fmla="*/ 56 h 861"/>
                  <a:gd name="T42" fmla="*/ 121 w 399"/>
                  <a:gd name="T43" fmla="*/ 44 h 861"/>
                  <a:gd name="T44" fmla="*/ 116 w 399"/>
                  <a:gd name="T45" fmla="*/ 38 h 861"/>
                  <a:gd name="T46" fmla="*/ 114 w 399"/>
                  <a:gd name="T47" fmla="*/ 33 h 861"/>
                  <a:gd name="T48" fmla="*/ 113 w 399"/>
                  <a:gd name="T49" fmla="*/ 28 h 861"/>
                  <a:gd name="T50" fmla="*/ 111 w 399"/>
                  <a:gd name="T51" fmla="*/ 25 h 861"/>
                  <a:gd name="T52" fmla="*/ 106 w 399"/>
                  <a:gd name="T53" fmla="*/ 23 h 861"/>
                  <a:gd name="T54" fmla="*/ 95 w 399"/>
                  <a:gd name="T55" fmla="*/ 16 h 861"/>
                  <a:gd name="T56" fmla="*/ 78 w 399"/>
                  <a:gd name="T57" fmla="*/ 6 h 861"/>
                  <a:gd name="T58" fmla="*/ 58 w 399"/>
                  <a:gd name="T59" fmla="*/ 0 h 861"/>
                  <a:gd name="T60" fmla="*/ 34 w 399"/>
                  <a:gd name="T61" fmla="*/ 2 h 861"/>
                  <a:gd name="T62" fmla="*/ 16 w 399"/>
                  <a:gd name="T63" fmla="*/ 12 h 861"/>
                  <a:gd name="T64" fmla="*/ 5 w 399"/>
                  <a:gd name="T65" fmla="*/ 26 h 861"/>
                  <a:gd name="T66" fmla="*/ 0 w 399"/>
                  <a:gd name="T67" fmla="*/ 41 h 861"/>
                  <a:gd name="T68" fmla="*/ 3 w 399"/>
                  <a:gd name="T69" fmla="*/ 59 h 861"/>
                  <a:gd name="T70" fmla="*/ 20 w 399"/>
                  <a:gd name="T71" fmla="*/ 84 h 861"/>
                  <a:gd name="T72" fmla="*/ 43 w 399"/>
                  <a:gd name="T73" fmla="*/ 110 h 861"/>
                  <a:gd name="T74" fmla="*/ 63 w 399"/>
                  <a:gd name="T75" fmla="*/ 130 h 861"/>
                  <a:gd name="T76" fmla="*/ 74 w 399"/>
                  <a:gd name="T77" fmla="*/ 144 h 861"/>
                  <a:gd name="T78" fmla="*/ 88 w 399"/>
                  <a:gd name="T79" fmla="*/ 163 h 861"/>
                  <a:gd name="T80" fmla="*/ 102 w 399"/>
                  <a:gd name="T81" fmla="*/ 183 h 861"/>
                  <a:gd name="T82" fmla="*/ 113 w 399"/>
                  <a:gd name="T83" fmla="*/ 199 h 861"/>
                  <a:gd name="T84" fmla="*/ 116 w 399"/>
                  <a:gd name="T85" fmla="*/ 207 h 861"/>
                  <a:gd name="T86" fmla="*/ 122 w 399"/>
                  <a:gd name="T87" fmla="*/ 210 h 861"/>
                  <a:gd name="T88" fmla="*/ 130 w 399"/>
                  <a:gd name="T89" fmla="*/ 212 h 861"/>
                  <a:gd name="T90" fmla="*/ 130 w 399"/>
                  <a:gd name="T91" fmla="*/ 219 h 861"/>
                  <a:gd name="T92" fmla="*/ 125 w 399"/>
                  <a:gd name="T93" fmla="*/ 221 h 861"/>
                  <a:gd name="T94" fmla="*/ 122 w 399"/>
                  <a:gd name="T95" fmla="*/ 219 h 861"/>
                  <a:gd name="T96" fmla="*/ 120 w 399"/>
                  <a:gd name="T97" fmla="*/ 222 h 861"/>
                  <a:gd name="T98" fmla="*/ 113 w 399"/>
                  <a:gd name="T99" fmla="*/ 236 h 861"/>
                  <a:gd name="T100" fmla="*/ 105 w 399"/>
                  <a:gd name="T101" fmla="*/ 260 h 861"/>
                  <a:gd name="T102" fmla="*/ 97 w 399"/>
                  <a:gd name="T103" fmla="*/ 289 h 861"/>
                  <a:gd name="T104" fmla="*/ 90 w 399"/>
                  <a:gd name="T105" fmla="*/ 337 h 861"/>
                  <a:gd name="T106" fmla="*/ 77 w 399"/>
                  <a:gd name="T107" fmla="*/ 401 h 861"/>
                  <a:gd name="T108" fmla="*/ 79 w 399"/>
                  <a:gd name="T109" fmla="*/ 420 h 861"/>
                  <a:gd name="T110" fmla="*/ 88 w 399"/>
                  <a:gd name="T111" fmla="*/ 425 h 861"/>
                  <a:gd name="T112" fmla="*/ 97 w 399"/>
                  <a:gd name="T113" fmla="*/ 429 h 861"/>
                  <a:gd name="T114" fmla="*/ 105 w 399"/>
                  <a:gd name="T115" fmla="*/ 430 h 8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99"/>
                  <a:gd name="T175" fmla="*/ 0 h 861"/>
                  <a:gd name="T176" fmla="*/ 399 w 399"/>
                  <a:gd name="T177" fmla="*/ 861 h 8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99" h="861">
                    <a:moveTo>
                      <a:pt x="215" y="861"/>
                    </a:moveTo>
                    <a:lnTo>
                      <a:pt x="226" y="861"/>
                    </a:lnTo>
                    <a:lnTo>
                      <a:pt x="238" y="860"/>
                    </a:lnTo>
                    <a:lnTo>
                      <a:pt x="249" y="860"/>
                    </a:lnTo>
                    <a:lnTo>
                      <a:pt x="262" y="858"/>
                    </a:lnTo>
                    <a:lnTo>
                      <a:pt x="273" y="855"/>
                    </a:lnTo>
                    <a:lnTo>
                      <a:pt x="284" y="852"/>
                    </a:lnTo>
                    <a:lnTo>
                      <a:pt x="293" y="849"/>
                    </a:lnTo>
                    <a:lnTo>
                      <a:pt x="301" y="843"/>
                    </a:lnTo>
                    <a:lnTo>
                      <a:pt x="304" y="839"/>
                    </a:lnTo>
                    <a:lnTo>
                      <a:pt x="305" y="836"/>
                    </a:lnTo>
                    <a:lnTo>
                      <a:pt x="305" y="832"/>
                    </a:lnTo>
                    <a:lnTo>
                      <a:pt x="305" y="825"/>
                    </a:lnTo>
                    <a:lnTo>
                      <a:pt x="304" y="814"/>
                    </a:lnTo>
                    <a:lnTo>
                      <a:pt x="301" y="799"/>
                    </a:lnTo>
                    <a:lnTo>
                      <a:pt x="299" y="780"/>
                    </a:lnTo>
                    <a:lnTo>
                      <a:pt x="304" y="760"/>
                    </a:lnTo>
                    <a:lnTo>
                      <a:pt x="310" y="742"/>
                    </a:lnTo>
                    <a:lnTo>
                      <a:pt x="318" y="716"/>
                    </a:lnTo>
                    <a:lnTo>
                      <a:pt x="329" y="683"/>
                    </a:lnTo>
                    <a:lnTo>
                      <a:pt x="340" y="647"/>
                    </a:lnTo>
                    <a:lnTo>
                      <a:pt x="351" y="611"/>
                    </a:lnTo>
                    <a:lnTo>
                      <a:pt x="360" y="581"/>
                    </a:lnTo>
                    <a:lnTo>
                      <a:pt x="366" y="558"/>
                    </a:lnTo>
                    <a:lnTo>
                      <a:pt x="370" y="547"/>
                    </a:lnTo>
                    <a:lnTo>
                      <a:pt x="370" y="536"/>
                    </a:lnTo>
                    <a:lnTo>
                      <a:pt x="368" y="523"/>
                    </a:lnTo>
                    <a:lnTo>
                      <a:pt x="368" y="508"/>
                    </a:lnTo>
                    <a:lnTo>
                      <a:pt x="374" y="489"/>
                    </a:lnTo>
                    <a:lnTo>
                      <a:pt x="384" y="468"/>
                    </a:lnTo>
                    <a:lnTo>
                      <a:pt x="395" y="443"/>
                    </a:lnTo>
                    <a:lnTo>
                      <a:pt x="399" y="417"/>
                    </a:lnTo>
                    <a:lnTo>
                      <a:pt x="396" y="395"/>
                    </a:lnTo>
                    <a:lnTo>
                      <a:pt x="379" y="353"/>
                    </a:lnTo>
                    <a:lnTo>
                      <a:pt x="360" y="310"/>
                    </a:lnTo>
                    <a:lnTo>
                      <a:pt x="341" y="268"/>
                    </a:lnTo>
                    <a:lnTo>
                      <a:pt x="323" y="231"/>
                    </a:lnTo>
                    <a:lnTo>
                      <a:pt x="305" y="196"/>
                    </a:lnTo>
                    <a:lnTo>
                      <a:pt x="290" y="165"/>
                    </a:lnTo>
                    <a:lnTo>
                      <a:pt x="276" y="141"/>
                    </a:lnTo>
                    <a:lnTo>
                      <a:pt x="263" y="123"/>
                    </a:lnTo>
                    <a:lnTo>
                      <a:pt x="257" y="113"/>
                    </a:lnTo>
                    <a:lnTo>
                      <a:pt x="251" y="101"/>
                    </a:lnTo>
                    <a:lnTo>
                      <a:pt x="243" y="88"/>
                    </a:lnTo>
                    <a:lnTo>
                      <a:pt x="237" y="80"/>
                    </a:lnTo>
                    <a:lnTo>
                      <a:pt x="232" y="76"/>
                    </a:lnTo>
                    <a:lnTo>
                      <a:pt x="229" y="71"/>
                    </a:lnTo>
                    <a:lnTo>
                      <a:pt x="229" y="66"/>
                    </a:lnTo>
                    <a:lnTo>
                      <a:pt x="229" y="61"/>
                    </a:lnTo>
                    <a:lnTo>
                      <a:pt x="227" y="57"/>
                    </a:lnTo>
                    <a:lnTo>
                      <a:pt x="226" y="54"/>
                    </a:lnTo>
                    <a:lnTo>
                      <a:pt x="222" y="51"/>
                    </a:lnTo>
                    <a:lnTo>
                      <a:pt x="216" y="49"/>
                    </a:lnTo>
                    <a:lnTo>
                      <a:pt x="212" y="46"/>
                    </a:lnTo>
                    <a:lnTo>
                      <a:pt x="202" y="40"/>
                    </a:lnTo>
                    <a:lnTo>
                      <a:pt x="190" y="32"/>
                    </a:lnTo>
                    <a:lnTo>
                      <a:pt x="176" y="22"/>
                    </a:lnTo>
                    <a:lnTo>
                      <a:pt x="157" y="13"/>
                    </a:lnTo>
                    <a:lnTo>
                      <a:pt x="138" y="5"/>
                    </a:lnTo>
                    <a:lnTo>
                      <a:pt x="116" y="0"/>
                    </a:lnTo>
                    <a:lnTo>
                      <a:pt x="93" y="0"/>
                    </a:lnTo>
                    <a:lnTo>
                      <a:pt x="69" y="5"/>
                    </a:lnTo>
                    <a:lnTo>
                      <a:pt x="50" y="13"/>
                    </a:lnTo>
                    <a:lnTo>
                      <a:pt x="33" y="24"/>
                    </a:lnTo>
                    <a:lnTo>
                      <a:pt x="21" y="38"/>
                    </a:lnTo>
                    <a:lnTo>
                      <a:pt x="11" y="52"/>
                    </a:lnTo>
                    <a:lnTo>
                      <a:pt x="3" y="68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7" y="118"/>
                    </a:lnTo>
                    <a:lnTo>
                      <a:pt x="21" y="144"/>
                    </a:lnTo>
                    <a:lnTo>
                      <a:pt x="41" y="169"/>
                    </a:lnTo>
                    <a:lnTo>
                      <a:pt x="63" y="196"/>
                    </a:lnTo>
                    <a:lnTo>
                      <a:pt x="86" y="220"/>
                    </a:lnTo>
                    <a:lnTo>
                      <a:pt x="108" y="241"/>
                    </a:lnTo>
                    <a:lnTo>
                      <a:pt x="126" y="260"/>
                    </a:lnTo>
                    <a:lnTo>
                      <a:pt x="138" y="274"/>
                    </a:lnTo>
                    <a:lnTo>
                      <a:pt x="149" y="288"/>
                    </a:lnTo>
                    <a:lnTo>
                      <a:pt x="161" y="306"/>
                    </a:lnTo>
                    <a:lnTo>
                      <a:pt x="176" y="326"/>
                    </a:lnTo>
                    <a:lnTo>
                      <a:pt x="191" y="346"/>
                    </a:lnTo>
                    <a:lnTo>
                      <a:pt x="205" y="367"/>
                    </a:lnTo>
                    <a:lnTo>
                      <a:pt x="216" y="384"/>
                    </a:lnTo>
                    <a:lnTo>
                      <a:pt x="226" y="398"/>
                    </a:lnTo>
                    <a:lnTo>
                      <a:pt x="229" y="406"/>
                    </a:lnTo>
                    <a:lnTo>
                      <a:pt x="233" y="414"/>
                    </a:lnTo>
                    <a:lnTo>
                      <a:pt x="238" y="418"/>
                    </a:lnTo>
                    <a:lnTo>
                      <a:pt x="244" y="421"/>
                    </a:lnTo>
                    <a:lnTo>
                      <a:pt x="251" y="421"/>
                    </a:lnTo>
                    <a:lnTo>
                      <a:pt x="260" y="425"/>
                    </a:lnTo>
                    <a:lnTo>
                      <a:pt x="263" y="431"/>
                    </a:lnTo>
                    <a:lnTo>
                      <a:pt x="260" y="439"/>
                    </a:lnTo>
                    <a:lnTo>
                      <a:pt x="255" y="442"/>
                    </a:lnTo>
                    <a:lnTo>
                      <a:pt x="251" y="442"/>
                    </a:lnTo>
                    <a:lnTo>
                      <a:pt x="248" y="440"/>
                    </a:lnTo>
                    <a:lnTo>
                      <a:pt x="244" y="439"/>
                    </a:lnTo>
                    <a:lnTo>
                      <a:pt x="241" y="440"/>
                    </a:lnTo>
                    <a:lnTo>
                      <a:pt x="240" y="445"/>
                    </a:lnTo>
                    <a:lnTo>
                      <a:pt x="233" y="456"/>
                    </a:lnTo>
                    <a:lnTo>
                      <a:pt x="227" y="473"/>
                    </a:lnTo>
                    <a:lnTo>
                      <a:pt x="219" y="494"/>
                    </a:lnTo>
                    <a:lnTo>
                      <a:pt x="210" y="520"/>
                    </a:lnTo>
                    <a:lnTo>
                      <a:pt x="202" y="547"/>
                    </a:lnTo>
                    <a:lnTo>
                      <a:pt x="194" y="578"/>
                    </a:lnTo>
                    <a:lnTo>
                      <a:pt x="190" y="608"/>
                    </a:lnTo>
                    <a:lnTo>
                      <a:pt x="180" y="674"/>
                    </a:lnTo>
                    <a:lnTo>
                      <a:pt x="168" y="744"/>
                    </a:lnTo>
                    <a:lnTo>
                      <a:pt x="155" y="802"/>
                    </a:lnTo>
                    <a:lnTo>
                      <a:pt x="149" y="835"/>
                    </a:lnTo>
                    <a:lnTo>
                      <a:pt x="158" y="841"/>
                    </a:lnTo>
                    <a:lnTo>
                      <a:pt x="168" y="846"/>
                    </a:lnTo>
                    <a:lnTo>
                      <a:pt x="177" y="850"/>
                    </a:lnTo>
                    <a:lnTo>
                      <a:pt x="187" y="855"/>
                    </a:lnTo>
                    <a:lnTo>
                      <a:pt x="194" y="858"/>
                    </a:lnTo>
                    <a:lnTo>
                      <a:pt x="202" y="860"/>
                    </a:lnTo>
                    <a:lnTo>
                      <a:pt x="210" y="861"/>
                    </a:lnTo>
                    <a:lnTo>
                      <a:pt x="215" y="86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69" name="Freeform 107"/>
              <p:cNvSpPr>
                <a:spLocks/>
              </p:cNvSpPr>
              <p:nvPr/>
            </p:nvSpPr>
            <p:spPr bwMode="auto">
              <a:xfrm>
                <a:off x="1178" y="2373"/>
                <a:ext cx="208" cy="265"/>
              </a:xfrm>
              <a:custGeom>
                <a:avLst/>
                <a:gdLst>
                  <a:gd name="T0" fmla="*/ 195 w 414"/>
                  <a:gd name="T1" fmla="*/ 6 h 529"/>
                  <a:gd name="T2" fmla="*/ 184 w 414"/>
                  <a:gd name="T3" fmla="*/ 1 h 529"/>
                  <a:gd name="T4" fmla="*/ 169 w 414"/>
                  <a:gd name="T5" fmla="*/ 2 h 529"/>
                  <a:gd name="T6" fmla="*/ 153 w 414"/>
                  <a:gd name="T7" fmla="*/ 12 h 529"/>
                  <a:gd name="T8" fmla="*/ 141 w 414"/>
                  <a:gd name="T9" fmla="*/ 25 h 529"/>
                  <a:gd name="T10" fmla="*/ 134 w 414"/>
                  <a:gd name="T11" fmla="*/ 32 h 529"/>
                  <a:gd name="T12" fmla="*/ 127 w 414"/>
                  <a:gd name="T13" fmla="*/ 38 h 529"/>
                  <a:gd name="T14" fmla="*/ 121 w 414"/>
                  <a:gd name="T15" fmla="*/ 44 h 529"/>
                  <a:gd name="T16" fmla="*/ 115 w 414"/>
                  <a:gd name="T17" fmla="*/ 49 h 529"/>
                  <a:gd name="T18" fmla="*/ 101 w 414"/>
                  <a:gd name="T19" fmla="*/ 63 h 529"/>
                  <a:gd name="T20" fmla="*/ 85 w 414"/>
                  <a:gd name="T21" fmla="*/ 78 h 529"/>
                  <a:gd name="T22" fmla="*/ 73 w 414"/>
                  <a:gd name="T23" fmla="*/ 91 h 529"/>
                  <a:gd name="T24" fmla="*/ 68 w 414"/>
                  <a:gd name="T25" fmla="*/ 98 h 529"/>
                  <a:gd name="T26" fmla="*/ 60 w 414"/>
                  <a:gd name="T27" fmla="*/ 106 h 529"/>
                  <a:gd name="T28" fmla="*/ 54 w 414"/>
                  <a:gd name="T29" fmla="*/ 118 h 529"/>
                  <a:gd name="T30" fmla="*/ 43 w 414"/>
                  <a:gd name="T31" fmla="*/ 134 h 529"/>
                  <a:gd name="T32" fmla="*/ 35 w 414"/>
                  <a:gd name="T33" fmla="*/ 146 h 529"/>
                  <a:gd name="T34" fmla="*/ 28 w 414"/>
                  <a:gd name="T35" fmla="*/ 154 h 529"/>
                  <a:gd name="T36" fmla="*/ 21 w 414"/>
                  <a:gd name="T37" fmla="*/ 165 h 529"/>
                  <a:gd name="T38" fmla="*/ 16 w 414"/>
                  <a:gd name="T39" fmla="*/ 179 h 529"/>
                  <a:gd name="T40" fmla="*/ 9 w 414"/>
                  <a:gd name="T41" fmla="*/ 206 h 529"/>
                  <a:gd name="T42" fmla="*/ 2 w 414"/>
                  <a:gd name="T43" fmla="*/ 244 h 529"/>
                  <a:gd name="T44" fmla="*/ 1 w 414"/>
                  <a:gd name="T45" fmla="*/ 260 h 529"/>
                  <a:gd name="T46" fmla="*/ 11 w 414"/>
                  <a:gd name="T47" fmla="*/ 265 h 529"/>
                  <a:gd name="T48" fmla="*/ 21 w 414"/>
                  <a:gd name="T49" fmla="*/ 250 h 529"/>
                  <a:gd name="T50" fmla="*/ 34 w 414"/>
                  <a:gd name="T51" fmla="*/ 229 h 529"/>
                  <a:gd name="T52" fmla="*/ 49 w 414"/>
                  <a:gd name="T53" fmla="*/ 208 h 529"/>
                  <a:gd name="T54" fmla="*/ 61 w 414"/>
                  <a:gd name="T55" fmla="*/ 192 h 529"/>
                  <a:gd name="T56" fmla="*/ 74 w 414"/>
                  <a:gd name="T57" fmla="*/ 173 h 529"/>
                  <a:gd name="T58" fmla="*/ 78 w 414"/>
                  <a:gd name="T59" fmla="*/ 157 h 529"/>
                  <a:gd name="T60" fmla="*/ 84 w 414"/>
                  <a:gd name="T61" fmla="*/ 142 h 529"/>
                  <a:gd name="T62" fmla="*/ 91 w 414"/>
                  <a:gd name="T63" fmla="*/ 133 h 529"/>
                  <a:gd name="T64" fmla="*/ 98 w 414"/>
                  <a:gd name="T65" fmla="*/ 128 h 529"/>
                  <a:gd name="T66" fmla="*/ 105 w 414"/>
                  <a:gd name="T67" fmla="*/ 124 h 529"/>
                  <a:gd name="T68" fmla="*/ 112 w 414"/>
                  <a:gd name="T69" fmla="*/ 120 h 529"/>
                  <a:gd name="T70" fmla="*/ 119 w 414"/>
                  <a:gd name="T71" fmla="*/ 114 h 529"/>
                  <a:gd name="T72" fmla="*/ 130 w 414"/>
                  <a:gd name="T73" fmla="*/ 108 h 529"/>
                  <a:gd name="T74" fmla="*/ 142 w 414"/>
                  <a:gd name="T75" fmla="*/ 97 h 529"/>
                  <a:gd name="T76" fmla="*/ 154 w 414"/>
                  <a:gd name="T77" fmla="*/ 86 h 529"/>
                  <a:gd name="T78" fmla="*/ 162 w 414"/>
                  <a:gd name="T79" fmla="*/ 78 h 529"/>
                  <a:gd name="T80" fmla="*/ 166 w 414"/>
                  <a:gd name="T81" fmla="*/ 75 h 529"/>
                  <a:gd name="T82" fmla="*/ 172 w 414"/>
                  <a:gd name="T83" fmla="*/ 73 h 529"/>
                  <a:gd name="T84" fmla="*/ 179 w 414"/>
                  <a:gd name="T85" fmla="*/ 70 h 529"/>
                  <a:gd name="T86" fmla="*/ 186 w 414"/>
                  <a:gd name="T87" fmla="*/ 66 h 529"/>
                  <a:gd name="T88" fmla="*/ 196 w 414"/>
                  <a:gd name="T89" fmla="*/ 56 h 529"/>
                  <a:gd name="T90" fmla="*/ 205 w 414"/>
                  <a:gd name="T91" fmla="*/ 42 h 529"/>
                  <a:gd name="T92" fmla="*/ 208 w 414"/>
                  <a:gd name="T93" fmla="*/ 28 h 529"/>
                  <a:gd name="T94" fmla="*/ 205 w 414"/>
                  <a:gd name="T95" fmla="*/ 16 h 52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4"/>
                  <a:gd name="T145" fmla="*/ 0 h 529"/>
                  <a:gd name="T146" fmla="*/ 414 w 414"/>
                  <a:gd name="T147" fmla="*/ 529 h 52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4" h="529">
                    <a:moveTo>
                      <a:pt x="398" y="20"/>
                    </a:moveTo>
                    <a:lnTo>
                      <a:pt x="389" y="12"/>
                    </a:lnTo>
                    <a:lnTo>
                      <a:pt x="378" y="4"/>
                    </a:lnTo>
                    <a:lnTo>
                      <a:pt x="366" y="1"/>
                    </a:lnTo>
                    <a:lnTo>
                      <a:pt x="353" y="0"/>
                    </a:lnTo>
                    <a:lnTo>
                      <a:pt x="337" y="4"/>
                    </a:lnTo>
                    <a:lnTo>
                      <a:pt x="322" y="11"/>
                    </a:lnTo>
                    <a:lnTo>
                      <a:pt x="305" y="23"/>
                    </a:lnTo>
                    <a:lnTo>
                      <a:pt x="287" y="42"/>
                    </a:lnTo>
                    <a:lnTo>
                      <a:pt x="280" y="50"/>
                    </a:lnTo>
                    <a:lnTo>
                      <a:pt x="273" y="58"/>
                    </a:lnTo>
                    <a:lnTo>
                      <a:pt x="266" y="64"/>
                    </a:lnTo>
                    <a:lnTo>
                      <a:pt x="259" y="72"/>
                    </a:lnTo>
                    <a:lnTo>
                      <a:pt x="253" y="76"/>
                    </a:lnTo>
                    <a:lnTo>
                      <a:pt x="247" y="83"/>
                    </a:lnTo>
                    <a:lnTo>
                      <a:pt x="240" y="87"/>
                    </a:lnTo>
                    <a:lnTo>
                      <a:pt x="236" y="92"/>
                    </a:lnTo>
                    <a:lnTo>
                      <a:pt x="228" y="98"/>
                    </a:lnTo>
                    <a:lnTo>
                      <a:pt x="217" y="111"/>
                    </a:lnTo>
                    <a:lnTo>
                      <a:pt x="201" y="125"/>
                    </a:lnTo>
                    <a:lnTo>
                      <a:pt x="186" y="141"/>
                    </a:lnTo>
                    <a:lnTo>
                      <a:pt x="170" y="156"/>
                    </a:lnTo>
                    <a:lnTo>
                      <a:pt x="156" y="170"/>
                    </a:lnTo>
                    <a:lnTo>
                      <a:pt x="145" y="181"/>
                    </a:lnTo>
                    <a:lnTo>
                      <a:pt x="140" y="188"/>
                    </a:lnTo>
                    <a:lnTo>
                      <a:pt x="136" y="195"/>
                    </a:lnTo>
                    <a:lnTo>
                      <a:pt x="128" y="202"/>
                    </a:lnTo>
                    <a:lnTo>
                      <a:pt x="120" y="211"/>
                    </a:lnTo>
                    <a:lnTo>
                      <a:pt x="114" y="222"/>
                    </a:lnTo>
                    <a:lnTo>
                      <a:pt x="108" y="235"/>
                    </a:lnTo>
                    <a:lnTo>
                      <a:pt x="97" y="250"/>
                    </a:lnTo>
                    <a:lnTo>
                      <a:pt x="86" y="267"/>
                    </a:lnTo>
                    <a:lnTo>
                      <a:pt x="75" y="283"/>
                    </a:lnTo>
                    <a:lnTo>
                      <a:pt x="70" y="291"/>
                    </a:lnTo>
                    <a:lnTo>
                      <a:pt x="64" y="299"/>
                    </a:lnTo>
                    <a:lnTo>
                      <a:pt x="56" y="308"/>
                    </a:lnTo>
                    <a:lnTo>
                      <a:pt x="50" y="319"/>
                    </a:lnTo>
                    <a:lnTo>
                      <a:pt x="42" y="330"/>
                    </a:lnTo>
                    <a:lnTo>
                      <a:pt x="36" y="344"/>
                    </a:lnTo>
                    <a:lnTo>
                      <a:pt x="31" y="358"/>
                    </a:lnTo>
                    <a:lnTo>
                      <a:pt x="26" y="374"/>
                    </a:lnTo>
                    <a:lnTo>
                      <a:pt x="18" y="411"/>
                    </a:lnTo>
                    <a:lnTo>
                      <a:pt x="11" y="452"/>
                    </a:lnTo>
                    <a:lnTo>
                      <a:pt x="3" y="487"/>
                    </a:lnTo>
                    <a:lnTo>
                      <a:pt x="0" y="505"/>
                    </a:lnTo>
                    <a:lnTo>
                      <a:pt x="1" y="519"/>
                    </a:lnTo>
                    <a:lnTo>
                      <a:pt x="9" y="527"/>
                    </a:lnTo>
                    <a:lnTo>
                      <a:pt x="21" y="529"/>
                    </a:lnTo>
                    <a:lnTo>
                      <a:pt x="31" y="519"/>
                    </a:lnTo>
                    <a:lnTo>
                      <a:pt x="42" y="499"/>
                    </a:lnTo>
                    <a:lnTo>
                      <a:pt x="56" y="477"/>
                    </a:lnTo>
                    <a:lnTo>
                      <a:pt x="68" y="457"/>
                    </a:lnTo>
                    <a:lnTo>
                      <a:pt x="84" y="435"/>
                    </a:lnTo>
                    <a:lnTo>
                      <a:pt x="97" y="416"/>
                    </a:lnTo>
                    <a:lnTo>
                      <a:pt x="111" y="399"/>
                    </a:lnTo>
                    <a:lnTo>
                      <a:pt x="122" y="383"/>
                    </a:lnTo>
                    <a:lnTo>
                      <a:pt x="131" y="371"/>
                    </a:lnTo>
                    <a:lnTo>
                      <a:pt x="147" y="346"/>
                    </a:lnTo>
                    <a:lnTo>
                      <a:pt x="153" y="327"/>
                    </a:lnTo>
                    <a:lnTo>
                      <a:pt x="156" y="313"/>
                    </a:lnTo>
                    <a:lnTo>
                      <a:pt x="161" y="297"/>
                    </a:lnTo>
                    <a:lnTo>
                      <a:pt x="167" y="283"/>
                    </a:lnTo>
                    <a:lnTo>
                      <a:pt x="173" y="274"/>
                    </a:lnTo>
                    <a:lnTo>
                      <a:pt x="181" y="266"/>
                    </a:lnTo>
                    <a:lnTo>
                      <a:pt x="190" y="260"/>
                    </a:lnTo>
                    <a:lnTo>
                      <a:pt x="195" y="256"/>
                    </a:lnTo>
                    <a:lnTo>
                      <a:pt x="201" y="252"/>
                    </a:lnTo>
                    <a:lnTo>
                      <a:pt x="208" y="247"/>
                    </a:lnTo>
                    <a:lnTo>
                      <a:pt x="214" y="244"/>
                    </a:lnTo>
                    <a:lnTo>
                      <a:pt x="222" y="239"/>
                    </a:lnTo>
                    <a:lnTo>
                      <a:pt x="230" y="235"/>
                    </a:lnTo>
                    <a:lnTo>
                      <a:pt x="237" y="228"/>
                    </a:lnTo>
                    <a:lnTo>
                      <a:pt x="247" y="224"/>
                    </a:lnTo>
                    <a:lnTo>
                      <a:pt x="259" y="216"/>
                    </a:lnTo>
                    <a:lnTo>
                      <a:pt x="272" y="205"/>
                    </a:lnTo>
                    <a:lnTo>
                      <a:pt x="283" y="194"/>
                    </a:lnTo>
                    <a:lnTo>
                      <a:pt x="295" y="183"/>
                    </a:lnTo>
                    <a:lnTo>
                      <a:pt x="306" y="172"/>
                    </a:lnTo>
                    <a:lnTo>
                      <a:pt x="314" y="163"/>
                    </a:lnTo>
                    <a:lnTo>
                      <a:pt x="322" y="155"/>
                    </a:lnTo>
                    <a:lnTo>
                      <a:pt x="327" y="152"/>
                    </a:lnTo>
                    <a:lnTo>
                      <a:pt x="331" y="150"/>
                    </a:lnTo>
                    <a:lnTo>
                      <a:pt x="336" y="148"/>
                    </a:lnTo>
                    <a:lnTo>
                      <a:pt x="342" y="145"/>
                    </a:lnTo>
                    <a:lnTo>
                      <a:pt x="348" y="142"/>
                    </a:lnTo>
                    <a:lnTo>
                      <a:pt x="356" y="139"/>
                    </a:lnTo>
                    <a:lnTo>
                      <a:pt x="364" y="136"/>
                    </a:lnTo>
                    <a:lnTo>
                      <a:pt x="370" y="131"/>
                    </a:lnTo>
                    <a:lnTo>
                      <a:pt x="378" y="125"/>
                    </a:lnTo>
                    <a:lnTo>
                      <a:pt x="391" y="111"/>
                    </a:lnTo>
                    <a:lnTo>
                      <a:pt x="402" y="97"/>
                    </a:lnTo>
                    <a:lnTo>
                      <a:pt x="409" y="83"/>
                    </a:lnTo>
                    <a:lnTo>
                      <a:pt x="414" y="69"/>
                    </a:lnTo>
                    <a:lnTo>
                      <a:pt x="414" y="56"/>
                    </a:lnTo>
                    <a:lnTo>
                      <a:pt x="413" y="44"/>
                    </a:lnTo>
                    <a:lnTo>
                      <a:pt x="408" y="31"/>
                    </a:lnTo>
                    <a:lnTo>
                      <a:pt x="398" y="20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70" name="Freeform 108"/>
              <p:cNvSpPr>
                <a:spLocks/>
              </p:cNvSpPr>
              <p:nvPr/>
            </p:nvSpPr>
            <p:spPr bwMode="auto">
              <a:xfrm>
                <a:off x="1345" y="2398"/>
                <a:ext cx="12" cy="11"/>
              </a:xfrm>
              <a:custGeom>
                <a:avLst/>
                <a:gdLst>
                  <a:gd name="T0" fmla="*/ 1 w 25"/>
                  <a:gd name="T1" fmla="*/ 10 h 24"/>
                  <a:gd name="T2" fmla="*/ 4 w 25"/>
                  <a:gd name="T3" fmla="*/ 11 h 24"/>
                  <a:gd name="T4" fmla="*/ 6 w 25"/>
                  <a:gd name="T5" fmla="*/ 11 h 24"/>
                  <a:gd name="T6" fmla="*/ 8 w 25"/>
                  <a:gd name="T7" fmla="*/ 11 h 24"/>
                  <a:gd name="T8" fmla="*/ 11 w 25"/>
                  <a:gd name="T9" fmla="*/ 10 h 24"/>
                  <a:gd name="T10" fmla="*/ 12 w 25"/>
                  <a:gd name="T11" fmla="*/ 7 h 24"/>
                  <a:gd name="T12" fmla="*/ 12 w 25"/>
                  <a:gd name="T13" fmla="*/ 5 h 24"/>
                  <a:gd name="T14" fmla="*/ 12 w 25"/>
                  <a:gd name="T15" fmla="*/ 4 h 24"/>
                  <a:gd name="T16" fmla="*/ 11 w 25"/>
                  <a:gd name="T17" fmla="*/ 1 h 24"/>
                  <a:gd name="T18" fmla="*/ 8 w 25"/>
                  <a:gd name="T19" fmla="*/ 0 h 24"/>
                  <a:gd name="T20" fmla="*/ 6 w 25"/>
                  <a:gd name="T21" fmla="*/ 0 h 24"/>
                  <a:gd name="T22" fmla="*/ 4 w 25"/>
                  <a:gd name="T23" fmla="*/ 0 h 24"/>
                  <a:gd name="T24" fmla="*/ 1 w 25"/>
                  <a:gd name="T25" fmla="*/ 1 h 24"/>
                  <a:gd name="T26" fmla="*/ 0 w 25"/>
                  <a:gd name="T27" fmla="*/ 4 h 24"/>
                  <a:gd name="T28" fmla="*/ 0 w 25"/>
                  <a:gd name="T29" fmla="*/ 5 h 24"/>
                  <a:gd name="T30" fmla="*/ 0 w 25"/>
                  <a:gd name="T31" fmla="*/ 7 h 24"/>
                  <a:gd name="T32" fmla="*/ 1 w 25"/>
                  <a:gd name="T33" fmla="*/ 1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4"/>
                  <a:gd name="T53" fmla="*/ 25 w 2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4">
                    <a:moveTo>
                      <a:pt x="3" y="21"/>
                    </a:moveTo>
                    <a:lnTo>
                      <a:pt x="8" y="24"/>
                    </a:lnTo>
                    <a:lnTo>
                      <a:pt x="12" y="24"/>
                    </a:lnTo>
                    <a:lnTo>
                      <a:pt x="17" y="24"/>
                    </a:lnTo>
                    <a:lnTo>
                      <a:pt x="22" y="21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22" y="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EAB7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71" name="Freeform 109"/>
              <p:cNvSpPr>
                <a:spLocks/>
              </p:cNvSpPr>
              <p:nvPr/>
            </p:nvSpPr>
            <p:spPr bwMode="auto">
              <a:xfrm>
                <a:off x="1162" y="2372"/>
                <a:ext cx="225" cy="253"/>
              </a:xfrm>
              <a:custGeom>
                <a:avLst/>
                <a:gdLst>
                  <a:gd name="T0" fmla="*/ 93 w 450"/>
                  <a:gd name="T1" fmla="*/ 81 h 507"/>
                  <a:gd name="T2" fmla="*/ 82 w 450"/>
                  <a:gd name="T3" fmla="*/ 88 h 507"/>
                  <a:gd name="T4" fmla="*/ 75 w 450"/>
                  <a:gd name="T5" fmla="*/ 97 h 507"/>
                  <a:gd name="T6" fmla="*/ 65 w 450"/>
                  <a:gd name="T7" fmla="*/ 111 h 507"/>
                  <a:gd name="T8" fmla="*/ 53 w 450"/>
                  <a:gd name="T9" fmla="*/ 129 h 507"/>
                  <a:gd name="T10" fmla="*/ 42 w 450"/>
                  <a:gd name="T11" fmla="*/ 147 h 507"/>
                  <a:gd name="T12" fmla="*/ 34 w 450"/>
                  <a:gd name="T13" fmla="*/ 161 h 507"/>
                  <a:gd name="T14" fmla="*/ 24 w 450"/>
                  <a:gd name="T15" fmla="*/ 180 h 507"/>
                  <a:gd name="T16" fmla="*/ 13 w 450"/>
                  <a:gd name="T17" fmla="*/ 201 h 507"/>
                  <a:gd name="T18" fmla="*/ 3 w 450"/>
                  <a:gd name="T19" fmla="*/ 218 h 507"/>
                  <a:gd name="T20" fmla="*/ 4 w 450"/>
                  <a:gd name="T21" fmla="*/ 229 h 507"/>
                  <a:gd name="T22" fmla="*/ 14 w 450"/>
                  <a:gd name="T23" fmla="*/ 239 h 507"/>
                  <a:gd name="T24" fmla="*/ 28 w 450"/>
                  <a:gd name="T25" fmla="*/ 248 h 507"/>
                  <a:gd name="T26" fmla="*/ 42 w 450"/>
                  <a:gd name="T27" fmla="*/ 253 h 507"/>
                  <a:gd name="T28" fmla="*/ 53 w 450"/>
                  <a:gd name="T29" fmla="*/ 249 h 507"/>
                  <a:gd name="T30" fmla="*/ 64 w 450"/>
                  <a:gd name="T31" fmla="*/ 227 h 507"/>
                  <a:gd name="T32" fmla="*/ 71 w 450"/>
                  <a:gd name="T33" fmla="*/ 214 h 507"/>
                  <a:gd name="T34" fmla="*/ 78 w 450"/>
                  <a:gd name="T35" fmla="*/ 203 h 507"/>
                  <a:gd name="T36" fmla="*/ 85 w 450"/>
                  <a:gd name="T37" fmla="*/ 190 h 507"/>
                  <a:gd name="T38" fmla="*/ 91 w 450"/>
                  <a:gd name="T39" fmla="*/ 180 h 507"/>
                  <a:gd name="T40" fmla="*/ 96 w 450"/>
                  <a:gd name="T41" fmla="*/ 170 h 507"/>
                  <a:gd name="T42" fmla="*/ 104 w 450"/>
                  <a:gd name="T43" fmla="*/ 154 h 507"/>
                  <a:gd name="T44" fmla="*/ 110 w 450"/>
                  <a:gd name="T45" fmla="*/ 147 h 507"/>
                  <a:gd name="T46" fmla="*/ 123 w 450"/>
                  <a:gd name="T47" fmla="*/ 136 h 507"/>
                  <a:gd name="T48" fmla="*/ 142 w 450"/>
                  <a:gd name="T49" fmla="*/ 122 h 507"/>
                  <a:gd name="T50" fmla="*/ 160 w 450"/>
                  <a:gd name="T51" fmla="*/ 108 h 507"/>
                  <a:gd name="T52" fmla="*/ 175 w 450"/>
                  <a:gd name="T53" fmla="*/ 96 h 507"/>
                  <a:gd name="T54" fmla="*/ 191 w 450"/>
                  <a:gd name="T55" fmla="*/ 83 h 507"/>
                  <a:gd name="T56" fmla="*/ 207 w 450"/>
                  <a:gd name="T57" fmla="*/ 68 h 507"/>
                  <a:gd name="T58" fmla="*/ 220 w 450"/>
                  <a:gd name="T59" fmla="*/ 55 h 507"/>
                  <a:gd name="T60" fmla="*/ 225 w 450"/>
                  <a:gd name="T61" fmla="*/ 42 h 507"/>
                  <a:gd name="T62" fmla="*/ 225 w 450"/>
                  <a:gd name="T63" fmla="*/ 25 h 507"/>
                  <a:gd name="T64" fmla="*/ 219 w 450"/>
                  <a:gd name="T65" fmla="*/ 10 h 507"/>
                  <a:gd name="T66" fmla="*/ 204 w 450"/>
                  <a:gd name="T67" fmla="*/ 0 h 507"/>
                  <a:gd name="T68" fmla="*/ 180 w 450"/>
                  <a:gd name="T69" fmla="*/ 3 h 507"/>
                  <a:gd name="T70" fmla="*/ 157 w 450"/>
                  <a:gd name="T71" fmla="*/ 17 h 507"/>
                  <a:gd name="T72" fmla="*/ 140 w 450"/>
                  <a:gd name="T73" fmla="*/ 35 h 507"/>
                  <a:gd name="T74" fmla="*/ 128 w 450"/>
                  <a:gd name="T75" fmla="*/ 50 h 507"/>
                  <a:gd name="T76" fmla="*/ 120 w 450"/>
                  <a:gd name="T77" fmla="*/ 57 h 507"/>
                  <a:gd name="T78" fmla="*/ 113 w 450"/>
                  <a:gd name="T79" fmla="*/ 65 h 507"/>
                  <a:gd name="T80" fmla="*/ 106 w 450"/>
                  <a:gd name="T81" fmla="*/ 72 h 507"/>
                  <a:gd name="T82" fmla="*/ 100 w 450"/>
                  <a:gd name="T83" fmla="*/ 77 h 50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50"/>
                  <a:gd name="T127" fmla="*/ 0 h 507"/>
                  <a:gd name="T128" fmla="*/ 450 w 450"/>
                  <a:gd name="T129" fmla="*/ 507 h 50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50" h="507">
                    <a:moveTo>
                      <a:pt x="195" y="158"/>
                    </a:moveTo>
                    <a:lnTo>
                      <a:pt x="186" y="162"/>
                    </a:lnTo>
                    <a:lnTo>
                      <a:pt x="175" y="169"/>
                    </a:lnTo>
                    <a:lnTo>
                      <a:pt x="164" y="176"/>
                    </a:lnTo>
                    <a:lnTo>
                      <a:pt x="156" y="186"/>
                    </a:lnTo>
                    <a:lnTo>
                      <a:pt x="150" y="194"/>
                    </a:lnTo>
                    <a:lnTo>
                      <a:pt x="142" y="206"/>
                    </a:lnTo>
                    <a:lnTo>
                      <a:pt x="130" y="222"/>
                    </a:lnTo>
                    <a:lnTo>
                      <a:pt x="117" y="241"/>
                    </a:lnTo>
                    <a:lnTo>
                      <a:pt x="105" y="259"/>
                    </a:lnTo>
                    <a:lnTo>
                      <a:pt x="92" y="278"/>
                    </a:lnTo>
                    <a:lnTo>
                      <a:pt x="83" y="294"/>
                    </a:lnTo>
                    <a:lnTo>
                      <a:pt x="75" y="308"/>
                    </a:lnTo>
                    <a:lnTo>
                      <a:pt x="67" y="322"/>
                    </a:lnTo>
                    <a:lnTo>
                      <a:pt x="58" y="339"/>
                    </a:lnTo>
                    <a:lnTo>
                      <a:pt x="47" y="360"/>
                    </a:lnTo>
                    <a:lnTo>
                      <a:pt x="36" y="382"/>
                    </a:lnTo>
                    <a:lnTo>
                      <a:pt x="25" y="402"/>
                    </a:lnTo>
                    <a:lnTo>
                      <a:pt x="14" y="421"/>
                    </a:lnTo>
                    <a:lnTo>
                      <a:pt x="6" y="436"/>
                    </a:lnTo>
                    <a:lnTo>
                      <a:pt x="0" y="447"/>
                    </a:lnTo>
                    <a:lnTo>
                      <a:pt x="8" y="458"/>
                    </a:lnTo>
                    <a:lnTo>
                      <a:pt x="17" y="469"/>
                    </a:lnTo>
                    <a:lnTo>
                      <a:pt x="29" y="479"/>
                    </a:lnTo>
                    <a:lnTo>
                      <a:pt x="44" y="488"/>
                    </a:lnTo>
                    <a:lnTo>
                      <a:pt x="56" y="497"/>
                    </a:lnTo>
                    <a:lnTo>
                      <a:pt x="70" y="502"/>
                    </a:lnTo>
                    <a:lnTo>
                      <a:pt x="84" y="507"/>
                    </a:lnTo>
                    <a:lnTo>
                      <a:pt x="95" y="507"/>
                    </a:lnTo>
                    <a:lnTo>
                      <a:pt x="105" y="499"/>
                    </a:lnTo>
                    <a:lnTo>
                      <a:pt x="117" y="479"/>
                    </a:lnTo>
                    <a:lnTo>
                      <a:pt x="128" y="455"/>
                    </a:lnTo>
                    <a:lnTo>
                      <a:pt x="137" y="436"/>
                    </a:lnTo>
                    <a:lnTo>
                      <a:pt x="142" y="428"/>
                    </a:lnTo>
                    <a:lnTo>
                      <a:pt x="147" y="418"/>
                    </a:lnTo>
                    <a:lnTo>
                      <a:pt x="155" y="407"/>
                    </a:lnTo>
                    <a:lnTo>
                      <a:pt x="162" y="392"/>
                    </a:lnTo>
                    <a:lnTo>
                      <a:pt x="169" y="380"/>
                    </a:lnTo>
                    <a:lnTo>
                      <a:pt x="176" y="369"/>
                    </a:lnTo>
                    <a:lnTo>
                      <a:pt x="181" y="360"/>
                    </a:lnTo>
                    <a:lnTo>
                      <a:pt x="186" y="353"/>
                    </a:lnTo>
                    <a:lnTo>
                      <a:pt x="192" y="341"/>
                    </a:lnTo>
                    <a:lnTo>
                      <a:pt x="200" y="324"/>
                    </a:lnTo>
                    <a:lnTo>
                      <a:pt x="208" y="308"/>
                    </a:lnTo>
                    <a:lnTo>
                      <a:pt x="214" y="299"/>
                    </a:lnTo>
                    <a:lnTo>
                      <a:pt x="220" y="294"/>
                    </a:lnTo>
                    <a:lnTo>
                      <a:pt x="231" y="284"/>
                    </a:lnTo>
                    <a:lnTo>
                      <a:pt x="247" y="272"/>
                    </a:lnTo>
                    <a:lnTo>
                      <a:pt x="266" y="258"/>
                    </a:lnTo>
                    <a:lnTo>
                      <a:pt x="284" y="244"/>
                    </a:lnTo>
                    <a:lnTo>
                      <a:pt x="303" y="228"/>
                    </a:lnTo>
                    <a:lnTo>
                      <a:pt x="320" y="216"/>
                    </a:lnTo>
                    <a:lnTo>
                      <a:pt x="335" y="203"/>
                    </a:lnTo>
                    <a:lnTo>
                      <a:pt x="349" y="192"/>
                    </a:lnTo>
                    <a:lnTo>
                      <a:pt x="364" y="180"/>
                    </a:lnTo>
                    <a:lnTo>
                      <a:pt x="381" y="166"/>
                    </a:lnTo>
                    <a:lnTo>
                      <a:pt x="399" y="151"/>
                    </a:lnTo>
                    <a:lnTo>
                      <a:pt x="414" y="137"/>
                    </a:lnTo>
                    <a:lnTo>
                      <a:pt x="428" y="123"/>
                    </a:lnTo>
                    <a:lnTo>
                      <a:pt x="439" y="111"/>
                    </a:lnTo>
                    <a:lnTo>
                      <a:pt x="446" y="98"/>
                    </a:lnTo>
                    <a:lnTo>
                      <a:pt x="449" y="84"/>
                    </a:lnTo>
                    <a:lnTo>
                      <a:pt x="450" y="68"/>
                    </a:lnTo>
                    <a:lnTo>
                      <a:pt x="449" y="51"/>
                    </a:lnTo>
                    <a:lnTo>
                      <a:pt x="446" y="34"/>
                    </a:lnTo>
                    <a:lnTo>
                      <a:pt x="438" y="20"/>
                    </a:lnTo>
                    <a:lnTo>
                      <a:pt x="425" y="7"/>
                    </a:lnTo>
                    <a:lnTo>
                      <a:pt x="408" y="1"/>
                    </a:lnTo>
                    <a:lnTo>
                      <a:pt x="385" y="0"/>
                    </a:lnTo>
                    <a:lnTo>
                      <a:pt x="360" y="6"/>
                    </a:lnTo>
                    <a:lnTo>
                      <a:pt x="336" y="17"/>
                    </a:lnTo>
                    <a:lnTo>
                      <a:pt x="314" y="34"/>
                    </a:lnTo>
                    <a:lnTo>
                      <a:pt x="295" y="51"/>
                    </a:lnTo>
                    <a:lnTo>
                      <a:pt x="280" y="70"/>
                    </a:lnTo>
                    <a:lnTo>
                      <a:pt x="267" y="87"/>
                    </a:lnTo>
                    <a:lnTo>
                      <a:pt x="256" y="101"/>
                    </a:lnTo>
                    <a:lnTo>
                      <a:pt x="248" y="109"/>
                    </a:lnTo>
                    <a:lnTo>
                      <a:pt x="241" y="115"/>
                    </a:lnTo>
                    <a:lnTo>
                      <a:pt x="234" y="122"/>
                    </a:lnTo>
                    <a:lnTo>
                      <a:pt x="227" y="130"/>
                    </a:lnTo>
                    <a:lnTo>
                      <a:pt x="219" y="136"/>
                    </a:lnTo>
                    <a:lnTo>
                      <a:pt x="212" y="144"/>
                    </a:lnTo>
                    <a:lnTo>
                      <a:pt x="206" y="150"/>
                    </a:lnTo>
                    <a:lnTo>
                      <a:pt x="200" y="155"/>
                    </a:lnTo>
                    <a:lnTo>
                      <a:pt x="195" y="158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072" name="Freeform 110"/>
              <p:cNvSpPr>
                <a:spLocks/>
              </p:cNvSpPr>
              <p:nvPr/>
            </p:nvSpPr>
            <p:spPr bwMode="auto">
              <a:xfrm>
                <a:off x="1238" y="2609"/>
                <a:ext cx="55" cy="38"/>
              </a:xfrm>
              <a:custGeom>
                <a:avLst/>
                <a:gdLst>
                  <a:gd name="T0" fmla="*/ 5 w 112"/>
                  <a:gd name="T1" fmla="*/ 13 h 77"/>
                  <a:gd name="T2" fmla="*/ 4 w 112"/>
                  <a:gd name="T3" fmla="*/ 12 h 77"/>
                  <a:gd name="T4" fmla="*/ 3 w 112"/>
                  <a:gd name="T5" fmla="*/ 11 h 77"/>
                  <a:gd name="T6" fmla="*/ 2 w 112"/>
                  <a:gd name="T7" fmla="*/ 10 h 77"/>
                  <a:gd name="T8" fmla="*/ 1 w 112"/>
                  <a:gd name="T9" fmla="*/ 9 h 77"/>
                  <a:gd name="T10" fmla="*/ 0 w 112"/>
                  <a:gd name="T11" fmla="*/ 7 h 77"/>
                  <a:gd name="T12" fmla="*/ 0 w 112"/>
                  <a:gd name="T13" fmla="*/ 4 h 77"/>
                  <a:gd name="T14" fmla="*/ 1 w 112"/>
                  <a:gd name="T15" fmla="*/ 3 h 77"/>
                  <a:gd name="T16" fmla="*/ 2 w 112"/>
                  <a:gd name="T17" fmla="*/ 0 h 77"/>
                  <a:gd name="T18" fmla="*/ 4 w 112"/>
                  <a:gd name="T19" fmla="*/ 0 h 77"/>
                  <a:gd name="T20" fmla="*/ 5 w 112"/>
                  <a:gd name="T21" fmla="*/ 0 h 77"/>
                  <a:gd name="T22" fmla="*/ 7 w 112"/>
                  <a:gd name="T23" fmla="*/ 0 h 77"/>
                  <a:gd name="T24" fmla="*/ 9 w 112"/>
                  <a:gd name="T25" fmla="*/ 0 h 77"/>
                  <a:gd name="T26" fmla="*/ 12 w 112"/>
                  <a:gd name="T27" fmla="*/ 0 h 77"/>
                  <a:gd name="T28" fmla="*/ 17 w 112"/>
                  <a:gd name="T29" fmla="*/ 0 h 77"/>
                  <a:gd name="T30" fmla="*/ 23 w 112"/>
                  <a:gd name="T31" fmla="*/ 0 h 77"/>
                  <a:gd name="T32" fmla="*/ 28 w 112"/>
                  <a:gd name="T33" fmla="*/ 2 h 77"/>
                  <a:gd name="T34" fmla="*/ 31 w 112"/>
                  <a:gd name="T35" fmla="*/ 3 h 77"/>
                  <a:gd name="T36" fmla="*/ 35 w 112"/>
                  <a:gd name="T37" fmla="*/ 3 h 77"/>
                  <a:gd name="T38" fmla="*/ 39 w 112"/>
                  <a:gd name="T39" fmla="*/ 4 h 77"/>
                  <a:gd name="T40" fmla="*/ 43 w 112"/>
                  <a:gd name="T41" fmla="*/ 4 h 77"/>
                  <a:gd name="T42" fmla="*/ 46 w 112"/>
                  <a:gd name="T43" fmla="*/ 4 h 77"/>
                  <a:gd name="T44" fmla="*/ 50 w 112"/>
                  <a:gd name="T45" fmla="*/ 5 h 77"/>
                  <a:gd name="T46" fmla="*/ 52 w 112"/>
                  <a:gd name="T47" fmla="*/ 6 h 77"/>
                  <a:gd name="T48" fmla="*/ 53 w 112"/>
                  <a:gd name="T49" fmla="*/ 7 h 77"/>
                  <a:gd name="T50" fmla="*/ 53 w 112"/>
                  <a:gd name="T51" fmla="*/ 8 h 77"/>
                  <a:gd name="T52" fmla="*/ 55 w 112"/>
                  <a:gd name="T53" fmla="*/ 10 h 77"/>
                  <a:gd name="T54" fmla="*/ 55 w 112"/>
                  <a:gd name="T55" fmla="*/ 11 h 77"/>
                  <a:gd name="T56" fmla="*/ 54 w 112"/>
                  <a:gd name="T57" fmla="*/ 13 h 77"/>
                  <a:gd name="T58" fmla="*/ 53 w 112"/>
                  <a:gd name="T59" fmla="*/ 17 h 77"/>
                  <a:gd name="T60" fmla="*/ 51 w 112"/>
                  <a:gd name="T61" fmla="*/ 22 h 77"/>
                  <a:gd name="T62" fmla="*/ 49 w 112"/>
                  <a:gd name="T63" fmla="*/ 28 h 77"/>
                  <a:gd name="T64" fmla="*/ 47 w 112"/>
                  <a:gd name="T65" fmla="*/ 32 h 77"/>
                  <a:gd name="T66" fmla="*/ 46 w 112"/>
                  <a:gd name="T67" fmla="*/ 35 h 77"/>
                  <a:gd name="T68" fmla="*/ 44 w 112"/>
                  <a:gd name="T69" fmla="*/ 37 h 77"/>
                  <a:gd name="T70" fmla="*/ 42 w 112"/>
                  <a:gd name="T71" fmla="*/ 38 h 77"/>
                  <a:gd name="T72" fmla="*/ 39 w 112"/>
                  <a:gd name="T73" fmla="*/ 38 h 77"/>
                  <a:gd name="T74" fmla="*/ 33 w 112"/>
                  <a:gd name="T75" fmla="*/ 36 h 77"/>
                  <a:gd name="T76" fmla="*/ 27 w 112"/>
                  <a:gd name="T77" fmla="*/ 35 h 77"/>
                  <a:gd name="T78" fmla="*/ 21 w 112"/>
                  <a:gd name="T79" fmla="*/ 33 h 77"/>
                  <a:gd name="T80" fmla="*/ 17 w 112"/>
                  <a:gd name="T81" fmla="*/ 33 h 77"/>
                  <a:gd name="T82" fmla="*/ 16 w 112"/>
                  <a:gd name="T83" fmla="*/ 32 h 77"/>
                  <a:gd name="T84" fmla="*/ 17 w 112"/>
                  <a:gd name="T85" fmla="*/ 29 h 77"/>
                  <a:gd name="T86" fmla="*/ 20 w 112"/>
                  <a:gd name="T87" fmla="*/ 28 h 77"/>
                  <a:gd name="T88" fmla="*/ 25 w 112"/>
                  <a:gd name="T89" fmla="*/ 27 h 77"/>
                  <a:gd name="T90" fmla="*/ 16 w 112"/>
                  <a:gd name="T91" fmla="*/ 23 h 77"/>
                  <a:gd name="T92" fmla="*/ 12 w 112"/>
                  <a:gd name="T93" fmla="*/ 19 h 77"/>
                  <a:gd name="T94" fmla="*/ 8 w 112"/>
                  <a:gd name="T95" fmla="*/ 16 h 77"/>
                  <a:gd name="T96" fmla="*/ 5 w 112"/>
                  <a:gd name="T97" fmla="*/ 13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77"/>
                  <a:gd name="T149" fmla="*/ 112 w 112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77">
                    <a:moveTo>
                      <a:pt x="10" y="26"/>
                    </a:moveTo>
                    <a:lnTo>
                      <a:pt x="8" y="25"/>
                    </a:lnTo>
                    <a:lnTo>
                      <a:pt x="7" y="23"/>
                    </a:lnTo>
                    <a:lnTo>
                      <a:pt x="4" y="20"/>
                    </a:lnTo>
                    <a:lnTo>
                      <a:pt x="2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6" y="1"/>
                    </a:lnTo>
                    <a:lnTo>
                      <a:pt x="57" y="5"/>
                    </a:lnTo>
                    <a:lnTo>
                      <a:pt x="63" y="6"/>
                    </a:lnTo>
                    <a:lnTo>
                      <a:pt x="71" y="6"/>
                    </a:lnTo>
                    <a:lnTo>
                      <a:pt x="79" y="8"/>
                    </a:lnTo>
                    <a:lnTo>
                      <a:pt x="87" y="9"/>
                    </a:lnTo>
                    <a:lnTo>
                      <a:pt x="94" y="9"/>
                    </a:lnTo>
                    <a:lnTo>
                      <a:pt x="101" y="11"/>
                    </a:lnTo>
                    <a:lnTo>
                      <a:pt x="105" y="12"/>
                    </a:lnTo>
                    <a:lnTo>
                      <a:pt x="107" y="14"/>
                    </a:lnTo>
                    <a:lnTo>
                      <a:pt x="108" y="17"/>
                    </a:lnTo>
                    <a:lnTo>
                      <a:pt x="112" y="20"/>
                    </a:lnTo>
                    <a:lnTo>
                      <a:pt x="112" y="23"/>
                    </a:lnTo>
                    <a:lnTo>
                      <a:pt x="110" y="26"/>
                    </a:lnTo>
                    <a:lnTo>
                      <a:pt x="107" y="34"/>
                    </a:lnTo>
                    <a:lnTo>
                      <a:pt x="104" y="45"/>
                    </a:lnTo>
                    <a:lnTo>
                      <a:pt x="99" y="56"/>
                    </a:lnTo>
                    <a:lnTo>
                      <a:pt x="96" y="64"/>
                    </a:lnTo>
                    <a:lnTo>
                      <a:pt x="93" y="70"/>
                    </a:lnTo>
                    <a:lnTo>
                      <a:pt x="90" y="75"/>
                    </a:lnTo>
                    <a:lnTo>
                      <a:pt x="85" y="77"/>
                    </a:lnTo>
                    <a:lnTo>
                      <a:pt x="79" y="77"/>
                    </a:lnTo>
                    <a:lnTo>
                      <a:pt x="68" y="73"/>
                    </a:lnTo>
                    <a:lnTo>
                      <a:pt x="55" y="70"/>
                    </a:lnTo>
                    <a:lnTo>
                      <a:pt x="43" y="67"/>
                    </a:lnTo>
                    <a:lnTo>
                      <a:pt x="35" y="66"/>
                    </a:lnTo>
                    <a:lnTo>
                      <a:pt x="32" y="64"/>
                    </a:lnTo>
                    <a:lnTo>
                      <a:pt x="35" y="59"/>
                    </a:lnTo>
                    <a:lnTo>
                      <a:pt x="41" y="56"/>
                    </a:lnTo>
                    <a:lnTo>
                      <a:pt x="51" y="55"/>
                    </a:lnTo>
                    <a:lnTo>
                      <a:pt x="33" y="47"/>
                    </a:lnTo>
                    <a:lnTo>
                      <a:pt x="24" y="39"/>
                    </a:lnTo>
                    <a:lnTo>
                      <a:pt x="16" y="33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5165725" y="5014913"/>
            <a:ext cx="2895600" cy="1524000"/>
            <a:chOff x="3792" y="2928"/>
            <a:chExt cx="1824" cy="960"/>
          </a:xfrm>
        </p:grpSpPr>
        <p:sp>
          <p:nvSpPr>
            <p:cNvPr id="65648" name="Oval 112"/>
            <p:cNvSpPr>
              <a:spLocks noChangeArrowheads="1"/>
            </p:cNvSpPr>
            <p:nvPr/>
          </p:nvSpPr>
          <p:spPr bwMode="auto">
            <a:xfrm>
              <a:off x="3792" y="2928"/>
              <a:ext cx="1824" cy="960"/>
            </a:xfrm>
            <a:prstGeom prst="ellipse">
              <a:avLst/>
            </a:prstGeom>
            <a:solidFill>
              <a:srgbClr val="FFFFCC"/>
            </a:solidFill>
            <a:ln w="12700">
              <a:noFill/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41075" name="Line 113"/>
            <p:cNvSpPr>
              <a:spLocks noChangeShapeType="1"/>
            </p:cNvSpPr>
            <p:nvPr/>
          </p:nvSpPr>
          <p:spPr bwMode="auto">
            <a:xfrm flipV="1">
              <a:off x="4455" y="3364"/>
              <a:ext cx="734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aphicFrame>
          <p:nvGraphicFramePr>
            <p:cNvPr id="41076" name="Object 114"/>
            <p:cNvGraphicFramePr>
              <a:graphicFrameLocks/>
            </p:cNvGraphicFramePr>
            <p:nvPr/>
          </p:nvGraphicFramePr>
          <p:xfrm>
            <a:off x="4156" y="3357"/>
            <a:ext cx="310" cy="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8" name="Clip" r:id="rId5" imgW="4392360" imgH="1649160" progId="MS_ClipArt_Gallery.2">
                    <p:embed/>
                  </p:oleObj>
                </mc:Choice>
                <mc:Fallback>
                  <p:oleObj name="Clip" r:id="rId5" imgW="4392360" imgH="1649160" progId="MS_ClipArt_Gallery.2">
                    <p:embed/>
                    <p:pic>
                      <p:nvPicPr>
                        <p:cNvPr id="0" name="Object 1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6" y="3357"/>
                          <a:ext cx="310" cy="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77" name="Object 115"/>
            <p:cNvGraphicFramePr>
              <a:graphicFrameLocks noChangeAspect="1"/>
            </p:cNvGraphicFramePr>
            <p:nvPr/>
          </p:nvGraphicFramePr>
          <p:xfrm>
            <a:off x="4321" y="3021"/>
            <a:ext cx="237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199" name="Bitmap Image" r:id="rId7" imgW="323981" imgH="295238" progId="Paint.Picture">
                    <p:embed/>
                  </p:oleObj>
                </mc:Choice>
                <mc:Fallback>
                  <p:oleObj name="Bitmap Image" r:id="rId7" imgW="323981" imgH="295238" progId="Paint.Picture">
                    <p:embed/>
                    <p:pic>
                      <p:nvPicPr>
                        <p:cNvPr id="0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1" y="3021"/>
                          <a:ext cx="237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1078" name="AutoShape 116"/>
            <p:cNvCxnSpPr>
              <a:cxnSpLocks noChangeShapeType="1"/>
            </p:cNvCxnSpPr>
            <p:nvPr/>
          </p:nvCxnSpPr>
          <p:spPr bwMode="auto">
            <a:xfrm rot="-5400000">
              <a:off x="4319" y="3118"/>
              <a:ext cx="231" cy="247"/>
            </a:xfrm>
            <a:prstGeom prst="bentConnector4">
              <a:avLst>
                <a:gd name="adj1" fmla="val 27273"/>
                <a:gd name="adj2" fmla="val 15830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pic>
          <p:nvPicPr>
            <p:cNvPr id="41079" name="Picture 117" descr="Presario 544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04" y="3216"/>
              <a:ext cx="687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654" name="Text Box 118"/>
            <p:cNvSpPr txBox="1">
              <a:spLocks noChangeArrowheads="1"/>
            </p:cNvSpPr>
            <p:nvPr/>
          </p:nvSpPr>
          <p:spPr bwMode="auto">
            <a:xfrm>
              <a:off x="3971" y="3504"/>
              <a:ext cx="1297" cy="3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Τοπικά Δίκτυα/</a:t>
              </a:r>
            </a:p>
            <a:p>
              <a:pPr algn="ctr" eaLnBrk="0" hangingPunct="0"/>
              <a:r>
                <a:rPr lang="el-GR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Δίκτυα πρόσβασης</a:t>
              </a:r>
              <a:endPara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18" name="Group 119"/>
          <p:cNvGrpSpPr>
            <a:grpSpLocks/>
          </p:cNvGrpSpPr>
          <p:nvPr/>
        </p:nvGrpSpPr>
        <p:grpSpPr bwMode="auto">
          <a:xfrm>
            <a:off x="1317625" y="1128713"/>
            <a:ext cx="1939925" cy="1633537"/>
            <a:chOff x="2049" y="288"/>
            <a:chExt cx="1222" cy="1029"/>
          </a:xfrm>
        </p:grpSpPr>
        <p:grpSp>
          <p:nvGrpSpPr>
            <p:cNvPr id="41082" name="Group 120"/>
            <p:cNvGrpSpPr>
              <a:grpSpLocks/>
            </p:cNvGrpSpPr>
            <p:nvPr/>
          </p:nvGrpSpPr>
          <p:grpSpPr bwMode="auto">
            <a:xfrm>
              <a:off x="2160" y="288"/>
              <a:ext cx="1111" cy="1029"/>
              <a:chOff x="735" y="214"/>
              <a:chExt cx="1111" cy="1029"/>
            </a:xfrm>
          </p:grpSpPr>
          <p:graphicFrame>
            <p:nvGraphicFramePr>
              <p:cNvPr id="41083" name="Object 121"/>
              <p:cNvGraphicFramePr>
                <a:graphicFrameLocks/>
              </p:cNvGraphicFramePr>
              <p:nvPr/>
            </p:nvGraphicFramePr>
            <p:xfrm>
              <a:off x="735" y="403"/>
              <a:ext cx="134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0" name="Paint Shop Pro Image" r:id="rId10" imgW="2436383" imgH="2436383" progId="PaintShopPro">
                      <p:embed/>
                    </p:oleObj>
                  </mc:Choice>
                  <mc:Fallback>
                    <p:oleObj name="Paint Shop Pro Image" r:id="rId10" imgW="2436383" imgH="2436383" progId="PaintShopPro">
                      <p:embed/>
                      <p:pic>
                        <p:nvPicPr>
                          <p:cNvPr id="0" name="Object 12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5" y="403"/>
                            <a:ext cx="134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4" name="Object 122"/>
              <p:cNvGraphicFramePr>
                <a:graphicFrameLocks/>
              </p:cNvGraphicFramePr>
              <p:nvPr/>
            </p:nvGraphicFramePr>
            <p:xfrm>
              <a:off x="903" y="283"/>
              <a:ext cx="135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1" name="Paint Shop Pro Image" r:id="rId12" imgW="2436383" imgH="2436383" progId="PaintShopPro">
                      <p:embed/>
                    </p:oleObj>
                  </mc:Choice>
                  <mc:Fallback>
                    <p:oleObj name="Paint Shop Pro Image" r:id="rId12" imgW="2436383" imgH="2436383" progId="PaintShopPro">
                      <p:embed/>
                      <p:pic>
                        <p:nvPicPr>
                          <p:cNvPr id="0" name="Object 12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03" y="283"/>
                            <a:ext cx="135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5" name="Object 123"/>
              <p:cNvGraphicFramePr>
                <a:graphicFrameLocks/>
              </p:cNvGraphicFramePr>
              <p:nvPr/>
            </p:nvGraphicFramePr>
            <p:xfrm>
              <a:off x="1119" y="214"/>
              <a:ext cx="138" cy="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2" name="Paint Shop Pro Image" r:id="rId14" imgW="2436383" imgH="2271324" progId="PaintShopPro">
                      <p:embed/>
                    </p:oleObj>
                  </mc:Choice>
                  <mc:Fallback>
                    <p:oleObj name="Paint Shop Pro Image" r:id="rId14" imgW="2436383" imgH="2271324" progId="PaintShopPro">
                      <p:embed/>
                      <p:pic>
                        <p:nvPicPr>
                          <p:cNvPr id="0" name="Object 123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19" y="214"/>
                            <a:ext cx="138" cy="1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86" name="Object 124"/>
              <p:cNvGraphicFramePr>
                <a:graphicFrameLocks/>
              </p:cNvGraphicFramePr>
              <p:nvPr/>
            </p:nvGraphicFramePr>
            <p:xfrm>
              <a:off x="802" y="334"/>
              <a:ext cx="574" cy="3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3" name="Clip" r:id="rId16" imgW="4485960" imgH="3114360" progId="MS_ClipArt_Gallery.2">
                      <p:embed/>
                    </p:oleObj>
                  </mc:Choice>
                  <mc:Fallback>
                    <p:oleObj name="Clip" r:id="rId16" imgW="4485960" imgH="3114360" progId="MS_ClipArt_Gallery.2">
                      <p:embed/>
                      <p:pic>
                        <p:nvPicPr>
                          <p:cNvPr id="0" name="Object 12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02" y="334"/>
                            <a:ext cx="574" cy="3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087" name="Group 125"/>
              <p:cNvGrpSpPr>
                <a:grpSpLocks/>
              </p:cNvGrpSpPr>
              <p:nvPr/>
            </p:nvGrpSpPr>
            <p:grpSpPr bwMode="auto">
              <a:xfrm>
                <a:off x="1141" y="548"/>
                <a:ext cx="381" cy="480"/>
                <a:chOff x="569" y="716"/>
                <a:chExt cx="353" cy="271"/>
              </a:xfrm>
            </p:grpSpPr>
            <p:sp>
              <p:nvSpPr>
                <p:cNvPr id="41088" name="Freeform 126"/>
                <p:cNvSpPr>
                  <a:spLocks/>
                </p:cNvSpPr>
                <p:nvPr/>
              </p:nvSpPr>
              <p:spPr bwMode="auto">
                <a:xfrm>
                  <a:off x="863" y="939"/>
                  <a:ext cx="59" cy="48"/>
                </a:xfrm>
                <a:custGeom>
                  <a:avLst/>
                  <a:gdLst>
                    <a:gd name="T0" fmla="*/ 58 w 59"/>
                    <a:gd name="T1" fmla="*/ 4 h 48"/>
                    <a:gd name="T2" fmla="*/ 57 w 59"/>
                    <a:gd name="T3" fmla="*/ 1 h 48"/>
                    <a:gd name="T4" fmla="*/ 55 w 59"/>
                    <a:gd name="T5" fmla="*/ 1 h 48"/>
                    <a:gd name="T6" fmla="*/ 52 w 59"/>
                    <a:gd name="T7" fmla="*/ 0 h 48"/>
                    <a:gd name="T8" fmla="*/ 49 w 59"/>
                    <a:gd name="T9" fmla="*/ 2 h 48"/>
                    <a:gd name="T10" fmla="*/ 47 w 59"/>
                    <a:gd name="T11" fmla="*/ 4 h 48"/>
                    <a:gd name="T12" fmla="*/ 10 w 59"/>
                    <a:gd name="T13" fmla="*/ 43 h 48"/>
                    <a:gd name="T14" fmla="*/ 8 w 59"/>
                    <a:gd name="T15" fmla="*/ 45 h 48"/>
                    <a:gd name="T16" fmla="*/ 5 w 59"/>
                    <a:gd name="T17" fmla="*/ 46 h 48"/>
                    <a:gd name="T18" fmla="*/ 3 w 59"/>
                    <a:gd name="T19" fmla="*/ 47 h 48"/>
                    <a:gd name="T20" fmla="*/ 0 w 59"/>
                    <a:gd name="T21" fmla="*/ 45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8"/>
                    <a:gd name="T35" fmla="*/ 59 w 59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8">
                      <a:moveTo>
                        <a:pt x="58" y="4"/>
                      </a:moveTo>
                      <a:lnTo>
                        <a:pt x="57" y="1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10" y="43"/>
                      </a:lnTo>
                      <a:lnTo>
                        <a:pt x="8" y="45"/>
                      </a:lnTo>
                      <a:lnTo>
                        <a:pt x="5" y="46"/>
                      </a:lnTo>
                      <a:lnTo>
                        <a:pt x="3" y="47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89" name="Freeform 127"/>
                <p:cNvSpPr>
                  <a:spLocks/>
                </p:cNvSpPr>
                <p:nvPr/>
              </p:nvSpPr>
              <p:spPr bwMode="auto">
                <a:xfrm>
                  <a:off x="831" y="916"/>
                  <a:ext cx="59" cy="49"/>
                </a:xfrm>
                <a:custGeom>
                  <a:avLst/>
                  <a:gdLst>
                    <a:gd name="T0" fmla="*/ 58 w 59"/>
                    <a:gd name="T1" fmla="*/ 4 h 49"/>
                    <a:gd name="T2" fmla="*/ 57 w 59"/>
                    <a:gd name="T3" fmla="*/ 1 h 49"/>
                    <a:gd name="T4" fmla="*/ 55 w 59"/>
                    <a:gd name="T5" fmla="*/ 0 h 49"/>
                    <a:gd name="T6" fmla="*/ 52 w 59"/>
                    <a:gd name="T7" fmla="*/ 1 h 49"/>
                    <a:gd name="T8" fmla="*/ 49 w 59"/>
                    <a:gd name="T9" fmla="*/ 1 h 49"/>
                    <a:gd name="T10" fmla="*/ 48 w 59"/>
                    <a:gd name="T11" fmla="*/ 4 h 49"/>
                    <a:gd name="T12" fmla="*/ 10 w 59"/>
                    <a:gd name="T13" fmla="*/ 44 h 49"/>
                    <a:gd name="T14" fmla="*/ 8 w 59"/>
                    <a:gd name="T15" fmla="*/ 47 h 49"/>
                    <a:gd name="T16" fmla="*/ 5 w 59"/>
                    <a:gd name="T17" fmla="*/ 48 h 49"/>
                    <a:gd name="T18" fmla="*/ 3 w 59"/>
                    <a:gd name="T19" fmla="*/ 48 h 49"/>
                    <a:gd name="T20" fmla="*/ 0 w 59"/>
                    <a:gd name="T21" fmla="*/ 47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9"/>
                    <a:gd name="T35" fmla="*/ 59 w 59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9">
                      <a:moveTo>
                        <a:pt x="58" y="4"/>
                      </a:moveTo>
                      <a:lnTo>
                        <a:pt x="57" y="1"/>
                      </a:lnTo>
                      <a:lnTo>
                        <a:pt x="55" y="0"/>
                      </a:lnTo>
                      <a:lnTo>
                        <a:pt x="52" y="1"/>
                      </a:lnTo>
                      <a:lnTo>
                        <a:pt x="49" y="1"/>
                      </a:lnTo>
                      <a:lnTo>
                        <a:pt x="48" y="4"/>
                      </a:lnTo>
                      <a:lnTo>
                        <a:pt x="10" y="44"/>
                      </a:lnTo>
                      <a:lnTo>
                        <a:pt x="8" y="47"/>
                      </a:lnTo>
                      <a:lnTo>
                        <a:pt x="5" y="48"/>
                      </a:lnTo>
                      <a:lnTo>
                        <a:pt x="3" y="48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0" name="Freeform 128"/>
                <p:cNvSpPr>
                  <a:spLocks/>
                </p:cNvSpPr>
                <p:nvPr/>
              </p:nvSpPr>
              <p:spPr bwMode="auto">
                <a:xfrm>
                  <a:off x="798" y="894"/>
                  <a:ext cx="59" cy="47"/>
                </a:xfrm>
                <a:custGeom>
                  <a:avLst/>
                  <a:gdLst>
                    <a:gd name="T0" fmla="*/ 58 w 59"/>
                    <a:gd name="T1" fmla="*/ 4 h 47"/>
                    <a:gd name="T2" fmla="*/ 56 w 59"/>
                    <a:gd name="T3" fmla="*/ 1 h 47"/>
                    <a:gd name="T4" fmla="*/ 55 w 59"/>
                    <a:gd name="T5" fmla="*/ 0 h 47"/>
                    <a:gd name="T6" fmla="*/ 52 w 59"/>
                    <a:gd name="T7" fmla="*/ 0 h 47"/>
                    <a:gd name="T8" fmla="*/ 49 w 59"/>
                    <a:gd name="T9" fmla="*/ 2 h 47"/>
                    <a:gd name="T10" fmla="*/ 48 w 59"/>
                    <a:gd name="T11" fmla="*/ 4 h 47"/>
                    <a:gd name="T12" fmla="*/ 9 w 59"/>
                    <a:gd name="T13" fmla="*/ 43 h 47"/>
                    <a:gd name="T14" fmla="*/ 8 w 59"/>
                    <a:gd name="T15" fmla="*/ 45 h 47"/>
                    <a:gd name="T16" fmla="*/ 4 w 59"/>
                    <a:gd name="T17" fmla="*/ 46 h 47"/>
                    <a:gd name="T18" fmla="*/ 3 w 59"/>
                    <a:gd name="T19" fmla="*/ 46 h 47"/>
                    <a:gd name="T20" fmla="*/ 0 w 59"/>
                    <a:gd name="T21" fmla="*/ 4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7"/>
                    <a:gd name="T35" fmla="*/ 59 w 59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7">
                      <a:moveTo>
                        <a:pt x="58" y="4"/>
                      </a:moveTo>
                      <a:lnTo>
                        <a:pt x="56" y="1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49" y="2"/>
                      </a:lnTo>
                      <a:lnTo>
                        <a:pt x="48" y="4"/>
                      </a:lnTo>
                      <a:lnTo>
                        <a:pt x="9" y="43"/>
                      </a:lnTo>
                      <a:lnTo>
                        <a:pt x="8" y="45"/>
                      </a:lnTo>
                      <a:lnTo>
                        <a:pt x="4" y="46"/>
                      </a:lnTo>
                      <a:lnTo>
                        <a:pt x="3" y="46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1" name="Freeform 129"/>
                <p:cNvSpPr>
                  <a:spLocks/>
                </p:cNvSpPr>
                <p:nvPr/>
              </p:nvSpPr>
              <p:spPr bwMode="auto">
                <a:xfrm>
                  <a:off x="828" y="894"/>
                  <a:ext cx="30" cy="70"/>
                </a:xfrm>
                <a:custGeom>
                  <a:avLst/>
                  <a:gdLst>
                    <a:gd name="T0" fmla="*/ 24 w 30"/>
                    <a:gd name="T1" fmla="*/ 1 h 70"/>
                    <a:gd name="T2" fmla="*/ 26 w 30"/>
                    <a:gd name="T3" fmla="*/ 0 h 70"/>
                    <a:gd name="T4" fmla="*/ 28 w 30"/>
                    <a:gd name="T5" fmla="*/ 1 h 70"/>
                    <a:gd name="T6" fmla="*/ 29 w 30"/>
                    <a:gd name="T7" fmla="*/ 3 h 70"/>
                    <a:gd name="T8" fmla="*/ 28 w 30"/>
                    <a:gd name="T9" fmla="*/ 6 h 70"/>
                    <a:gd name="T10" fmla="*/ 26 w 30"/>
                    <a:gd name="T11" fmla="*/ 9 h 70"/>
                    <a:gd name="T12" fmla="*/ 2 w 30"/>
                    <a:gd name="T13" fmla="*/ 58 h 70"/>
                    <a:gd name="T14" fmla="*/ 1 w 30"/>
                    <a:gd name="T15" fmla="*/ 61 h 70"/>
                    <a:gd name="T16" fmla="*/ 0 w 30"/>
                    <a:gd name="T17" fmla="*/ 64 h 70"/>
                    <a:gd name="T18" fmla="*/ 1 w 30"/>
                    <a:gd name="T19" fmla="*/ 66 h 70"/>
                    <a:gd name="T20" fmla="*/ 3 w 30"/>
                    <a:gd name="T21" fmla="*/ 69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70"/>
                    <a:gd name="T35" fmla="*/ 30 w 30"/>
                    <a:gd name="T36" fmla="*/ 70 h 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70">
                      <a:moveTo>
                        <a:pt x="24" y="1"/>
                      </a:move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26" y="9"/>
                      </a:lnTo>
                      <a:lnTo>
                        <a:pt x="2" y="58"/>
                      </a:lnTo>
                      <a:lnTo>
                        <a:pt x="1" y="61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3" y="69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2" name="Freeform 130"/>
                <p:cNvSpPr>
                  <a:spLocks/>
                </p:cNvSpPr>
                <p:nvPr/>
              </p:nvSpPr>
              <p:spPr bwMode="auto">
                <a:xfrm>
                  <a:off x="860" y="917"/>
                  <a:ext cx="30" cy="68"/>
                </a:xfrm>
                <a:custGeom>
                  <a:avLst/>
                  <a:gdLst>
                    <a:gd name="T0" fmla="*/ 23 w 30"/>
                    <a:gd name="T1" fmla="*/ 1 h 68"/>
                    <a:gd name="T2" fmla="*/ 26 w 30"/>
                    <a:gd name="T3" fmla="*/ 0 h 68"/>
                    <a:gd name="T4" fmla="*/ 28 w 30"/>
                    <a:gd name="T5" fmla="*/ 1 h 68"/>
                    <a:gd name="T6" fmla="*/ 29 w 30"/>
                    <a:gd name="T7" fmla="*/ 3 h 68"/>
                    <a:gd name="T8" fmla="*/ 28 w 30"/>
                    <a:gd name="T9" fmla="*/ 6 h 68"/>
                    <a:gd name="T10" fmla="*/ 26 w 30"/>
                    <a:gd name="T11" fmla="*/ 10 h 68"/>
                    <a:gd name="T12" fmla="*/ 2 w 30"/>
                    <a:gd name="T13" fmla="*/ 58 h 68"/>
                    <a:gd name="T14" fmla="*/ 1 w 30"/>
                    <a:gd name="T15" fmla="*/ 60 h 68"/>
                    <a:gd name="T16" fmla="*/ 0 w 30"/>
                    <a:gd name="T17" fmla="*/ 63 h 68"/>
                    <a:gd name="T18" fmla="*/ 1 w 30"/>
                    <a:gd name="T19" fmla="*/ 65 h 68"/>
                    <a:gd name="T20" fmla="*/ 2 w 30"/>
                    <a:gd name="T21" fmla="*/ 67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68"/>
                    <a:gd name="T35" fmla="*/ 30 w 30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68">
                      <a:moveTo>
                        <a:pt x="23" y="1"/>
                      </a:move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3"/>
                      </a:lnTo>
                      <a:lnTo>
                        <a:pt x="28" y="6"/>
                      </a:lnTo>
                      <a:lnTo>
                        <a:pt x="26" y="10"/>
                      </a:lnTo>
                      <a:lnTo>
                        <a:pt x="2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5"/>
                      </a:lnTo>
                      <a:lnTo>
                        <a:pt x="2" y="67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3" name="Freeform 131"/>
                <p:cNvSpPr>
                  <a:spLocks/>
                </p:cNvSpPr>
                <p:nvPr/>
              </p:nvSpPr>
              <p:spPr bwMode="auto">
                <a:xfrm>
                  <a:off x="767" y="872"/>
                  <a:ext cx="58" cy="48"/>
                </a:xfrm>
                <a:custGeom>
                  <a:avLst/>
                  <a:gdLst>
                    <a:gd name="T0" fmla="*/ 57 w 58"/>
                    <a:gd name="T1" fmla="*/ 4 h 48"/>
                    <a:gd name="T2" fmla="*/ 57 w 58"/>
                    <a:gd name="T3" fmla="*/ 2 h 48"/>
                    <a:gd name="T4" fmla="*/ 55 w 58"/>
                    <a:gd name="T5" fmla="*/ 0 h 48"/>
                    <a:gd name="T6" fmla="*/ 53 w 58"/>
                    <a:gd name="T7" fmla="*/ 0 h 48"/>
                    <a:gd name="T8" fmla="*/ 49 w 58"/>
                    <a:gd name="T9" fmla="*/ 2 h 48"/>
                    <a:gd name="T10" fmla="*/ 47 w 58"/>
                    <a:gd name="T11" fmla="*/ 5 h 48"/>
                    <a:gd name="T12" fmla="*/ 9 w 58"/>
                    <a:gd name="T13" fmla="*/ 44 h 48"/>
                    <a:gd name="T14" fmla="*/ 8 w 58"/>
                    <a:gd name="T15" fmla="*/ 46 h 48"/>
                    <a:gd name="T16" fmla="*/ 4 w 58"/>
                    <a:gd name="T17" fmla="*/ 47 h 48"/>
                    <a:gd name="T18" fmla="*/ 3 w 58"/>
                    <a:gd name="T19" fmla="*/ 47 h 48"/>
                    <a:gd name="T20" fmla="*/ 0 w 58"/>
                    <a:gd name="T21" fmla="*/ 46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"/>
                    <a:gd name="T34" fmla="*/ 0 h 48"/>
                    <a:gd name="T35" fmla="*/ 58 w 58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" h="48">
                      <a:moveTo>
                        <a:pt x="57" y="4"/>
                      </a:moveTo>
                      <a:lnTo>
                        <a:pt x="57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9" y="2"/>
                      </a:lnTo>
                      <a:lnTo>
                        <a:pt x="47" y="5"/>
                      </a:lnTo>
                      <a:lnTo>
                        <a:pt x="9" y="44"/>
                      </a:lnTo>
                      <a:lnTo>
                        <a:pt x="8" y="46"/>
                      </a:lnTo>
                      <a:lnTo>
                        <a:pt x="4" y="47"/>
                      </a:lnTo>
                      <a:lnTo>
                        <a:pt x="3" y="47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4" name="Freeform 132"/>
                <p:cNvSpPr>
                  <a:spLocks/>
                </p:cNvSpPr>
                <p:nvPr/>
              </p:nvSpPr>
              <p:spPr bwMode="auto">
                <a:xfrm>
                  <a:off x="733" y="849"/>
                  <a:ext cx="59" cy="48"/>
                </a:xfrm>
                <a:custGeom>
                  <a:avLst/>
                  <a:gdLst>
                    <a:gd name="T0" fmla="*/ 58 w 59"/>
                    <a:gd name="T1" fmla="*/ 4 h 48"/>
                    <a:gd name="T2" fmla="*/ 56 w 59"/>
                    <a:gd name="T3" fmla="*/ 1 h 48"/>
                    <a:gd name="T4" fmla="*/ 55 w 59"/>
                    <a:gd name="T5" fmla="*/ 0 h 48"/>
                    <a:gd name="T6" fmla="*/ 52 w 59"/>
                    <a:gd name="T7" fmla="*/ 0 h 48"/>
                    <a:gd name="T8" fmla="*/ 49 w 59"/>
                    <a:gd name="T9" fmla="*/ 1 h 48"/>
                    <a:gd name="T10" fmla="*/ 47 w 59"/>
                    <a:gd name="T11" fmla="*/ 4 h 48"/>
                    <a:gd name="T12" fmla="*/ 10 w 59"/>
                    <a:gd name="T13" fmla="*/ 43 h 48"/>
                    <a:gd name="T14" fmla="*/ 8 w 59"/>
                    <a:gd name="T15" fmla="*/ 46 h 48"/>
                    <a:gd name="T16" fmla="*/ 4 w 59"/>
                    <a:gd name="T17" fmla="*/ 47 h 48"/>
                    <a:gd name="T18" fmla="*/ 3 w 59"/>
                    <a:gd name="T19" fmla="*/ 46 h 48"/>
                    <a:gd name="T20" fmla="*/ 0 w 59"/>
                    <a:gd name="T21" fmla="*/ 46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8"/>
                    <a:gd name="T35" fmla="*/ 59 w 59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8">
                      <a:moveTo>
                        <a:pt x="58" y="4"/>
                      </a:moveTo>
                      <a:lnTo>
                        <a:pt x="56" y="1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49" y="1"/>
                      </a:lnTo>
                      <a:lnTo>
                        <a:pt x="47" y="4"/>
                      </a:lnTo>
                      <a:lnTo>
                        <a:pt x="10" y="43"/>
                      </a:lnTo>
                      <a:lnTo>
                        <a:pt x="8" y="46"/>
                      </a:lnTo>
                      <a:lnTo>
                        <a:pt x="4" y="47"/>
                      </a:lnTo>
                      <a:lnTo>
                        <a:pt x="3" y="46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5" name="Freeform 133"/>
                <p:cNvSpPr>
                  <a:spLocks/>
                </p:cNvSpPr>
                <p:nvPr/>
              </p:nvSpPr>
              <p:spPr bwMode="auto">
                <a:xfrm>
                  <a:off x="764" y="850"/>
                  <a:ext cx="29" cy="69"/>
                </a:xfrm>
                <a:custGeom>
                  <a:avLst/>
                  <a:gdLst>
                    <a:gd name="T0" fmla="*/ 22 w 29"/>
                    <a:gd name="T1" fmla="*/ 0 h 69"/>
                    <a:gd name="T2" fmla="*/ 25 w 29"/>
                    <a:gd name="T3" fmla="*/ 0 h 69"/>
                    <a:gd name="T4" fmla="*/ 27 w 29"/>
                    <a:gd name="T5" fmla="*/ 1 h 69"/>
                    <a:gd name="T6" fmla="*/ 28 w 29"/>
                    <a:gd name="T7" fmla="*/ 4 h 69"/>
                    <a:gd name="T8" fmla="*/ 27 w 29"/>
                    <a:gd name="T9" fmla="*/ 7 h 69"/>
                    <a:gd name="T10" fmla="*/ 26 w 29"/>
                    <a:gd name="T11" fmla="*/ 10 h 69"/>
                    <a:gd name="T12" fmla="*/ 1 w 29"/>
                    <a:gd name="T13" fmla="*/ 59 h 69"/>
                    <a:gd name="T14" fmla="*/ 1 w 29"/>
                    <a:gd name="T15" fmla="*/ 62 h 69"/>
                    <a:gd name="T16" fmla="*/ 0 w 29"/>
                    <a:gd name="T17" fmla="*/ 64 h 69"/>
                    <a:gd name="T18" fmla="*/ 1 w 29"/>
                    <a:gd name="T19" fmla="*/ 66 h 69"/>
                    <a:gd name="T20" fmla="*/ 2 w 29"/>
                    <a:gd name="T21" fmla="*/ 68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69"/>
                    <a:gd name="T35" fmla="*/ 29 w 29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69">
                      <a:moveTo>
                        <a:pt x="22" y="0"/>
                      </a:moveTo>
                      <a:lnTo>
                        <a:pt x="25" y="0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27" y="7"/>
                      </a:lnTo>
                      <a:lnTo>
                        <a:pt x="26" y="10"/>
                      </a:lnTo>
                      <a:lnTo>
                        <a:pt x="1" y="59"/>
                      </a:lnTo>
                      <a:lnTo>
                        <a:pt x="1" y="62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2" y="68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6" name="Freeform 134"/>
                <p:cNvSpPr>
                  <a:spLocks/>
                </p:cNvSpPr>
                <p:nvPr/>
              </p:nvSpPr>
              <p:spPr bwMode="auto">
                <a:xfrm>
                  <a:off x="796" y="872"/>
                  <a:ext cx="29" cy="69"/>
                </a:xfrm>
                <a:custGeom>
                  <a:avLst/>
                  <a:gdLst>
                    <a:gd name="T0" fmla="*/ 23 w 29"/>
                    <a:gd name="T1" fmla="*/ 1 h 69"/>
                    <a:gd name="T2" fmla="*/ 26 w 29"/>
                    <a:gd name="T3" fmla="*/ 0 h 69"/>
                    <a:gd name="T4" fmla="*/ 27 w 29"/>
                    <a:gd name="T5" fmla="*/ 1 h 69"/>
                    <a:gd name="T6" fmla="*/ 28 w 29"/>
                    <a:gd name="T7" fmla="*/ 4 h 69"/>
                    <a:gd name="T8" fmla="*/ 27 w 29"/>
                    <a:gd name="T9" fmla="*/ 7 h 69"/>
                    <a:gd name="T10" fmla="*/ 26 w 29"/>
                    <a:gd name="T11" fmla="*/ 10 h 69"/>
                    <a:gd name="T12" fmla="*/ 2 w 29"/>
                    <a:gd name="T13" fmla="*/ 58 h 69"/>
                    <a:gd name="T14" fmla="*/ 1 w 29"/>
                    <a:gd name="T15" fmla="*/ 61 h 69"/>
                    <a:gd name="T16" fmla="*/ 0 w 29"/>
                    <a:gd name="T17" fmla="*/ 64 h 69"/>
                    <a:gd name="T18" fmla="*/ 1 w 29"/>
                    <a:gd name="T19" fmla="*/ 66 h 69"/>
                    <a:gd name="T20" fmla="*/ 2 w 29"/>
                    <a:gd name="T21" fmla="*/ 68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69"/>
                    <a:gd name="T35" fmla="*/ 29 w 29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69">
                      <a:moveTo>
                        <a:pt x="23" y="1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27" y="7"/>
                      </a:lnTo>
                      <a:lnTo>
                        <a:pt x="26" y="10"/>
                      </a:lnTo>
                      <a:lnTo>
                        <a:pt x="2" y="58"/>
                      </a:lnTo>
                      <a:lnTo>
                        <a:pt x="1" y="61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2" y="68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7" name="Freeform 135"/>
                <p:cNvSpPr>
                  <a:spLocks/>
                </p:cNvSpPr>
                <p:nvPr/>
              </p:nvSpPr>
              <p:spPr bwMode="auto">
                <a:xfrm>
                  <a:off x="702" y="827"/>
                  <a:ext cx="58" cy="48"/>
                </a:xfrm>
                <a:custGeom>
                  <a:avLst/>
                  <a:gdLst>
                    <a:gd name="T0" fmla="*/ 57 w 58"/>
                    <a:gd name="T1" fmla="*/ 4 h 48"/>
                    <a:gd name="T2" fmla="*/ 56 w 58"/>
                    <a:gd name="T3" fmla="*/ 2 h 48"/>
                    <a:gd name="T4" fmla="*/ 54 w 58"/>
                    <a:gd name="T5" fmla="*/ 0 h 48"/>
                    <a:gd name="T6" fmla="*/ 52 w 58"/>
                    <a:gd name="T7" fmla="*/ 1 h 48"/>
                    <a:gd name="T8" fmla="*/ 49 w 58"/>
                    <a:gd name="T9" fmla="*/ 2 h 48"/>
                    <a:gd name="T10" fmla="*/ 47 w 58"/>
                    <a:gd name="T11" fmla="*/ 4 h 48"/>
                    <a:gd name="T12" fmla="*/ 9 w 58"/>
                    <a:gd name="T13" fmla="*/ 43 h 48"/>
                    <a:gd name="T14" fmla="*/ 7 w 58"/>
                    <a:gd name="T15" fmla="*/ 46 h 48"/>
                    <a:gd name="T16" fmla="*/ 4 w 58"/>
                    <a:gd name="T17" fmla="*/ 47 h 48"/>
                    <a:gd name="T18" fmla="*/ 2 w 58"/>
                    <a:gd name="T19" fmla="*/ 47 h 48"/>
                    <a:gd name="T20" fmla="*/ 0 w 58"/>
                    <a:gd name="T21" fmla="*/ 46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"/>
                    <a:gd name="T34" fmla="*/ 0 h 48"/>
                    <a:gd name="T35" fmla="*/ 58 w 58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" h="48">
                      <a:moveTo>
                        <a:pt x="57" y="4"/>
                      </a:moveTo>
                      <a:lnTo>
                        <a:pt x="56" y="2"/>
                      </a:lnTo>
                      <a:lnTo>
                        <a:pt x="54" y="0"/>
                      </a:lnTo>
                      <a:lnTo>
                        <a:pt x="52" y="1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9" y="43"/>
                      </a:lnTo>
                      <a:lnTo>
                        <a:pt x="7" y="46"/>
                      </a:lnTo>
                      <a:lnTo>
                        <a:pt x="4" y="47"/>
                      </a:lnTo>
                      <a:lnTo>
                        <a:pt x="2" y="47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8" name="Freeform 136"/>
                <p:cNvSpPr>
                  <a:spLocks/>
                </p:cNvSpPr>
                <p:nvPr/>
              </p:nvSpPr>
              <p:spPr bwMode="auto">
                <a:xfrm>
                  <a:off x="669" y="804"/>
                  <a:ext cx="59" cy="49"/>
                </a:xfrm>
                <a:custGeom>
                  <a:avLst/>
                  <a:gdLst>
                    <a:gd name="T0" fmla="*/ 58 w 59"/>
                    <a:gd name="T1" fmla="*/ 4 h 49"/>
                    <a:gd name="T2" fmla="*/ 57 w 59"/>
                    <a:gd name="T3" fmla="*/ 1 h 49"/>
                    <a:gd name="T4" fmla="*/ 55 w 59"/>
                    <a:gd name="T5" fmla="*/ 0 h 49"/>
                    <a:gd name="T6" fmla="*/ 52 w 59"/>
                    <a:gd name="T7" fmla="*/ 0 h 49"/>
                    <a:gd name="T8" fmla="*/ 50 w 59"/>
                    <a:gd name="T9" fmla="*/ 2 h 49"/>
                    <a:gd name="T10" fmla="*/ 48 w 59"/>
                    <a:gd name="T11" fmla="*/ 4 h 49"/>
                    <a:gd name="T12" fmla="*/ 9 w 59"/>
                    <a:gd name="T13" fmla="*/ 44 h 49"/>
                    <a:gd name="T14" fmla="*/ 8 w 59"/>
                    <a:gd name="T15" fmla="*/ 46 h 49"/>
                    <a:gd name="T16" fmla="*/ 4 w 59"/>
                    <a:gd name="T17" fmla="*/ 47 h 49"/>
                    <a:gd name="T18" fmla="*/ 3 w 59"/>
                    <a:gd name="T19" fmla="*/ 48 h 49"/>
                    <a:gd name="T20" fmla="*/ 0 w 59"/>
                    <a:gd name="T21" fmla="*/ 47 h 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9"/>
                    <a:gd name="T35" fmla="*/ 59 w 59"/>
                    <a:gd name="T36" fmla="*/ 49 h 4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9">
                      <a:moveTo>
                        <a:pt x="58" y="4"/>
                      </a:moveTo>
                      <a:lnTo>
                        <a:pt x="57" y="1"/>
                      </a:lnTo>
                      <a:lnTo>
                        <a:pt x="55" y="0"/>
                      </a:lnTo>
                      <a:lnTo>
                        <a:pt x="52" y="0"/>
                      </a:lnTo>
                      <a:lnTo>
                        <a:pt x="50" y="2"/>
                      </a:lnTo>
                      <a:lnTo>
                        <a:pt x="48" y="4"/>
                      </a:lnTo>
                      <a:lnTo>
                        <a:pt x="9" y="44"/>
                      </a:lnTo>
                      <a:lnTo>
                        <a:pt x="8" y="46"/>
                      </a:lnTo>
                      <a:lnTo>
                        <a:pt x="4" y="47"/>
                      </a:lnTo>
                      <a:lnTo>
                        <a:pt x="3" y="48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099" name="Freeform 137"/>
                <p:cNvSpPr>
                  <a:spLocks/>
                </p:cNvSpPr>
                <p:nvPr/>
              </p:nvSpPr>
              <p:spPr bwMode="auto">
                <a:xfrm>
                  <a:off x="699" y="805"/>
                  <a:ext cx="30" cy="69"/>
                </a:xfrm>
                <a:custGeom>
                  <a:avLst/>
                  <a:gdLst>
                    <a:gd name="T0" fmla="*/ 23 w 30"/>
                    <a:gd name="T1" fmla="*/ 1 h 69"/>
                    <a:gd name="T2" fmla="*/ 26 w 30"/>
                    <a:gd name="T3" fmla="*/ 0 h 69"/>
                    <a:gd name="T4" fmla="*/ 28 w 30"/>
                    <a:gd name="T5" fmla="*/ 1 h 69"/>
                    <a:gd name="T6" fmla="*/ 29 w 30"/>
                    <a:gd name="T7" fmla="*/ 3 h 69"/>
                    <a:gd name="T8" fmla="*/ 27 w 30"/>
                    <a:gd name="T9" fmla="*/ 6 h 69"/>
                    <a:gd name="T10" fmla="*/ 26 w 30"/>
                    <a:gd name="T11" fmla="*/ 10 h 69"/>
                    <a:gd name="T12" fmla="*/ 2 w 30"/>
                    <a:gd name="T13" fmla="*/ 59 h 69"/>
                    <a:gd name="T14" fmla="*/ 1 w 30"/>
                    <a:gd name="T15" fmla="*/ 61 h 69"/>
                    <a:gd name="T16" fmla="*/ 0 w 30"/>
                    <a:gd name="T17" fmla="*/ 64 h 69"/>
                    <a:gd name="T18" fmla="*/ 0 w 30"/>
                    <a:gd name="T19" fmla="*/ 66 h 69"/>
                    <a:gd name="T20" fmla="*/ 3 w 30"/>
                    <a:gd name="T21" fmla="*/ 68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69"/>
                    <a:gd name="T35" fmla="*/ 30 w 30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69">
                      <a:moveTo>
                        <a:pt x="23" y="1"/>
                      </a:move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3"/>
                      </a:lnTo>
                      <a:lnTo>
                        <a:pt x="27" y="6"/>
                      </a:lnTo>
                      <a:lnTo>
                        <a:pt x="26" y="10"/>
                      </a:lnTo>
                      <a:lnTo>
                        <a:pt x="2" y="59"/>
                      </a:lnTo>
                      <a:lnTo>
                        <a:pt x="1" y="61"/>
                      </a:lnTo>
                      <a:lnTo>
                        <a:pt x="0" y="64"/>
                      </a:lnTo>
                      <a:lnTo>
                        <a:pt x="0" y="66"/>
                      </a:lnTo>
                      <a:lnTo>
                        <a:pt x="3" y="68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0" name="Freeform 138"/>
                <p:cNvSpPr>
                  <a:spLocks/>
                </p:cNvSpPr>
                <p:nvPr/>
              </p:nvSpPr>
              <p:spPr bwMode="auto">
                <a:xfrm>
                  <a:off x="731" y="828"/>
                  <a:ext cx="30" cy="68"/>
                </a:xfrm>
                <a:custGeom>
                  <a:avLst/>
                  <a:gdLst>
                    <a:gd name="T0" fmla="*/ 23 w 30"/>
                    <a:gd name="T1" fmla="*/ 1 h 68"/>
                    <a:gd name="T2" fmla="*/ 26 w 30"/>
                    <a:gd name="T3" fmla="*/ 0 h 68"/>
                    <a:gd name="T4" fmla="*/ 28 w 30"/>
                    <a:gd name="T5" fmla="*/ 1 h 68"/>
                    <a:gd name="T6" fmla="*/ 29 w 30"/>
                    <a:gd name="T7" fmla="*/ 4 h 68"/>
                    <a:gd name="T8" fmla="*/ 28 w 30"/>
                    <a:gd name="T9" fmla="*/ 7 h 68"/>
                    <a:gd name="T10" fmla="*/ 26 w 30"/>
                    <a:gd name="T11" fmla="*/ 10 h 68"/>
                    <a:gd name="T12" fmla="*/ 3 w 30"/>
                    <a:gd name="T13" fmla="*/ 58 h 68"/>
                    <a:gd name="T14" fmla="*/ 1 w 30"/>
                    <a:gd name="T15" fmla="*/ 60 h 68"/>
                    <a:gd name="T16" fmla="*/ 0 w 30"/>
                    <a:gd name="T17" fmla="*/ 63 h 68"/>
                    <a:gd name="T18" fmla="*/ 1 w 30"/>
                    <a:gd name="T19" fmla="*/ 65 h 68"/>
                    <a:gd name="T20" fmla="*/ 3 w 30"/>
                    <a:gd name="T21" fmla="*/ 67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68"/>
                    <a:gd name="T35" fmla="*/ 30 w 30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68">
                      <a:moveTo>
                        <a:pt x="23" y="1"/>
                      </a:moveTo>
                      <a:lnTo>
                        <a:pt x="26" y="0"/>
                      </a:lnTo>
                      <a:lnTo>
                        <a:pt x="28" y="1"/>
                      </a:lnTo>
                      <a:lnTo>
                        <a:pt x="29" y="4"/>
                      </a:lnTo>
                      <a:lnTo>
                        <a:pt x="28" y="7"/>
                      </a:lnTo>
                      <a:lnTo>
                        <a:pt x="26" y="10"/>
                      </a:lnTo>
                      <a:lnTo>
                        <a:pt x="3" y="58"/>
                      </a:lnTo>
                      <a:lnTo>
                        <a:pt x="1" y="60"/>
                      </a:lnTo>
                      <a:lnTo>
                        <a:pt x="0" y="63"/>
                      </a:lnTo>
                      <a:lnTo>
                        <a:pt x="1" y="65"/>
                      </a:lnTo>
                      <a:lnTo>
                        <a:pt x="3" y="67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1" name="Freeform 139"/>
                <p:cNvSpPr>
                  <a:spLocks/>
                </p:cNvSpPr>
                <p:nvPr/>
              </p:nvSpPr>
              <p:spPr bwMode="auto">
                <a:xfrm>
                  <a:off x="637" y="783"/>
                  <a:ext cx="58" cy="47"/>
                </a:xfrm>
                <a:custGeom>
                  <a:avLst/>
                  <a:gdLst>
                    <a:gd name="T0" fmla="*/ 57 w 58"/>
                    <a:gd name="T1" fmla="*/ 5 h 47"/>
                    <a:gd name="T2" fmla="*/ 56 w 58"/>
                    <a:gd name="T3" fmla="*/ 1 h 47"/>
                    <a:gd name="T4" fmla="*/ 55 w 58"/>
                    <a:gd name="T5" fmla="*/ 0 h 47"/>
                    <a:gd name="T6" fmla="*/ 53 w 58"/>
                    <a:gd name="T7" fmla="*/ 1 h 47"/>
                    <a:gd name="T8" fmla="*/ 49 w 58"/>
                    <a:gd name="T9" fmla="*/ 2 h 47"/>
                    <a:gd name="T10" fmla="*/ 47 w 58"/>
                    <a:gd name="T11" fmla="*/ 5 h 47"/>
                    <a:gd name="T12" fmla="*/ 10 w 58"/>
                    <a:gd name="T13" fmla="*/ 43 h 47"/>
                    <a:gd name="T14" fmla="*/ 8 w 58"/>
                    <a:gd name="T15" fmla="*/ 45 h 47"/>
                    <a:gd name="T16" fmla="*/ 4 w 58"/>
                    <a:gd name="T17" fmla="*/ 46 h 47"/>
                    <a:gd name="T18" fmla="*/ 2 w 58"/>
                    <a:gd name="T19" fmla="*/ 46 h 47"/>
                    <a:gd name="T20" fmla="*/ 0 w 58"/>
                    <a:gd name="T21" fmla="*/ 45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8"/>
                    <a:gd name="T34" fmla="*/ 0 h 47"/>
                    <a:gd name="T35" fmla="*/ 58 w 58"/>
                    <a:gd name="T36" fmla="*/ 47 h 4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8" h="47">
                      <a:moveTo>
                        <a:pt x="57" y="5"/>
                      </a:moveTo>
                      <a:lnTo>
                        <a:pt x="56" y="1"/>
                      </a:lnTo>
                      <a:lnTo>
                        <a:pt x="55" y="0"/>
                      </a:lnTo>
                      <a:lnTo>
                        <a:pt x="53" y="1"/>
                      </a:lnTo>
                      <a:lnTo>
                        <a:pt x="49" y="2"/>
                      </a:lnTo>
                      <a:lnTo>
                        <a:pt x="47" y="5"/>
                      </a:lnTo>
                      <a:lnTo>
                        <a:pt x="10" y="43"/>
                      </a:lnTo>
                      <a:lnTo>
                        <a:pt x="8" y="45"/>
                      </a:lnTo>
                      <a:lnTo>
                        <a:pt x="4" y="46"/>
                      </a:lnTo>
                      <a:lnTo>
                        <a:pt x="2" y="46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2" name="Freeform 140"/>
                <p:cNvSpPr>
                  <a:spLocks/>
                </p:cNvSpPr>
                <p:nvPr/>
              </p:nvSpPr>
              <p:spPr bwMode="auto">
                <a:xfrm>
                  <a:off x="604" y="759"/>
                  <a:ext cx="59" cy="48"/>
                </a:xfrm>
                <a:custGeom>
                  <a:avLst/>
                  <a:gdLst>
                    <a:gd name="T0" fmla="*/ 58 w 59"/>
                    <a:gd name="T1" fmla="*/ 5 h 48"/>
                    <a:gd name="T2" fmla="*/ 56 w 59"/>
                    <a:gd name="T3" fmla="*/ 2 h 48"/>
                    <a:gd name="T4" fmla="*/ 55 w 59"/>
                    <a:gd name="T5" fmla="*/ 0 h 48"/>
                    <a:gd name="T6" fmla="*/ 52 w 59"/>
                    <a:gd name="T7" fmla="*/ 1 h 48"/>
                    <a:gd name="T8" fmla="*/ 50 w 59"/>
                    <a:gd name="T9" fmla="*/ 2 h 48"/>
                    <a:gd name="T10" fmla="*/ 48 w 59"/>
                    <a:gd name="T11" fmla="*/ 5 h 48"/>
                    <a:gd name="T12" fmla="*/ 10 w 59"/>
                    <a:gd name="T13" fmla="*/ 44 h 48"/>
                    <a:gd name="T14" fmla="*/ 8 w 59"/>
                    <a:gd name="T15" fmla="*/ 46 h 48"/>
                    <a:gd name="T16" fmla="*/ 4 w 59"/>
                    <a:gd name="T17" fmla="*/ 47 h 48"/>
                    <a:gd name="T18" fmla="*/ 3 w 59"/>
                    <a:gd name="T19" fmla="*/ 47 h 48"/>
                    <a:gd name="T20" fmla="*/ 0 w 59"/>
                    <a:gd name="T21" fmla="*/ 46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8"/>
                    <a:gd name="T35" fmla="*/ 59 w 59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8">
                      <a:moveTo>
                        <a:pt x="58" y="5"/>
                      </a:moveTo>
                      <a:lnTo>
                        <a:pt x="56" y="2"/>
                      </a:lnTo>
                      <a:lnTo>
                        <a:pt x="55" y="0"/>
                      </a:lnTo>
                      <a:lnTo>
                        <a:pt x="52" y="1"/>
                      </a:lnTo>
                      <a:lnTo>
                        <a:pt x="50" y="2"/>
                      </a:lnTo>
                      <a:lnTo>
                        <a:pt x="48" y="5"/>
                      </a:lnTo>
                      <a:lnTo>
                        <a:pt x="10" y="44"/>
                      </a:lnTo>
                      <a:lnTo>
                        <a:pt x="8" y="46"/>
                      </a:lnTo>
                      <a:lnTo>
                        <a:pt x="4" y="47"/>
                      </a:lnTo>
                      <a:lnTo>
                        <a:pt x="3" y="47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3" name="Freeform 141"/>
                <p:cNvSpPr>
                  <a:spLocks/>
                </p:cNvSpPr>
                <p:nvPr/>
              </p:nvSpPr>
              <p:spPr bwMode="auto">
                <a:xfrm>
                  <a:off x="635" y="761"/>
                  <a:ext cx="30" cy="69"/>
                </a:xfrm>
                <a:custGeom>
                  <a:avLst/>
                  <a:gdLst>
                    <a:gd name="T0" fmla="*/ 23 w 30"/>
                    <a:gd name="T1" fmla="*/ 1 h 69"/>
                    <a:gd name="T2" fmla="*/ 26 w 30"/>
                    <a:gd name="T3" fmla="*/ 0 h 69"/>
                    <a:gd name="T4" fmla="*/ 27 w 30"/>
                    <a:gd name="T5" fmla="*/ 1 h 69"/>
                    <a:gd name="T6" fmla="*/ 29 w 30"/>
                    <a:gd name="T7" fmla="*/ 4 h 69"/>
                    <a:gd name="T8" fmla="*/ 28 w 30"/>
                    <a:gd name="T9" fmla="*/ 7 h 69"/>
                    <a:gd name="T10" fmla="*/ 26 w 30"/>
                    <a:gd name="T11" fmla="*/ 11 h 69"/>
                    <a:gd name="T12" fmla="*/ 1 w 30"/>
                    <a:gd name="T13" fmla="*/ 59 h 69"/>
                    <a:gd name="T14" fmla="*/ 1 w 30"/>
                    <a:gd name="T15" fmla="*/ 62 h 69"/>
                    <a:gd name="T16" fmla="*/ 0 w 30"/>
                    <a:gd name="T17" fmla="*/ 64 h 69"/>
                    <a:gd name="T18" fmla="*/ 1 w 30"/>
                    <a:gd name="T19" fmla="*/ 66 h 69"/>
                    <a:gd name="T20" fmla="*/ 3 w 30"/>
                    <a:gd name="T21" fmla="*/ 68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69"/>
                    <a:gd name="T35" fmla="*/ 30 w 30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69">
                      <a:moveTo>
                        <a:pt x="23" y="1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9" y="4"/>
                      </a:lnTo>
                      <a:lnTo>
                        <a:pt x="28" y="7"/>
                      </a:lnTo>
                      <a:lnTo>
                        <a:pt x="26" y="11"/>
                      </a:lnTo>
                      <a:lnTo>
                        <a:pt x="1" y="59"/>
                      </a:lnTo>
                      <a:lnTo>
                        <a:pt x="1" y="62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3" y="68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4" name="Freeform 142"/>
                <p:cNvSpPr>
                  <a:spLocks/>
                </p:cNvSpPr>
                <p:nvPr/>
              </p:nvSpPr>
              <p:spPr bwMode="auto">
                <a:xfrm>
                  <a:off x="666" y="783"/>
                  <a:ext cx="29" cy="69"/>
                </a:xfrm>
                <a:custGeom>
                  <a:avLst/>
                  <a:gdLst>
                    <a:gd name="T0" fmla="*/ 23 w 29"/>
                    <a:gd name="T1" fmla="*/ 1 h 69"/>
                    <a:gd name="T2" fmla="*/ 26 w 29"/>
                    <a:gd name="T3" fmla="*/ 0 h 69"/>
                    <a:gd name="T4" fmla="*/ 27 w 29"/>
                    <a:gd name="T5" fmla="*/ 1 h 69"/>
                    <a:gd name="T6" fmla="*/ 28 w 29"/>
                    <a:gd name="T7" fmla="*/ 4 h 69"/>
                    <a:gd name="T8" fmla="*/ 28 w 29"/>
                    <a:gd name="T9" fmla="*/ 7 h 69"/>
                    <a:gd name="T10" fmla="*/ 27 w 29"/>
                    <a:gd name="T11" fmla="*/ 10 h 69"/>
                    <a:gd name="T12" fmla="*/ 2 w 29"/>
                    <a:gd name="T13" fmla="*/ 58 h 69"/>
                    <a:gd name="T14" fmla="*/ 1 w 29"/>
                    <a:gd name="T15" fmla="*/ 61 h 69"/>
                    <a:gd name="T16" fmla="*/ 0 w 29"/>
                    <a:gd name="T17" fmla="*/ 63 h 69"/>
                    <a:gd name="T18" fmla="*/ 1 w 29"/>
                    <a:gd name="T19" fmla="*/ 66 h 69"/>
                    <a:gd name="T20" fmla="*/ 2 w 29"/>
                    <a:gd name="T21" fmla="*/ 68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69"/>
                    <a:gd name="T35" fmla="*/ 29 w 29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69">
                      <a:moveTo>
                        <a:pt x="23" y="1"/>
                      </a:moveTo>
                      <a:lnTo>
                        <a:pt x="26" y="0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28" y="7"/>
                      </a:lnTo>
                      <a:lnTo>
                        <a:pt x="27" y="10"/>
                      </a:lnTo>
                      <a:lnTo>
                        <a:pt x="2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2" y="68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5" name="Freeform 143"/>
                <p:cNvSpPr>
                  <a:spLocks/>
                </p:cNvSpPr>
                <p:nvPr/>
              </p:nvSpPr>
              <p:spPr bwMode="auto">
                <a:xfrm>
                  <a:off x="572" y="738"/>
                  <a:ext cx="59" cy="48"/>
                </a:xfrm>
                <a:custGeom>
                  <a:avLst/>
                  <a:gdLst>
                    <a:gd name="T0" fmla="*/ 58 w 59"/>
                    <a:gd name="T1" fmla="*/ 4 h 48"/>
                    <a:gd name="T2" fmla="*/ 57 w 59"/>
                    <a:gd name="T3" fmla="*/ 2 h 48"/>
                    <a:gd name="T4" fmla="*/ 55 w 59"/>
                    <a:gd name="T5" fmla="*/ 0 h 48"/>
                    <a:gd name="T6" fmla="*/ 53 w 59"/>
                    <a:gd name="T7" fmla="*/ 1 h 48"/>
                    <a:gd name="T8" fmla="*/ 49 w 59"/>
                    <a:gd name="T9" fmla="*/ 2 h 48"/>
                    <a:gd name="T10" fmla="*/ 47 w 59"/>
                    <a:gd name="T11" fmla="*/ 4 h 48"/>
                    <a:gd name="T12" fmla="*/ 9 w 59"/>
                    <a:gd name="T13" fmla="*/ 43 h 48"/>
                    <a:gd name="T14" fmla="*/ 7 w 59"/>
                    <a:gd name="T15" fmla="*/ 46 h 48"/>
                    <a:gd name="T16" fmla="*/ 5 w 59"/>
                    <a:gd name="T17" fmla="*/ 46 h 48"/>
                    <a:gd name="T18" fmla="*/ 3 w 59"/>
                    <a:gd name="T19" fmla="*/ 47 h 48"/>
                    <a:gd name="T20" fmla="*/ 0 w 59"/>
                    <a:gd name="T21" fmla="*/ 45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48"/>
                    <a:gd name="T35" fmla="*/ 59 w 59"/>
                    <a:gd name="T36" fmla="*/ 48 h 4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48">
                      <a:moveTo>
                        <a:pt x="58" y="4"/>
                      </a:moveTo>
                      <a:lnTo>
                        <a:pt x="57" y="2"/>
                      </a:lnTo>
                      <a:lnTo>
                        <a:pt x="55" y="0"/>
                      </a:lnTo>
                      <a:lnTo>
                        <a:pt x="53" y="1"/>
                      </a:lnTo>
                      <a:lnTo>
                        <a:pt x="49" y="2"/>
                      </a:lnTo>
                      <a:lnTo>
                        <a:pt x="47" y="4"/>
                      </a:lnTo>
                      <a:lnTo>
                        <a:pt x="9" y="43"/>
                      </a:lnTo>
                      <a:lnTo>
                        <a:pt x="7" y="46"/>
                      </a:lnTo>
                      <a:lnTo>
                        <a:pt x="5" y="46"/>
                      </a:lnTo>
                      <a:lnTo>
                        <a:pt x="3" y="47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6" name="Freeform 144"/>
                <p:cNvSpPr>
                  <a:spLocks/>
                </p:cNvSpPr>
                <p:nvPr/>
              </p:nvSpPr>
              <p:spPr bwMode="auto">
                <a:xfrm>
                  <a:off x="569" y="716"/>
                  <a:ext cx="29" cy="69"/>
                </a:xfrm>
                <a:custGeom>
                  <a:avLst/>
                  <a:gdLst>
                    <a:gd name="T0" fmla="*/ 23 w 29"/>
                    <a:gd name="T1" fmla="*/ 0 h 69"/>
                    <a:gd name="T2" fmla="*/ 26 w 29"/>
                    <a:gd name="T3" fmla="*/ 1 h 69"/>
                    <a:gd name="T4" fmla="*/ 27 w 29"/>
                    <a:gd name="T5" fmla="*/ 1 h 69"/>
                    <a:gd name="T6" fmla="*/ 28 w 29"/>
                    <a:gd name="T7" fmla="*/ 4 h 69"/>
                    <a:gd name="T8" fmla="*/ 27 w 29"/>
                    <a:gd name="T9" fmla="*/ 7 h 69"/>
                    <a:gd name="T10" fmla="*/ 26 w 29"/>
                    <a:gd name="T11" fmla="*/ 9 h 69"/>
                    <a:gd name="T12" fmla="*/ 2 w 29"/>
                    <a:gd name="T13" fmla="*/ 58 h 69"/>
                    <a:gd name="T14" fmla="*/ 0 w 29"/>
                    <a:gd name="T15" fmla="*/ 62 h 69"/>
                    <a:gd name="T16" fmla="*/ 0 w 29"/>
                    <a:gd name="T17" fmla="*/ 64 h 69"/>
                    <a:gd name="T18" fmla="*/ 1 w 29"/>
                    <a:gd name="T19" fmla="*/ 66 h 69"/>
                    <a:gd name="T20" fmla="*/ 2 w 29"/>
                    <a:gd name="T21" fmla="*/ 68 h 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"/>
                    <a:gd name="T34" fmla="*/ 0 h 69"/>
                    <a:gd name="T35" fmla="*/ 29 w 29"/>
                    <a:gd name="T36" fmla="*/ 69 h 6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" h="69">
                      <a:moveTo>
                        <a:pt x="23" y="0"/>
                      </a:moveTo>
                      <a:lnTo>
                        <a:pt x="26" y="1"/>
                      </a:lnTo>
                      <a:lnTo>
                        <a:pt x="27" y="1"/>
                      </a:lnTo>
                      <a:lnTo>
                        <a:pt x="28" y="4"/>
                      </a:lnTo>
                      <a:lnTo>
                        <a:pt x="27" y="7"/>
                      </a:lnTo>
                      <a:lnTo>
                        <a:pt x="26" y="9"/>
                      </a:lnTo>
                      <a:lnTo>
                        <a:pt x="2" y="58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2" y="68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1107" name="Freeform 145"/>
                <p:cNvSpPr>
                  <a:spLocks/>
                </p:cNvSpPr>
                <p:nvPr/>
              </p:nvSpPr>
              <p:spPr bwMode="auto">
                <a:xfrm>
                  <a:off x="601" y="739"/>
                  <a:ext cx="30" cy="68"/>
                </a:xfrm>
                <a:custGeom>
                  <a:avLst/>
                  <a:gdLst>
                    <a:gd name="T0" fmla="*/ 24 w 30"/>
                    <a:gd name="T1" fmla="*/ 0 h 68"/>
                    <a:gd name="T2" fmla="*/ 26 w 30"/>
                    <a:gd name="T3" fmla="*/ 1 h 68"/>
                    <a:gd name="T4" fmla="*/ 28 w 30"/>
                    <a:gd name="T5" fmla="*/ 1 h 68"/>
                    <a:gd name="T6" fmla="*/ 29 w 30"/>
                    <a:gd name="T7" fmla="*/ 4 h 68"/>
                    <a:gd name="T8" fmla="*/ 28 w 30"/>
                    <a:gd name="T9" fmla="*/ 7 h 68"/>
                    <a:gd name="T10" fmla="*/ 26 w 30"/>
                    <a:gd name="T11" fmla="*/ 10 h 68"/>
                    <a:gd name="T12" fmla="*/ 2 w 30"/>
                    <a:gd name="T13" fmla="*/ 58 h 68"/>
                    <a:gd name="T14" fmla="*/ 1 w 30"/>
                    <a:gd name="T15" fmla="*/ 61 h 68"/>
                    <a:gd name="T16" fmla="*/ 0 w 30"/>
                    <a:gd name="T17" fmla="*/ 63 h 68"/>
                    <a:gd name="T18" fmla="*/ 1 w 30"/>
                    <a:gd name="T19" fmla="*/ 66 h 68"/>
                    <a:gd name="T20" fmla="*/ 2 w 30"/>
                    <a:gd name="T21" fmla="*/ 67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0"/>
                    <a:gd name="T34" fmla="*/ 0 h 68"/>
                    <a:gd name="T35" fmla="*/ 30 w 30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0" h="68">
                      <a:moveTo>
                        <a:pt x="24" y="0"/>
                      </a:moveTo>
                      <a:lnTo>
                        <a:pt x="26" y="1"/>
                      </a:lnTo>
                      <a:lnTo>
                        <a:pt x="28" y="1"/>
                      </a:lnTo>
                      <a:lnTo>
                        <a:pt x="29" y="4"/>
                      </a:lnTo>
                      <a:lnTo>
                        <a:pt x="28" y="7"/>
                      </a:lnTo>
                      <a:lnTo>
                        <a:pt x="26" y="10"/>
                      </a:lnTo>
                      <a:lnTo>
                        <a:pt x="2" y="58"/>
                      </a:lnTo>
                      <a:lnTo>
                        <a:pt x="1" y="61"/>
                      </a:lnTo>
                      <a:lnTo>
                        <a:pt x="0" y="63"/>
                      </a:lnTo>
                      <a:lnTo>
                        <a:pt x="1" y="66"/>
                      </a:lnTo>
                      <a:lnTo>
                        <a:pt x="2" y="67"/>
                      </a:lnTo>
                    </a:path>
                  </a:pathLst>
                </a:custGeom>
                <a:noFill/>
                <a:ln w="127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graphicFrame>
            <p:nvGraphicFramePr>
              <p:cNvPr id="41108" name="Object 146"/>
              <p:cNvGraphicFramePr>
                <a:graphicFrameLocks noChangeAspect="1"/>
              </p:cNvGraphicFramePr>
              <p:nvPr/>
            </p:nvGraphicFramePr>
            <p:xfrm>
              <a:off x="1488" y="912"/>
              <a:ext cx="358" cy="3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4" name="Clip" r:id="rId18" imgW="840240" imgH="859320" progId="MS_ClipArt_Gallery.2">
                      <p:embed/>
                    </p:oleObj>
                  </mc:Choice>
                  <mc:Fallback>
                    <p:oleObj name="Clip" r:id="rId18" imgW="840240" imgH="859320" progId="MS_ClipArt_Gallery.2">
                      <p:embed/>
                      <p:pic>
                        <p:nvPicPr>
                          <p:cNvPr id="0" name="Object 1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912"/>
                            <a:ext cx="358" cy="3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683" name="Text Box 147"/>
            <p:cNvSpPr txBox="1">
              <a:spLocks noChangeArrowheads="1"/>
            </p:cNvSpPr>
            <p:nvPr/>
          </p:nvSpPr>
          <p:spPr bwMode="auto">
            <a:xfrm>
              <a:off x="2049" y="1008"/>
              <a:ext cx="87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Δορυφορικά</a:t>
              </a:r>
              <a:endPara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1" name="Group 148"/>
          <p:cNvGrpSpPr>
            <a:grpSpLocks/>
          </p:cNvGrpSpPr>
          <p:nvPr/>
        </p:nvGrpSpPr>
        <p:grpSpPr bwMode="auto">
          <a:xfrm>
            <a:off x="3641725" y="1585913"/>
            <a:ext cx="4210050" cy="1947862"/>
            <a:chOff x="3408" y="528"/>
            <a:chExt cx="2652" cy="1227"/>
          </a:xfrm>
        </p:grpSpPr>
        <p:grpSp>
          <p:nvGrpSpPr>
            <p:cNvPr id="41111" name="Group 149"/>
            <p:cNvGrpSpPr>
              <a:grpSpLocks/>
            </p:cNvGrpSpPr>
            <p:nvPr/>
          </p:nvGrpSpPr>
          <p:grpSpPr bwMode="auto">
            <a:xfrm>
              <a:off x="3408" y="528"/>
              <a:ext cx="2652" cy="1227"/>
              <a:chOff x="2976" y="288"/>
              <a:chExt cx="2652" cy="1227"/>
            </a:xfrm>
          </p:grpSpPr>
          <p:grpSp>
            <p:nvGrpSpPr>
              <p:cNvPr id="41112" name="Group 150"/>
              <p:cNvGrpSpPr>
                <a:grpSpLocks/>
              </p:cNvGrpSpPr>
              <p:nvPr/>
            </p:nvGrpSpPr>
            <p:grpSpPr bwMode="auto">
              <a:xfrm>
                <a:off x="4848" y="576"/>
                <a:ext cx="492" cy="411"/>
                <a:chOff x="6624" y="2304"/>
                <a:chExt cx="1224" cy="1296"/>
              </a:xfrm>
            </p:grpSpPr>
            <p:graphicFrame>
              <p:nvGraphicFramePr>
                <p:cNvPr id="41113" name="Object 151"/>
                <p:cNvGraphicFramePr>
                  <a:graphicFrameLocks noChangeAspect="1"/>
                </p:cNvGraphicFramePr>
                <p:nvPr/>
              </p:nvGraphicFramePr>
              <p:xfrm>
                <a:off x="6624" y="2304"/>
                <a:ext cx="1224" cy="12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05" name="Clip" r:id="rId20" imgW="1259640" imgH="1137240" progId="MS_ClipArt_Gallery.2">
                        <p:embed/>
                      </p:oleObj>
                    </mc:Choice>
                    <mc:Fallback>
                      <p:oleObj name="Clip" r:id="rId20" imgW="1259640" imgH="1137240" progId="MS_ClipArt_Gallery.2">
                        <p:embed/>
                        <p:pic>
                          <p:nvPicPr>
                            <p:cNvPr id="0" name="Object 15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4" y="2304"/>
                              <a:ext cx="1224" cy="12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66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114" name="Object 152"/>
                <p:cNvGraphicFramePr>
                  <a:graphicFrameLocks noChangeAspect="1"/>
                </p:cNvGraphicFramePr>
                <p:nvPr/>
              </p:nvGraphicFramePr>
              <p:xfrm>
                <a:off x="7004" y="2450"/>
                <a:ext cx="422" cy="4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06" name="Clip" r:id="rId22" imgW="952129" imgH="695238" progId="MS_ClipArt_Gallery.2">
                        <p:embed/>
                      </p:oleObj>
                    </mc:Choice>
                    <mc:Fallback>
                      <p:oleObj name="Clip" r:id="rId22" imgW="952129" imgH="695238" progId="MS_ClipArt_Gallery.2">
                        <p:embed/>
                        <p:pic>
                          <p:nvPicPr>
                            <p:cNvPr id="0" name="Object 1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04" y="2450"/>
                              <a:ext cx="422" cy="47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66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41115" name="Object 153"/>
              <p:cNvGraphicFramePr>
                <a:graphicFrameLocks noChangeAspect="1"/>
              </p:cNvGraphicFramePr>
              <p:nvPr/>
            </p:nvGraphicFramePr>
            <p:xfrm>
              <a:off x="3936" y="288"/>
              <a:ext cx="723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07" name="Clip" r:id="rId24" imgW="3885840" imgH="2742840" progId="MS_ClipArt_Gallery.2">
                      <p:embed/>
                    </p:oleObj>
                  </mc:Choice>
                  <mc:Fallback>
                    <p:oleObj name="Clip" r:id="rId24" imgW="3885840" imgH="2742840" progId="MS_ClipArt_Gallery.2">
                      <p:embed/>
                      <p:pic>
                        <p:nvPicPr>
                          <p:cNvPr id="0" name="Object 1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288"/>
                            <a:ext cx="723" cy="5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CCFFCC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66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116" name="Group 154"/>
              <p:cNvGrpSpPr>
                <a:grpSpLocks/>
              </p:cNvGrpSpPr>
              <p:nvPr/>
            </p:nvGrpSpPr>
            <p:grpSpPr bwMode="auto">
              <a:xfrm>
                <a:off x="2976" y="288"/>
                <a:ext cx="641" cy="546"/>
                <a:chOff x="2304" y="2592"/>
                <a:chExt cx="1169" cy="1167"/>
              </a:xfrm>
            </p:grpSpPr>
            <p:graphicFrame>
              <p:nvGraphicFramePr>
                <p:cNvPr id="41117" name="Object 155"/>
                <p:cNvGraphicFramePr>
                  <a:graphicFrameLocks noChangeAspect="1"/>
                </p:cNvGraphicFramePr>
                <p:nvPr/>
              </p:nvGraphicFramePr>
              <p:xfrm>
                <a:off x="2304" y="2592"/>
                <a:ext cx="1169" cy="116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08" name="Clip" r:id="rId26" imgW="2013120" imgH="1929960" progId="MS_ClipArt_Gallery.2">
                        <p:embed/>
                      </p:oleObj>
                    </mc:Choice>
                    <mc:Fallback>
                      <p:oleObj name="Clip" r:id="rId26" imgW="2013120" imgH="1929960" progId="MS_ClipArt_Gallery.2">
                        <p:embed/>
                        <p:pic>
                          <p:nvPicPr>
                            <p:cNvPr id="0" name="Object 15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04" y="2592"/>
                              <a:ext cx="1169" cy="116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118" name="Object 156"/>
                <p:cNvGraphicFramePr>
                  <a:graphicFrameLocks noChangeAspect="1"/>
                </p:cNvGraphicFramePr>
                <p:nvPr/>
              </p:nvGraphicFramePr>
              <p:xfrm>
                <a:off x="2834" y="2815"/>
                <a:ext cx="478" cy="37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09" name="Clip" r:id="rId28" imgW="952129" imgH="695238" progId="MS_ClipArt_Gallery.2">
                        <p:embed/>
                      </p:oleObj>
                    </mc:Choice>
                    <mc:Fallback>
                      <p:oleObj name="Clip" r:id="rId28" imgW="952129" imgH="695238" progId="MS_ClipArt_Gallery.2">
                        <p:embed/>
                        <p:pic>
                          <p:nvPicPr>
                            <p:cNvPr id="0" name="Object 1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34" y="2815"/>
                              <a:ext cx="478" cy="37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5693" name="AutoShape 157"/>
              <p:cNvSpPr>
                <a:spLocks noChangeArrowheads="1"/>
              </p:cNvSpPr>
              <p:nvPr/>
            </p:nvSpPr>
            <p:spPr bwMode="auto">
              <a:xfrm>
                <a:off x="4176" y="768"/>
                <a:ext cx="432" cy="240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1120" name="Group 158"/>
              <p:cNvGrpSpPr>
                <a:grpSpLocks/>
              </p:cNvGrpSpPr>
              <p:nvPr/>
            </p:nvGrpSpPr>
            <p:grpSpPr bwMode="auto">
              <a:xfrm>
                <a:off x="4992" y="816"/>
                <a:ext cx="492" cy="411"/>
                <a:chOff x="6624" y="2304"/>
                <a:chExt cx="1224" cy="1296"/>
              </a:xfrm>
            </p:grpSpPr>
            <p:graphicFrame>
              <p:nvGraphicFramePr>
                <p:cNvPr id="41121" name="Object 159"/>
                <p:cNvGraphicFramePr>
                  <a:graphicFrameLocks noChangeAspect="1"/>
                </p:cNvGraphicFramePr>
                <p:nvPr/>
              </p:nvGraphicFramePr>
              <p:xfrm>
                <a:off x="6624" y="2304"/>
                <a:ext cx="1224" cy="12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10" name="Clip" r:id="rId29" imgW="1259640" imgH="1137240" progId="MS_ClipArt_Gallery.2">
                        <p:embed/>
                      </p:oleObj>
                    </mc:Choice>
                    <mc:Fallback>
                      <p:oleObj name="Clip" r:id="rId29" imgW="1259640" imgH="1137240" progId="MS_ClipArt_Gallery.2">
                        <p:embed/>
                        <p:pic>
                          <p:nvPicPr>
                            <p:cNvPr id="0" name="Object 15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4" y="2304"/>
                              <a:ext cx="1224" cy="12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66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122" name="Object 160"/>
                <p:cNvGraphicFramePr>
                  <a:graphicFrameLocks noChangeAspect="1"/>
                </p:cNvGraphicFramePr>
                <p:nvPr/>
              </p:nvGraphicFramePr>
              <p:xfrm>
                <a:off x="7004" y="2450"/>
                <a:ext cx="422" cy="4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11" name="Clip" r:id="rId30" imgW="952129" imgH="695238" progId="MS_ClipArt_Gallery.2">
                        <p:embed/>
                      </p:oleObj>
                    </mc:Choice>
                    <mc:Fallback>
                      <p:oleObj name="Clip" r:id="rId30" imgW="952129" imgH="695238" progId="MS_ClipArt_Gallery.2">
                        <p:embed/>
                        <p:pic>
                          <p:nvPicPr>
                            <p:cNvPr id="0" name="Object 16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04" y="2450"/>
                              <a:ext cx="422" cy="47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66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1123" name="Group 161"/>
              <p:cNvGrpSpPr>
                <a:grpSpLocks/>
              </p:cNvGrpSpPr>
              <p:nvPr/>
            </p:nvGrpSpPr>
            <p:grpSpPr bwMode="auto">
              <a:xfrm>
                <a:off x="5136" y="1104"/>
                <a:ext cx="492" cy="411"/>
                <a:chOff x="6624" y="2304"/>
                <a:chExt cx="1224" cy="1296"/>
              </a:xfrm>
            </p:grpSpPr>
            <p:graphicFrame>
              <p:nvGraphicFramePr>
                <p:cNvPr id="41124" name="Object 162"/>
                <p:cNvGraphicFramePr>
                  <a:graphicFrameLocks noChangeAspect="1"/>
                </p:cNvGraphicFramePr>
                <p:nvPr/>
              </p:nvGraphicFramePr>
              <p:xfrm>
                <a:off x="6624" y="2304"/>
                <a:ext cx="1224" cy="12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12" name="Clip" r:id="rId31" imgW="1259640" imgH="1137240" progId="MS_ClipArt_Gallery.2">
                        <p:embed/>
                      </p:oleObj>
                    </mc:Choice>
                    <mc:Fallback>
                      <p:oleObj name="Clip" r:id="rId31" imgW="1259640" imgH="1137240" progId="MS_ClipArt_Gallery.2">
                        <p:embed/>
                        <p:pic>
                          <p:nvPicPr>
                            <p:cNvPr id="0" name="Object 1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624" y="2304"/>
                              <a:ext cx="1224" cy="12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66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1125" name="Object 163"/>
                <p:cNvGraphicFramePr>
                  <a:graphicFrameLocks noChangeAspect="1"/>
                </p:cNvGraphicFramePr>
                <p:nvPr/>
              </p:nvGraphicFramePr>
              <p:xfrm>
                <a:off x="7004" y="2450"/>
                <a:ext cx="422" cy="47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3213" name="Clip" r:id="rId32" imgW="952129" imgH="695238" progId="MS_ClipArt_Gallery.2">
                        <p:embed/>
                      </p:oleObj>
                    </mc:Choice>
                    <mc:Fallback>
                      <p:oleObj name="Clip" r:id="rId32" imgW="952129" imgH="695238" progId="MS_ClipArt_Gallery.2">
                        <p:embed/>
                        <p:pic>
                          <p:nvPicPr>
                            <p:cNvPr id="0" name="Object 16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004" y="2450"/>
                              <a:ext cx="422" cy="47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CCFFCC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FF66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1126" name="Line 164"/>
              <p:cNvSpPr>
                <a:spLocks noChangeShapeType="1"/>
              </p:cNvSpPr>
              <p:nvPr/>
            </p:nvSpPr>
            <p:spPr bwMode="auto">
              <a:xfrm flipH="1">
                <a:off x="3648" y="672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27" name="Line 165"/>
              <p:cNvSpPr>
                <a:spLocks noChangeShapeType="1"/>
              </p:cNvSpPr>
              <p:nvPr/>
            </p:nvSpPr>
            <p:spPr bwMode="auto">
              <a:xfrm>
                <a:off x="3648" y="576"/>
                <a:ext cx="3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28" name="Line 166"/>
              <p:cNvSpPr>
                <a:spLocks noChangeShapeType="1"/>
              </p:cNvSpPr>
              <p:nvPr/>
            </p:nvSpPr>
            <p:spPr bwMode="auto">
              <a:xfrm>
                <a:off x="4560" y="576"/>
                <a:ext cx="33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29" name="Line 167"/>
              <p:cNvSpPr>
                <a:spLocks noChangeShapeType="1"/>
              </p:cNvSpPr>
              <p:nvPr/>
            </p:nvSpPr>
            <p:spPr bwMode="auto">
              <a:xfrm>
                <a:off x="4560" y="576"/>
                <a:ext cx="48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1130" name="Line 168"/>
              <p:cNvSpPr>
                <a:spLocks noChangeShapeType="1"/>
              </p:cNvSpPr>
              <p:nvPr/>
            </p:nvSpPr>
            <p:spPr bwMode="auto">
              <a:xfrm>
                <a:off x="4560" y="576"/>
                <a:ext cx="576" cy="76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65705" name="Text Box 169"/>
            <p:cNvSpPr txBox="1">
              <a:spLocks noChangeArrowheads="1"/>
            </p:cNvSpPr>
            <p:nvPr/>
          </p:nvSpPr>
          <p:spPr bwMode="auto">
            <a:xfrm>
              <a:off x="3462" y="1008"/>
              <a:ext cx="80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Εφαρμογές</a:t>
              </a:r>
              <a:endParaRPr lang="en-GB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grpSp>
        <p:nvGrpSpPr>
          <p:cNvPr id="27" name="Group 170"/>
          <p:cNvGrpSpPr>
            <a:grpSpLocks/>
          </p:cNvGrpSpPr>
          <p:nvPr/>
        </p:nvGrpSpPr>
        <p:grpSpPr bwMode="auto">
          <a:xfrm>
            <a:off x="1279525" y="4862513"/>
            <a:ext cx="4876800" cy="1792287"/>
            <a:chOff x="1104" y="2855"/>
            <a:chExt cx="3072" cy="1129"/>
          </a:xfrm>
        </p:grpSpPr>
        <p:sp>
          <p:nvSpPr>
            <p:cNvPr id="65707" name="Oval 171"/>
            <p:cNvSpPr>
              <a:spLocks noChangeArrowheads="1"/>
            </p:cNvSpPr>
            <p:nvPr/>
          </p:nvSpPr>
          <p:spPr bwMode="auto">
            <a:xfrm>
              <a:off x="1104" y="2880"/>
              <a:ext cx="2448" cy="1104"/>
            </a:xfrm>
            <a:prstGeom prst="ellipse">
              <a:avLst/>
            </a:prstGeom>
            <a:solidFill>
              <a:srgbClr val="FFFFCC"/>
            </a:solidFill>
            <a:ln w="12700">
              <a:noFill/>
              <a:round/>
              <a:headEnd/>
              <a:tailEnd/>
            </a:ln>
            <a:effectLst>
              <a:outerShdw dist="7184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l-GR">
                <a:latin typeface="Arial" charset="0"/>
                <a:cs typeface="Arial" charset="0"/>
              </a:endParaRPr>
            </a:p>
          </p:txBody>
        </p:sp>
        <p:sp>
          <p:nvSpPr>
            <p:cNvPr id="41134" name="Line 172"/>
            <p:cNvSpPr>
              <a:spLocks noChangeShapeType="1"/>
            </p:cNvSpPr>
            <p:nvPr/>
          </p:nvSpPr>
          <p:spPr bwMode="auto">
            <a:xfrm>
              <a:off x="2332" y="3132"/>
              <a:ext cx="144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135" name="Line 173"/>
            <p:cNvSpPr>
              <a:spLocks noChangeShapeType="1"/>
            </p:cNvSpPr>
            <p:nvPr/>
          </p:nvSpPr>
          <p:spPr bwMode="auto">
            <a:xfrm flipV="1">
              <a:off x="2054" y="3396"/>
              <a:ext cx="419" cy="1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136" name="Line 174"/>
            <p:cNvSpPr>
              <a:spLocks noChangeShapeType="1"/>
            </p:cNvSpPr>
            <p:nvPr/>
          </p:nvSpPr>
          <p:spPr bwMode="auto">
            <a:xfrm flipH="1">
              <a:off x="2020" y="3145"/>
              <a:ext cx="110" cy="1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1137" name="Group 175"/>
            <p:cNvGrpSpPr>
              <a:grpSpLocks/>
            </p:cNvGrpSpPr>
            <p:nvPr/>
          </p:nvGrpSpPr>
          <p:grpSpPr bwMode="auto">
            <a:xfrm>
              <a:off x="2458" y="3153"/>
              <a:ext cx="304" cy="355"/>
              <a:chOff x="2365" y="1440"/>
              <a:chExt cx="1372" cy="2289"/>
            </a:xfrm>
          </p:grpSpPr>
          <p:graphicFrame>
            <p:nvGraphicFramePr>
              <p:cNvPr id="41138" name="Object 176"/>
              <p:cNvGraphicFramePr>
                <a:graphicFrameLocks noChangeAspect="1"/>
              </p:cNvGraphicFramePr>
              <p:nvPr/>
            </p:nvGraphicFramePr>
            <p:xfrm>
              <a:off x="3093" y="1448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4" name="Clip" r:id="rId33" imgW="1634040" imgH="2286000" progId="MS_ClipArt_Gallery.2">
                      <p:embed/>
                    </p:oleObj>
                  </mc:Choice>
                  <mc:Fallback>
                    <p:oleObj name="Clip" r:id="rId33" imgW="1634040" imgH="2286000" progId="MS_ClipArt_Gallery.2">
                      <p:embed/>
                      <p:pic>
                        <p:nvPicPr>
                          <p:cNvPr id="0" name="Object 1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3" y="1448"/>
                            <a:ext cx="644" cy="2280"/>
                          </a:xfrm>
                          <a:prstGeom prst="rect">
                            <a:avLst/>
                          </a:prstGeom>
                          <a:solidFill>
                            <a:srgbClr val="E88A00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39" name="Object 177"/>
              <p:cNvGraphicFramePr>
                <a:graphicFrameLocks noChangeAspect="1"/>
              </p:cNvGraphicFramePr>
              <p:nvPr/>
            </p:nvGraphicFramePr>
            <p:xfrm>
              <a:off x="2733" y="1449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5" name="Clip" r:id="rId35" imgW="1634040" imgH="2286000" progId="MS_ClipArt_Gallery.2">
                      <p:embed/>
                    </p:oleObj>
                  </mc:Choice>
                  <mc:Fallback>
                    <p:oleObj name="Clip" r:id="rId35" imgW="1634040" imgH="2286000" progId="MS_ClipArt_Gallery.2">
                      <p:embed/>
                      <p:pic>
                        <p:nvPicPr>
                          <p:cNvPr id="0" name="Object 1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3" y="1449"/>
                            <a:ext cx="644" cy="2280"/>
                          </a:xfrm>
                          <a:prstGeom prst="rect">
                            <a:avLst/>
                          </a:prstGeom>
                          <a:solidFill>
                            <a:srgbClr val="E88A00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40" name="Object 178"/>
              <p:cNvGraphicFramePr>
                <a:graphicFrameLocks noChangeAspect="1"/>
              </p:cNvGraphicFramePr>
              <p:nvPr/>
            </p:nvGraphicFramePr>
            <p:xfrm>
              <a:off x="2365" y="1440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6" name="Clip" r:id="rId36" imgW="1634040" imgH="2286000" progId="MS_ClipArt_Gallery.2">
                      <p:embed/>
                    </p:oleObj>
                  </mc:Choice>
                  <mc:Fallback>
                    <p:oleObj name="Clip" r:id="rId36" imgW="1634040" imgH="2286000" progId="MS_ClipArt_Gallery.2">
                      <p:embed/>
                      <p:pic>
                        <p:nvPicPr>
                          <p:cNvPr id="0" name="Object 1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" y="1440"/>
                            <a:ext cx="644" cy="2280"/>
                          </a:xfrm>
                          <a:prstGeom prst="rect">
                            <a:avLst/>
                          </a:prstGeom>
                          <a:solidFill>
                            <a:srgbClr val="E88A00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141" name="Group 179"/>
            <p:cNvGrpSpPr>
              <a:grpSpLocks/>
            </p:cNvGrpSpPr>
            <p:nvPr/>
          </p:nvGrpSpPr>
          <p:grpSpPr bwMode="auto">
            <a:xfrm>
              <a:off x="2020" y="2855"/>
              <a:ext cx="302" cy="355"/>
              <a:chOff x="2365" y="1440"/>
              <a:chExt cx="1372" cy="2289"/>
            </a:xfrm>
          </p:grpSpPr>
          <p:graphicFrame>
            <p:nvGraphicFramePr>
              <p:cNvPr id="41142" name="Object 180"/>
              <p:cNvGraphicFramePr>
                <a:graphicFrameLocks noChangeAspect="1"/>
              </p:cNvGraphicFramePr>
              <p:nvPr/>
            </p:nvGraphicFramePr>
            <p:xfrm>
              <a:off x="3093" y="1448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7" name="Clip" r:id="rId37" imgW="1634040" imgH="2286000" progId="MS_ClipArt_Gallery.2">
                      <p:embed/>
                    </p:oleObj>
                  </mc:Choice>
                  <mc:Fallback>
                    <p:oleObj name="Clip" r:id="rId37" imgW="1634040" imgH="2286000" progId="MS_ClipArt_Gallery.2">
                      <p:embed/>
                      <p:pic>
                        <p:nvPicPr>
                          <p:cNvPr id="0" name="Object 1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3" y="1448"/>
                            <a:ext cx="644" cy="2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43" name="Object 181"/>
              <p:cNvGraphicFramePr>
                <a:graphicFrameLocks noChangeAspect="1"/>
              </p:cNvGraphicFramePr>
              <p:nvPr/>
            </p:nvGraphicFramePr>
            <p:xfrm>
              <a:off x="2733" y="1449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8" name="Clip" r:id="rId38" imgW="1634040" imgH="2286000" progId="MS_ClipArt_Gallery.2">
                      <p:embed/>
                    </p:oleObj>
                  </mc:Choice>
                  <mc:Fallback>
                    <p:oleObj name="Clip" r:id="rId38" imgW="1634040" imgH="2286000" progId="MS_ClipArt_Gallery.2">
                      <p:embed/>
                      <p:pic>
                        <p:nvPicPr>
                          <p:cNvPr id="0" name="Object 1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3" y="1449"/>
                            <a:ext cx="644" cy="2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44" name="Object 182"/>
              <p:cNvGraphicFramePr>
                <a:graphicFrameLocks noChangeAspect="1"/>
              </p:cNvGraphicFramePr>
              <p:nvPr/>
            </p:nvGraphicFramePr>
            <p:xfrm>
              <a:off x="2365" y="1440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19" name="Clip" r:id="rId39" imgW="1634040" imgH="2286000" progId="MS_ClipArt_Gallery.2">
                      <p:embed/>
                    </p:oleObj>
                  </mc:Choice>
                  <mc:Fallback>
                    <p:oleObj name="Clip" r:id="rId39" imgW="1634040" imgH="2286000" progId="MS_ClipArt_Gallery.2">
                      <p:embed/>
                      <p:pic>
                        <p:nvPicPr>
                          <p:cNvPr id="0" name="Object 1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" y="1440"/>
                            <a:ext cx="644" cy="2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145" name="Group 183"/>
            <p:cNvGrpSpPr>
              <a:grpSpLocks/>
            </p:cNvGrpSpPr>
            <p:nvPr/>
          </p:nvGrpSpPr>
          <p:grpSpPr bwMode="auto">
            <a:xfrm>
              <a:off x="1781" y="3285"/>
              <a:ext cx="304" cy="355"/>
              <a:chOff x="2365" y="1440"/>
              <a:chExt cx="1372" cy="2289"/>
            </a:xfrm>
          </p:grpSpPr>
          <p:graphicFrame>
            <p:nvGraphicFramePr>
              <p:cNvPr id="41146" name="Object 184"/>
              <p:cNvGraphicFramePr>
                <a:graphicFrameLocks noChangeAspect="1"/>
              </p:cNvGraphicFramePr>
              <p:nvPr/>
            </p:nvGraphicFramePr>
            <p:xfrm>
              <a:off x="3093" y="1448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20" name="Clip" r:id="rId40" imgW="1634040" imgH="2286000" progId="MS_ClipArt_Gallery.2">
                      <p:embed/>
                    </p:oleObj>
                  </mc:Choice>
                  <mc:Fallback>
                    <p:oleObj name="Clip" r:id="rId40" imgW="1634040" imgH="2286000" progId="MS_ClipArt_Gallery.2">
                      <p:embed/>
                      <p:pic>
                        <p:nvPicPr>
                          <p:cNvPr id="0" name="Object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93" y="1448"/>
                            <a:ext cx="644" cy="2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47" name="Object 185"/>
              <p:cNvGraphicFramePr>
                <a:graphicFrameLocks noChangeAspect="1"/>
              </p:cNvGraphicFramePr>
              <p:nvPr/>
            </p:nvGraphicFramePr>
            <p:xfrm>
              <a:off x="2733" y="1449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21" name="Clip" r:id="rId41" imgW="1634040" imgH="2286000" progId="MS_ClipArt_Gallery.2">
                      <p:embed/>
                    </p:oleObj>
                  </mc:Choice>
                  <mc:Fallback>
                    <p:oleObj name="Clip" r:id="rId41" imgW="1634040" imgH="2286000" progId="MS_ClipArt_Gallery.2">
                      <p:embed/>
                      <p:pic>
                        <p:nvPicPr>
                          <p:cNvPr id="0" name="Object 1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33" y="1449"/>
                            <a:ext cx="644" cy="2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148" name="Object 186"/>
              <p:cNvGraphicFramePr>
                <a:graphicFrameLocks noChangeAspect="1"/>
              </p:cNvGraphicFramePr>
              <p:nvPr/>
            </p:nvGraphicFramePr>
            <p:xfrm>
              <a:off x="2365" y="1440"/>
              <a:ext cx="644" cy="22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222" name="Clip" r:id="rId42" imgW="1634040" imgH="2286000" progId="MS_ClipArt_Gallery.2">
                      <p:embed/>
                    </p:oleObj>
                  </mc:Choice>
                  <mc:Fallback>
                    <p:oleObj name="Clip" r:id="rId42" imgW="1634040" imgH="2286000" progId="MS_ClipArt_Gallery.2">
                      <p:embed/>
                      <p:pic>
                        <p:nvPicPr>
                          <p:cNvPr id="0" name="Object 1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65" y="1440"/>
                            <a:ext cx="644" cy="22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149" name="Line 187"/>
            <p:cNvSpPr>
              <a:spLocks noChangeShapeType="1"/>
            </p:cNvSpPr>
            <p:nvPr/>
          </p:nvSpPr>
          <p:spPr bwMode="auto">
            <a:xfrm>
              <a:off x="2763" y="3364"/>
              <a:ext cx="1413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724" name="Text Box 188"/>
            <p:cNvSpPr txBox="1">
              <a:spLocks noChangeArrowheads="1"/>
            </p:cNvSpPr>
            <p:nvPr/>
          </p:nvSpPr>
          <p:spPr bwMode="auto">
            <a:xfrm>
              <a:off x="1902" y="3552"/>
              <a:ext cx="1079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Δίκτυα κορμού</a:t>
              </a:r>
            </a:p>
            <a:p>
              <a:pPr algn="ctr" eaLnBrk="0" hangingPunct="0"/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Internet</a:t>
              </a:r>
              <a:endPara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65725" name="Text Box 189"/>
          <p:cNvSpPr txBox="1">
            <a:spLocks noChangeArrowheads="1"/>
          </p:cNvSpPr>
          <p:nvPr/>
        </p:nvSpPr>
        <p:spPr bwMode="auto">
          <a:xfrm>
            <a:off x="6464300" y="4405313"/>
            <a:ext cx="17907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Ολ. κυκλώματα/</a:t>
            </a:r>
          </a:p>
          <a:p>
            <a:pPr algn="ctr" eaLnBrk="0" hangingPunct="0"/>
            <a:r>
              <a:rPr lang="el-G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συστήματα</a:t>
            </a:r>
            <a:endParaRPr lang="en-GB" sz="1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41155" name="Rectangle 19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38200"/>
          </a:xfrm>
          <a:noFill/>
          <a:ln/>
        </p:spPr>
        <p:txBody>
          <a:bodyPr anchor="ctr"/>
          <a:lstStyle/>
          <a:p>
            <a:r>
              <a:rPr lang="el-GR" sz="3200" b="1" dirty="0"/>
              <a:t>Αντικείμενο Ροής Δ</a:t>
            </a:r>
            <a:endParaRPr lang="en-US" sz="3200" b="1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60500" y="712788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4575" y="850900"/>
            <a:ext cx="471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Το ολοκληρωμένο </a:t>
            </a:r>
            <a:r>
              <a:rPr lang="en-US" sz="2800" b="1" dirty="0" smtClean="0">
                <a:solidFill>
                  <a:srgbClr val="FF0000"/>
                </a:solidFill>
              </a:rPr>
              <a:t>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5562"/>
            <a:ext cx="8229600" cy="876300"/>
          </a:xfrm>
        </p:spPr>
        <p:txBody>
          <a:bodyPr/>
          <a:lstStyle/>
          <a:p>
            <a:r>
              <a:rPr lang="el-GR" sz="3200" b="1" dirty="0"/>
              <a:t>Μαθήματα Ροής  </a:t>
            </a:r>
            <a:r>
              <a:rPr lang="el-GR" sz="3200" b="1" dirty="0" smtClean="0"/>
              <a:t>Δ (μεταβατικό)</a:t>
            </a:r>
            <a:endParaRPr lang="en-US" sz="3200" b="1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85900" y="787400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863600" y="1023133"/>
            <a:ext cx="7086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dirty="0"/>
              <a:t>6ο Εξάμηνο</a:t>
            </a:r>
          </a:p>
          <a:p>
            <a:pPr marL="534988" lvl="1" indent="-174625">
              <a:defRPr/>
            </a:pPr>
            <a:r>
              <a:rPr lang="el-GR" sz="1600" b="1" i="1" dirty="0">
                <a:solidFill>
                  <a:srgbClr val="FF0000"/>
                </a:solidFill>
              </a:rPr>
              <a:t>Διαμόρφωση, Φώραση και Εκτίμηση Σημάτων (3, 1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 smtClean="0"/>
              <a:t>*</a:t>
            </a:r>
            <a:endParaRPr lang="el-GR" sz="1600" dirty="0"/>
          </a:p>
          <a:p>
            <a:pPr marL="534988" lvl="1" indent="-174625">
              <a:defRPr/>
            </a:pPr>
            <a:r>
              <a:rPr lang="el-GR" sz="1600" b="1" i="1" dirty="0">
                <a:solidFill>
                  <a:srgbClr val="FF0000"/>
                </a:solidFill>
              </a:rPr>
              <a:t>Δίκτυα Επικοινωνιών (2, 2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/>
              <a:t>*</a:t>
            </a:r>
            <a:endParaRPr lang="el-GR" sz="1600" b="1" i="1" dirty="0">
              <a:solidFill>
                <a:srgbClr val="FF0000"/>
              </a:solidFill>
            </a:endParaRPr>
          </a:p>
          <a:p>
            <a:pPr marL="534988" lvl="1" indent="-174625">
              <a:defRPr/>
            </a:pPr>
            <a:r>
              <a:rPr lang="el-GR" sz="1600" dirty="0"/>
              <a:t>Συστήματα Αναμονής (3, 0</a:t>
            </a:r>
            <a:r>
              <a:rPr lang="el-GR" sz="1600" dirty="0" smtClean="0"/>
              <a:t>) </a:t>
            </a:r>
          </a:p>
          <a:p>
            <a:pPr>
              <a:defRPr/>
            </a:pPr>
            <a:r>
              <a:rPr lang="el-GR" b="1" dirty="0" smtClean="0"/>
              <a:t>7ο Εξάμηνο</a:t>
            </a:r>
          </a:p>
          <a:p>
            <a:pPr marL="534988" lvl="1" indent="-174625">
              <a:defRPr/>
            </a:pPr>
            <a:r>
              <a:rPr lang="el-GR" sz="1600" b="1" i="1" dirty="0" smtClean="0">
                <a:solidFill>
                  <a:srgbClr val="FF0000"/>
                </a:solidFill>
              </a:rPr>
              <a:t>Δίκτυα </a:t>
            </a:r>
            <a:r>
              <a:rPr lang="el-GR" sz="1600" b="1" i="1" dirty="0">
                <a:solidFill>
                  <a:srgbClr val="FF0000"/>
                </a:solidFill>
              </a:rPr>
              <a:t>Υπολογιστών (2, 2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/>
              <a:t>*</a:t>
            </a:r>
            <a:endParaRPr lang="el-GR" sz="1600" b="1" i="1" dirty="0">
              <a:solidFill>
                <a:srgbClr val="FF0000"/>
              </a:solidFill>
            </a:endParaRPr>
          </a:p>
          <a:p>
            <a:pPr marL="534988" lvl="1" indent="-174625">
              <a:defRPr/>
            </a:pPr>
            <a:r>
              <a:rPr lang="el-GR" sz="1600" dirty="0"/>
              <a:t>Ψηφιακές Επικοινωνίες (2, 2</a:t>
            </a:r>
            <a:r>
              <a:rPr lang="el-GR" sz="1600" dirty="0" smtClean="0"/>
              <a:t>)</a:t>
            </a:r>
            <a:endParaRPr lang="el-GR" sz="1600" dirty="0"/>
          </a:p>
          <a:p>
            <a:pPr>
              <a:defRPr/>
            </a:pPr>
            <a:r>
              <a:rPr lang="el-GR" b="1" dirty="0"/>
              <a:t>8ο Εξάμηνο</a:t>
            </a:r>
          </a:p>
          <a:p>
            <a:pPr marL="534988" lvl="1" indent="-174625">
              <a:defRPr/>
            </a:pPr>
            <a:r>
              <a:rPr lang="el-GR" sz="1600" dirty="0"/>
              <a:t>Εξομοίωση Συστημάτων Επικοινωνιών (0, 3)</a:t>
            </a:r>
          </a:p>
          <a:p>
            <a:pPr marL="534988" lvl="1" indent="-174625">
              <a:defRPr/>
            </a:pPr>
            <a:r>
              <a:rPr lang="el-GR" sz="1600" dirty="0"/>
              <a:t>Σχεδιασμός υπηρεσιών και πρωτοκόλλων με τυπικές μεθόδους (2, 1)</a:t>
            </a:r>
          </a:p>
          <a:p>
            <a:pPr marL="534988" lvl="1" indent="-174625">
              <a:defRPr/>
            </a:pPr>
            <a:r>
              <a:rPr lang="el-GR" sz="1600" dirty="0"/>
              <a:t>Ψηφιακή Τηλεόραση και Επικοινωνίες Πολυμέσων (2, 1)</a:t>
            </a:r>
          </a:p>
          <a:p>
            <a:pPr marL="534988" lvl="1" indent="-174625">
              <a:spcBef>
                <a:spcPts val="0"/>
              </a:spcBef>
              <a:defRPr/>
            </a:pPr>
            <a:r>
              <a:rPr lang="el-GR" sz="1600" dirty="0"/>
              <a:t>Δίκτυα Κινητών και Προσωπικών Επικοινωνιών (3, 0)</a:t>
            </a:r>
          </a:p>
          <a:p>
            <a:pPr marL="534988" lvl="1" indent="-174625">
              <a:spcBef>
                <a:spcPts val="0"/>
              </a:spcBef>
              <a:defRPr/>
            </a:pPr>
            <a:r>
              <a:rPr lang="el-GR" sz="1600" b="1" i="1" dirty="0">
                <a:solidFill>
                  <a:srgbClr val="FF0000"/>
                </a:solidFill>
              </a:rPr>
              <a:t>Διαδίκτυο και Εφαρμογές (2,2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dirty="0"/>
              <a:t>*</a:t>
            </a:r>
            <a:endParaRPr lang="el-GR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b="1" dirty="0"/>
              <a:t>9ο Εξάμηνο</a:t>
            </a:r>
          </a:p>
          <a:p>
            <a:pPr marL="534988" lvl="1" indent="-174625">
              <a:defRPr/>
            </a:pPr>
            <a:r>
              <a:rPr lang="el-GR" sz="1600" dirty="0" smtClean="0"/>
              <a:t>Διαχείριση </a:t>
            </a:r>
            <a:r>
              <a:rPr lang="el-GR" sz="1600" dirty="0"/>
              <a:t>Δικτύων - Ευφυή Δίκτυα (3, 1)</a:t>
            </a:r>
          </a:p>
          <a:p>
            <a:pPr marL="534988" lvl="1" indent="-174625">
              <a:defRPr/>
            </a:pPr>
            <a:r>
              <a:rPr lang="el-GR" sz="1600" dirty="0"/>
              <a:t>Θεωρία Πληροφορίας (3, 0)</a:t>
            </a:r>
          </a:p>
          <a:p>
            <a:pPr marL="534988" lvl="1" indent="-174625">
              <a:defRPr/>
            </a:pPr>
            <a:r>
              <a:rPr lang="el-GR" sz="1600" dirty="0"/>
              <a:t>Δίκτυα Ευρείας Ζώνης (3, 0</a:t>
            </a:r>
            <a:r>
              <a:rPr lang="el-GR" sz="1600" dirty="0" smtClean="0"/>
              <a:t>)</a:t>
            </a:r>
          </a:p>
          <a:p>
            <a:pPr marL="534988" lvl="1" indent="-174625">
              <a:defRPr/>
            </a:pPr>
            <a:r>
              <a:rPr lang="el-GR" sz="1600" dirty="0" smtClean="0"/>
              <a:t>Οπτικά Δίκτυα Επικοινωνίας (3, 0)</a:t>
            </a:r>
          </a:p>
          <a:p>
            <a:pPr marL="534988" lvl="1" indent="-174625">
              <a:defRPr/>
            </a:pPr>
            <a:r>
              <a:rPr lang="el-GR" sz="1600" dirty="0" smtClean="0"/>
              <a:t>Ανάλυση Κοινωνικών Δικτύων (3, 0)</a:t>
            </a:r>
          </a:p>
          <a:p>
            <a:pPr marL="534988" lvl="1" indent="-174625">
              <a:defRPr/>
            </a:pPr>
            <a:endParaRPr lang="el-GR" sz="1600" dirty="0"/>
          </a:p>
          <a:p>
            <a:pPr marL="534988" lvl="1" indent="-174625">
              <a:defRPr/>
            </a:pPr>
            <a:r>
              <a:rPr lang="el-GR" sz="1600" dirty="0" smtClean="0"/>
              <a:t>* Υποχρεωτικό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0662"/>
            <a:ext cx="8229600" cy="876300"/>
          </a:xfrm>
        </p:spPr>
        <p:txBody>
          <a:bodyPr/>
          <a:lstStyle/>
          <a:p>
            <a:r>
              <a:rPr lang="el-GR" sz="3200" b="1" dirty="0"/>
              <a:t>Μαθήματα Ροής  </a:t>
            </a:r>
            <a:r>
              <a:rPr lang="el-GR" sz="3200" b="1" dirty="0" smtClean="0"/>
              <a:t>Δ (νέο)</a:t>
            </a:r>
            <a:endParaRPr lang="en-US" sz="3200" b="1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85900" y="584200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863600" y="769133"/>
            <a:ext cx="7353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b="1" dirty="0"/>
              <a:t>6ο </a:t>
            </a:r>
            <a:r>
              <a:rPr lang="el-GR" b="1" dirty="0" smtClean="0"/>
              <a:t>Εξάμηνο </a:t>
            </a:r>
            <a:r>
              <a:rPr lang="el-GR" dirty="0" smtClean="0"/>
              <a:t>*</a:t>
            </a:r>
            <a:endParaRPr lang="el-GR" dirty="0"/>
          </a:p>
          <a:p>
            <a:pPr marL="534988" lvl="1" indent="-174625">
              <a:defRPr/>
            </a:pPr>
            <a:r>
              <a:rPr lang="el-GR" sz="1600" b="1" i="1" dirty="0" smtClean="0">
                <a:solidFill>
                  <a:srgbClr val="FF0000"/>
                </a:solidFill>
              </a:rPr>
              <a:t>Ψηφιακές Επικοινωνίες Ι </a:t>
            </a:r>
            <a:r>
              <a:rPr lang="el-GR" sz="1600" b="1" i="1" dirty="0">
                <a:solidFill>
                  <a:srgbClr val="FF0000"/>
                </a:solidFill>
              </a:rPr>
              <a:t>(2, 2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 smtClean="0"/>
              <a:t>**</a:t>
            </a:r>
            <a:endParaRPr lang="el-GR" sz="1600" b="1" i="1" dirty="0">
              <a:solidFill>
                <a:srgbClr val="FF0000"/>
              </a:solidFill>
            </a:endParaRPr>
          </a:p>
          <a:p>
            <a:pPr marL="534988" lvl="1" indent="-174625">
              <a:defRPr/>
            </a:pPr>
            <a:r>
              <a:rPr lang="el-GR" sz="1600" b="1" i="1" dirty="0">
                <a:solidFill>
                  <a:srgbClr val="FF0000"/>
                </a:solidFill>
              </a:rPr>
              <a:t>Συστήματα Αναμονής (3, 0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/>
              <a:t>**</a:t>
            </a:r>
            <a:endParaRPr lang="el-GR" sz="1600" b="1" i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b="1" dirty="0" smtClean="0"/>
              <a:t>7ο </a:t>
            </a:r>
            <a:r>
              <a:rPr lang="el-GR" b="1" dirty="0" smtClean="0"/>
              <a:t>Εξάμηνο</a:t>
            </a:r>
          </a:p>
          <a:p>
            <a:pPr marL="534988" lvl="1" indent="-174625">
              <a:defRPr/>
            </a:pPr>
            <a:r>
              <a:rPr lang="el-GR" sz="1600" b="1" i="1" dirty="0" smtClean="0">
                <a:solidFill>
                  <a:srgbClr val="FF0000"/>
                </a:solidFill>
              </a:rPr>
              <a:t>Δίκτυα </a:t>
            </a:r>
            <a:r>
              <a:rPr lang="el-GR" sz="1600" b="1" i="1" dirty="0">
                <a:solidFill>
                  <a:srgbClr val="FF0000"/>
                </a:solidFill>
              </a:rPr>
              <a:t>Υπολογιστών (2, 2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/>
              <a:t>**</a:t>
            </a:r>
            <a:endParaRPr lang="el-GR" sz="1600" b="1" i="1" dirty="0">
              <a:solidFill>
                <a:srgbClr val="FF0000"/>
              </a:solidFill>
            </a:endParaRPr>
          </a:p>
          <a:p>
            <a:pPr marL="534988" lvl="1" indent="-174625">
              <a:defRPr/>
            </a:pPr>
            <a:r>
              <a:rPr lang="el-GR" sz="1600" dirty="0" smtClean="0"/>
              <a:t>Ψηφιακές </a:t>
            </a:r>
            <a:r>
              <a:rPr lang="el-GR" sz="1600" dirty="0"/>
              <a:t>Επικοινωνίες </a:t>
            </a:r>
            <a:r>
              <a:rPr lang="el-GR" sz="1600" dirty="0" smtClean="0"/>
              <a:t>ΙΙ (3, </a:t>
            </a:r>
            <a:r>
              <a:rPr lang="el-GR" sz="1600" dirty="0"/>
              <a:t>1</a:t>
            </a:r>
            <a:r>
              <a:rPr lang="el-GR" sz="1600" dirty="0" smtClean="0"/>
              <a:t>)</a:t>
            </a:r>
          </a:p>
          <a:p>
            <a:pPr marL="534988" lvl="1" indent="-174625">
              <a:defRPr/>
            </a:pPr>
            <a:r>
              <a:rPr lang="el-GR" sz="1600" dirty="0" smtClean="0"/>
              <a:t>Τηλεφωνία (3, 1)</a:t>
            </a:r>
            <a:endParaRPr lang="el-GR" sz="1600" dirty="0"/>
          </a:p>
          <a:p>
            <a:pPr>
              <a:defRPr/>
            </a:pPr>
            <a:r>
              <a:rPr lang="el-GR" b="1" dirty="0"/>
              <a:t>8ο Εξάμηνο</a:t>
            </a:r>
          </a:p>
          <a:p>
            <a:pPr marL="534988" lvl="1" indent="-174625">
              <a:defRPr/>
            </a:pPr>
            <a:r>
              <a:rPr lang="el-GR" sz="1600" b="1" i="1" dirty="0">
                <a:solidFill>
                  <a:srgbClr val="FF0000"/>
                </a:solidFill>
              </a:rPr>
              <a:t>Διαδίκτυο και Εφαρμογές (2,2</a:t>
            </a:r>
            <a:r>
              <a:rPr lang="el-GR" sz="1600" b="1" i="1" dirty="0" smtClean="0">
                <a:solidFill>
                  <a:srgbClr val="FF0000"/>
                </a:solidFill>
              </a:rPr>
              <a:t>) </a:t>
            </a:r>
            <a:r>
              <a:rPr lang="el-GR" sz="1600" dirty="0"/>
              <a:t>**</a:t>
            </a:r>
            <a:endParaRPr lang="el-GR" sz="1600" b="1" i="1" dirty="0">
              <a:solidFill>
                <a:srgbClr val="FF0000"/>
              </a:solidFill>
            </a:endParaRPr>
          </a:p>
          <a:p>
            <a:pPr marL="534988" lvl="1" indent="-174625">
              <a:defRPr/>
            </a:pPr>
            <a:r>
              <a:rPr lang="el-GR" sz="1600" dirty="0" smtClean="0"/>
              <a:t>Εξομοίωση </a:t>
            </a:r>
            <a:r>
              <a:rPr lang="el-GR" sz="1600" dirty="0"/>
              <a:t>Συστημάτων Επικοινωνιών (0, 3)</a:t>
            </a:r>
          </a:p>
          <a:p>
            <a:pPr marL="534988" lvl="1" indent="-174625">
              <a:defRPr/>
            </a:pPr>
            <a:r>
              <a:rPr lang="el-GR" sz="1600" dirty="0" smtClean="0"/>
              <a:t>Ασφάλεια </a:t>
            </a:r>
            <a:r>
              <a:rPr lang="el-GR" sz="1600" dirty="0" smtClean="0"/>
              <a:t>Δικτύων Υπολογιστών </a:t>
            </a:r>
            <a:r>
              <a:rPr lang="el-GR" sz="1600" dirty="0" smtClean="0"/>
              <a:t>(</a:t>
            </a:r>
            <a:r>
              <a:rPr lang="el-GR" sz="1600" dirty="0"/>
              <a:t>2, 1)</a:t>
            </a:r>
          </a:p>
          <a:p>
            <a:pPr marL="534988" lvl="1" indent="-174625">
              <a:defRPr/>
            </a:pPr>
            <a:r>
              <a:rPr lang="el-GR" sz="1600" dirty="0"/>
              <a:t>Ψηφιακή Τηλεόραση και Επικοινωνίες Πολυμέσων (2, 1)</a:t>
            </a:r>
          </a:p>
          <a:p>
            <a:pPr marL="534988" lvl="1" indent="-174625">
              <a:spcBef>
                <a:spcPts val="0"/>
              </a:spcBef>
              <a:defRPr/>
            </a:pPr>
            <a:r>
              <a:rPr lang="el-GR" sz="1600" dirty="0"/>
              <a:t>Δίκτυα Κινητών και Προσωπικών Επικοινωνιών (3, 0)</a:t>
            </a:r>
          </a:p>
          <a:p>
            <a:pPr>
              <a:defRPr/>
            </a:pPr>
            <a:r>
              <a:rPr lang="el-GR" b="1" dirty="0" smtClean="0"/>
              <a:t>9ο </a:t>
            </a:r>
            <a:r>
              <a:rPr lang="el-GR" b="1" dirty="0"/>
              <a:t>Εξάμηνο</a:t>
            </a:r>
          </a:p>
          <a:p>
            <a:pPr marL="534988" lvl="1" indent="-174625">
              <a:defRPr/>
            </a:pPr>
            <a:r>
              <a:rPr lang="el-GR" sz="1600" dirty="0" smtClean="0"/>
              <a:t>Διαχείριση </a:t>
            </a:r>
            <a:r>
              <a:rPr lang="el-GR" sz="1600" dirty="0"/>
              <a:t>Δικτύων - Ευφυή Δίκτυα (3, 1)</a:t>
            </a:r>
          </a:p>
          <a:p>
            <a:pPr marL="534988" lvl="1" indent="-174625">
              <a:defRPr/>
            </a:pPr>
            <a:r>
              <a:rPr lang="el-GR" sz="1600" dirty="0"/>
              <a:t>Θεωρία Πληροφορίας (3, 0)</a:t>
            </a:r>
          </a:p>
          <a:p>
            <a:pPr marL="534988" lvl="1" indent="-174625">
              <a:defRPr/>
            </a:pPr>
            <a:r>
              <a:rPr lang="el-GR" sz="1600" dirty="0"/>
              <a:t>Δίκτυα Ευρείας Ζώνης (3, 0</a:t>
            </a:r>
            <a:r>
              <a:rPr lang="el-GR" sz="1600" dirty="0" smtClean="0"/>
              <a:t>)</a:t>
            </a:r>
          </a:p>
          <a:p>
            <a:pPr marL="534988" lvl="1" indent="-174625">
              <a:defRPr/>
            </a:pPr>
            <a:r>
              <a:rPr lang="el-GR" sz="1600" dirty="0" smtClean="0"/>
              <a:t>Οπτικά Δίκτυα Επικοινωνίας (3, 0)</a:t>
            </a:r>
          </a:p>
          <a:p>
            <a:pPr marL="534988" lvl="1" indent="-174625">
              <a:defRPr/>
            </a:pPr>
            <a:r>
              <a:rPr lang="el-GR" sz="1600" dirty="0" smtClean="0"/>
              <a:t>Ανάλυση Κοινωνικών Δικτύων (2, 1)</a:t>
            </a:r>
          </a:p>
          <a:p>
            <a:pPr marL="534988" lvl="1" indent="-174625">
              <a:defRPr/>
            </a:pPr>
            <a:endParaRPr lang="el-GR" sz="1600" dirty="0"/>
          </a:p>
          <a:p>
            <a:pPr marL="534988" lvl="1" indent="-174625">
              <a:defRPr/>
            </a:pPr>
            <a:r>
              <a:rPr lang="el-GR" sz="1600" dirty="0" smtClean="0"/>
              <a:t>*  Το μάθημα Δίκτυα Επικοινωνιών μεταφέρεται στο 4</a:t>
            </a:r>
            <a:r>
              <a:rPr lang="el-GR" sz="1600" baseline="30000" dirty="0" smtClean="0"/>
              <a:t>ο</a:t>
            </a:r>
            <a:r>
              <a:rPr lang="el-GR" sz="1600" dirty="0" smtClean="0"/>
              <a:t> Εξάμηνο (κορμός)</a:t>
            </a:r>
          </a:p>
          <a:p>
            <a:pPr marL="534988" lvl="1" indent="-174625">
              <a:defRPr/>
            </a:pPr>
            <a:r>
              <a:rPr lang="el-GR" sz="1600" dirty="0" smtClean="0"/>
              <a:t>** Υποχρεωτικό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1408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 smtClean="0"/>
              <a:t>       Συνδυασμοί </a:t>
            </a:r>
            <a:r>
              <a:rPr lang="el-GR" sz="3200" b="1" dirty="0"/>
              <a:t>με άλλες </a:t>
            </a:r>
            <a:r>
              <a:rPr lang="el-GR" sz="3200" b="1" dirty="0" smtClean="0"/>
              <a:t>ροές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endParaRPr lang="el-GR" sz="4000" b="1" dirty="0">
              <a:cs typeface="Arial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4800"/>
            <a:ext cx="7696200" cy="4457700"/>
          </a:xfrm>
        </p:spPr>
        <p:txBody>
          <a:bodyPr/>
          <a:lstStyle/>
          <a:p>
            <a:pPr algn="just"/>
            <a:r>
              <a:rPr lang="el-GR" dirty="0"/>
              <a:t>Ροή Λ και Υ:</a:t>
            </a:r>
          </a:p>
          <a:p>
            <a:pPr lvl="1"/>
            <a:r>
              <a:rPr lang="el-GR" dirty="0"/>
              <a:t>βασικές γνώσεις μηχανικού Η/Υ </a:t>
            </a:r>
            <a:r>
              <a:rPr lang="el-GR" dirty="0" smtClean="0"/>
              <a:t>(κατανεμημένα συστήματα και λογισμικό, ενσωματωμένα συστήματα…)</a:t>
            </a:r>
            <a:endParaRPr lang="el-GR" dirty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Ροή </a:t>
            </a:r>
            <a:r>
              <a:rPr lang="el-GR" dirty="0"/>
              <a:t>Τ και Η ή Σ:</a:t>
            </a:r>
          </a:p>
          <a:p>
            <a:pPr lvl="1"/>
            <a:r>
              <a:rPr lang="el-GR" dirty="0"/>
              <a:t>βασικές γνώσεις ηλεκτρονικού μηχανικού </a:t>
            </a:r>
            <a:r>
              <a:rPr lang="el-GR" dirty="0" smtClean="0"/>
              <a:t>(ασύρματες και οπτικές επικοινωνίες, </a:t>
            </a:r>
            <a:r>
              <a:rPr lang="en-US" dirty="0"/>
              <a:t>VLSI </a:t>
            </a:r>
            <a:r>
              <a:rPr lang="el-GR" dirty="0" smtClean="0"/>
              <a:t>&amp; ψηφιακά συστήματα…)</a:t>
            </a:r>
            <a:endParaRPr lang="el-GR" dirty="0"/>
          </a:p>
          <a:p>
            <a:pPr algn="just">
              <a:buFontTx/>
              <a:buNone/>
            </a:pPr>
            <a:endParaRPr lang="el-GR" sz="2400" dirty="0"/>
          </a:p>
          <a:p>
            <a:pPr lvl="1" algn="just"/>
            <a:endParaRPr lang="el-GR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85900" y="1130300"/>
            <a:ext cx="6172200" cy="76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Ροή Δ, </a:t>
            </a:r>
            <a:r>
              <a:rPr lang="el-GR" dirty="0" smtClean="0"/>
              <a:t>2016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1105</TotalTime>
  <Words>956</Words>
  <Application>Microsoft Office PowerPoint</Application>
  <PresentationFormat>On-screen Show (4:3)</PresentationFormat>
  <Paragraphs>138</Paragraphs>
  <Slides>14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Crayons</vt:lpstr>
      <vt:lpstr>MSDraw</vt:lpstr>
      <vt:lpstr>Clip</vt:lpstr>
      <vt:lpstr>Bitmap Image</vt:lpstr>
      <vt:lpstr>Paint Shop Pro Image</vt:lpstr>
      <vt:lpstr>  ΡΟΗ «Δ» ΕΠΙΚΟΙΝΩΝΙΕΣ ΚΑΙ ΔΙΚΤΥΑ ΥΠΟΛΟΓΙΣΤΩΝ</vt:lpstr>
      <vt:lpstr>ΡΟΗ Δ </vt:lpstr>
      <vt:lpstr>ΡΟΗ Δ </vt:lpstr>
      <vt:lpstr>     Γιατί Δ; </vt:lpstr>
      <vt:lpstr>Δύο άξονες μαθημάτων </vt:lpstr>
      <vt:lpstr>Αντικείμενο Ροής Δ</vt:lpstr>
      <vt:lpstr>Μαθήματα Ροής  Δ (μεταβατικό)</vt:lpstr>
      <vt:lpstr>Μαθήματα Ροής  Δ (νέο)</vt:lpstr>
      <vt:lpstr>       Συνδυασμοί με άλλες ροές </vt:lpstr>
      <vt:lpstr>       Διαδικτυακές Υποδομές διαθέσιμες στην Πολυτεχνειακή Κοινότητα </vt:lpstr>
      <vt:lpstr>    ΤΟ ΔΙΚΤΥΟ ΤΟΥ Ε.Μ.Π. ntua.gr  (147.102.0.0/16, 2001:648:2000::/48, AS# 3323)  Αρχική Επένδυση 400 εκ. δρχ. € 1,2 Μ (1992 ΕΛΚΕ Ε.Μ.Π.)</vt:lpstr>
      <vt:lpstr>ΕΘΝΙΚΟ ΕΡΕΥΝΗΤΙΚΟ &amp; ΕΚΠΑΙΔΕΥΤΙΚΟ ΔΙΚΤΥΟ  (NATIONAL RESEARCH &amp; EDUCATION NETWORK, NREN) GRNET – ΕΔΕΤ 82 ΦΟΡΕΙΣ (ΑΕΙ, ΤΕΙ, ΕΡΕΥΝΗΤΙΚΑ ΚΕΝΤΡΑ), 200.000 ΧΡΗΣΤΕΣ </vt:lpstr>
      <vt:lpstr>ΤΟ ΠΑΝΕΥΡΩΠΑΪΚΟ ΕΡΕΥΝΗΤΙΚΟ &amp; ΕΚΠΑΙΔΕΥΤΙΚΟ ΔΙΑΔΙΚΤΥΟ GÉANT</vt:lpstr>
      <vt:lpstr>PowerPoint Presentation</vt:lpstr>
    </vt:vector>
  </TitlesOfParts>
  <Company>Exodus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</dc:creator>
  <cp:lastModifiedBy>maglaris</cp:lastModifiedBy>
  <cp:revision>78</cp:revision>
  <cp:lastPrinted>2015-03-12T07:42:37Z</cp:lastPrinted>
  <dcterms:created xsi:type="dcterms:W3CDTF">2008-11-10T15:38:35Z</dcterms:created>
  <dcterms:modified xsi:type="dcterms:W3CDTF">2016-02-29T10:52:16Z</dcterms:modified>
</cp:coreProperties>
</file>