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6" r:id="rId1"/>
  </p:sldMasterIdLst>
  <p:notesMasterIdLst>
    <p:notesMasterId r:id="rId21"/>
  </p:notesMasterIdLst>
  <p:handoutMasterIdLst>
    <p:handoutMasterId r:id="rId22"/>
  </p:handoutMasterIdLst>
  <p:sldIdLst>
    <p:sldId id="695" r:id="rId2"/>
    <p:sldId id="676" r:id="rId3"/>
    <p:sldId id="677" r:id="rId4"/>
    <p:sldId id="679" r:id="rId5"/>
    <p:sldId id="680" r:id="rId6"/>
    <p:sldId id="681" r:id="rId7"/>
    <p:sldId id="682" r:id="rId8"/>
    <p:sldId id="683" r:id="rId9"/>
    <p:sldId id="684" r:id="rId10"/>
    <p:sldId id="685" r:id="rId11"/>
    <p:sldId id="686" r:id="rId12"/>
    <p:sldId id="687" r:id="rId13"/>
    <p:sldId id="688" r:id="rId14"/>
    <p:sldId id="690" r:id="rId15"/>
    <p:sldId id="689" r:id="rId16"/>
    <p:sldId id="691" r:id="rId17"/>
    <p:sldId id="692" r:id="rId18"/>
    <p:sldId id="693" r:id="rId19"/>
    <p:sldId id="694" r:id="rId2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FDBD5FB7-4EDC-4957-B3B8-6FC1C8B1A7D4}">
          <p14:sldIdLst>
            <p14:sldId id="695"/>
            <p14:sldId id="676"/>
            <p14:sldId id="677"/>
            <p14:sldId id="679"/>
            <p14:sldId id="680"/>
            <p14:sldId id="681"/>
            <p14:sldId id="682"/>
            <p14:sldId id="683"/>
            <p14:sldId id="684"/>
            <p14:sldId id="685"/>
            <p14:sldId id="686"/>
            <p14:sldId id="687"/>
            <p14:sldId id="688"/>
            <p14:sldId id="690"/>
            <p14:sldId id="689"/>
            <p14:sldId id="691"/>
            <p14:sldId id="692"/>
            <p14:sldId id="693"/>
            <p14:sldId id="69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9900"/>
    <a:srgbClr val="FF9933"/>
    <a:srgbClr val="CC6600"/>
    <a:srgbClr val="205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632" autoAdjust="0"/>
  </p:normalViewPr>
  <p:slideViewPr>
    <p:cSldViewPr>
      <p:cViewPr>
        <p:scale>
          <a:sx n="60" d="100"/>
          <a:sy n="60" d="100"/>
        </p:scale>
        <p:origin x="-2011" y="-44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0" y="84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06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20046-3906-417A-B59A-1DB8C2F9FF0C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04599-D021-47F4-815D-9B8D5271AB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0682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itchFamily="32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67237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itchFamily="32" charset="0"/>
                <a:cs typeface="DejaVu Sans" charset="0"/>
              </a:defRPr>
            </a:lvl1pPr>
          </a:lstStyle>
          <a:p>
            <a:fld id="{1435A655-2075-4CC3-8985-DFBA913F77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73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797552" cy="4218432"/>
          </a:xfrm>
          <a:prstGeom prst="rect">
            <a:avLst/>
          </a:prstGeom>
          <a:ln>
            <a:noFill/>
          </a:ln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09800" y="4724400"/>
            <a:ext cx="6705600" cy="685800"/>
          </a:xfrm>
        </p:spPr>
        <p:txBody>
          <a:bodyPr anchor="ctr">
            <a:normAutofit/>
          </a:bodyPr>
          <a:lstStyle>
            <a:lvl1pPr marL="0" indent="0" algn="r">
              <a:buNone/>
              <a:defRPr sz="2600" i="1">
                <a:solidFill>
                  <a:schemeClr val="accent1"/>
                </a:solidFill>
                <a:latin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-9144" y="-2275"/>
            <a:ext cx="4959096" cy="42184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09800" y="2057400"/>
            <a:ext cx="6705600" cy="1828800"/>
          </a:xfrm>
        </p:spPr>
        <p:txBody>
          <a:bodyPr anchor="b"/>
          <a:lstStyle>
            <a:lvl1pPr algn="r">
              <a:defRPr b="1" cap="none" spc="0" baseline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5" y="236540"/>
            <a:ext cx="6830007" cy="36512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Greek Research &amp; Technology Network -- GRNET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143000"/>
            <a:ext cx="8153400" cy="495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2" name="Date Placeholder 13"/>
          <p:cNvSpPr>
            <a:spLocks noGrp="1"/>
          </p:cNvSpPr>
          <p:nvPr>
            <p:ph type="dt" sz="half" idx="2"/>
          </p:nvPr>
        </p:nvSpPr>
        <p:spPr>
          <a:xfrm>
            <a:off x="3733800" y="6477000"/>
            <a:ext cx="5410200" cy="38100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 i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l-GR" dirty="0" smtClean="0"/>
              <a:t>Προηγμένα Εργαλεία Διαχείρισης Δικτύων</a:t>
            </a:r>
            <a:r>
              <a:rPr lang="en-US" dirty="0" smtClean="0"/>
              <a:t>, </a:t>
            </a:r>
            <a:r>
              <a:rPr lang="el-GR" dirty="0" smtClean="0"/>
              <a:t>22 Δεκεμβρίου 2015</a:t>
            </a:r>
            <a:r>
              <a:rPr lang="en-US" dirty="0" smtClean="0"/>
              <a:t>, </a:t>
            </a:r>
            <a:r>
              <a:rPr lang="el-GR" dirty="0" smtClean="0"/>
              <a:t>ΕΜΠ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743202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lide Number Placeholder 22"/>
          <p:cNvSpPr txBox="1">
            <a:spLocks/>
          </p:cNvSpPr>
          <p:nvPr userDrawn="1"/>
        </p:nvSpPr>
        <p:spPr>
          <a:xfrm>
            <a:off x="0" y="647700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fld id="{368F8483-67ED-48CF-9638-F034BCE8B3CA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8" name="Date Placeholder 13"/>
          <p:cNvSpPr>
            <a:spLocks noGrp="1"/>
          </p:cNvSpPr>
          <p:nvPr>
            <p:ph type="dt" sz="half" idx="2"/>
          </p:nvPr>
        </p:nvSpPr>
        <p:spPr>
          <a:xfrm>
            <a:off x="3733800" y="6477000"/>
            <a:ext cx="5410200" cy="38100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 i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l-GR" dirty="0" smtClean="0"/>
              <a:t>Προηγμένα Εργαλεία Διαχείρισης Δικτύων</a:t>
            </a:r>
            <a:r>
              <a:rPr lang="en-US" dirty="0" smtClean="0"/>
              <a:t>, </a:t>
            </a:r>
            <a:r>
              <a:rPr lang="el-GR" dirty="0" smtClean="0"/>
              <a:t>22 Δεκεμβρίου 2015</a:t>
            </a:r>
            <a:r>
              <a:rPr lang="en-US" dirty="0" smtClean="0"/>
              <a:t>, </a:t>
            </a:r>
            <a:r>
              <a:rPr lang="el-GR" dirty="0" smtClean="0"/>
              <a:t>ΕΜΠ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066802"/>
            <a:ext cx="3886200" cy="509476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066802"/>
            <a:ext cx="3886200" cy="509476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90549" y="6477000"/>
            <a:ext cx="8553451" cy="3810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3733800" y="6477000"/>
            <a:ext cx="5410200" cy="38100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 i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l-GR" dirty="0" smtClean="0"/>
              <a:t>Προηγμένα Εργαλεία Διαχείρισης Δικτύων</a:t>
            </a:r>
            <a:r>
              <a:rPr lang="en-US" dirty="0" smtClean="0"/>
              <a:t>, </a:t>
            </a:r>
            <a:r>
              <a:rPr lang="el-GR" dirty="0" smtClean="0"/>
              <a:t>22 Δεκεμβρίου 2015</a:t>
            </a:r>
            <a:r>
              <a:rPr lang="en-US" dirty="0" smtClean="0"/>
              <a:t>, </a:t>
            </a:r>
            <a:r>
              <a:rPr lang="el-GR" dirty="0" smtClean="0"/>
              <a:t>ΕΜΠ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49" y="0"/>
            <a:ext cx="8172451" cy="762000"/>
          </a:xfrm>
        </p:spPr>
        <p:txBody>
          <a:bodyPr anchor="ctr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752600"/>
            <a:ext cx="4114800" cy="426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029200" y="1752600"/>
            <a:ext cx="4114800" cy="426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066800"/>
            <a:ext cx="41148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029200" y="1066800"/>
            <a:ext cx="41148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90549" y="6477000"/>
            <a:ext cx="8553451" cy="3810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92877"/>
            <a:ext cx="4267200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 b="0" i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7" name="Date Placeholder 13"/>
          <p:cNvSpPr>
            <a:spLocks noGrp="1"/>
          </p:cNvSpPr>
          <p:nvPr>
            <p:ph type="dt" sz="half" idx="12"/>
          </p:nvPr>
        </p:nvSpPr>
        <p:spPr>
          <a:xfrm>
            <a:off x="3733800" y="6477000"/>
            <a:ext cx="5410200" cy="38100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 i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l-GR" dirty="0" smtClean="0"/>
              <a:t>Προηγμένα Εργαλεία Διαχείρισης Δικτύων</a:t>
            </a:r>
            <a:r>
              <a:rPr lang="en-US" dirty="0" smtClean="0"/>
              <a:t>, </a:t>
            </a:r>
            <a:r>
              <a:rPr lang="el-GR" dirty="0" smtClean="0"/>
              <a:t>22 Δεκεμβρίου 2015</a:t>
            </a:r>
            <a:r>
              <a:rPr lang="en-US" dirty="0" smtClean="0"/>
              <a:t>, </a:t>
            </a:r>
            <a:r>
              <a:rPr lang="el-GR" dirty="0" smtClean="0"/>
              <a:t>ΕΜΠ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533400" cy="381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lide Number Placeholder 22"/>
          <p:cNvSpPr txBox="1">
            <a:spLocks/>
          </p:cNvSpPr>
          <p:nvPr userDrawn="1"/>
        </p:nvSpPr>
        <p:spPr>
          <a:xfrm>
            <a:off x="0" y="647700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fld id="{368F8483-67ED-48CF-9638-F034BCE8B3CA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90549" y="6477000"/>
            <a:ext cx="8553451" cy="3810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3"/>
          <p:cNvSpPr>
            <a:spLocks noGrp="1"/>
          </p:cNvSpPr>
          <p:nvPr>
            <p:ph type="dt" sz="half" idx="2"/>
          </p:nvPr>
        </p:nvSpPr>
        <p:spPr>
          <a:xfrm>
            <a:off x="3733800" y="6477000"/>
            <a:ext cx="5410200" cy="38100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 i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GÉANT Service and Technology Forum, 12-13 February </a:t>
            </a:r>
            <a:r>
              <a:rPr lang="el-GR" dirty="0" smtClean="0"/>
              <a:t>201</a:t>
            </a:r>
            <a:r>
              <a:rPr lang="en-US" dirty="0" smtClean="0"/>
              <a:t>4, Budapest</a:t>
            </a:r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92877"/>
            <a:ext cx="4267200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 b="0" i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algn="l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76200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143000"/>
            <a:ext cx="1600200" cy="49530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143000"/>
            <a:ext cx="6400800" cy="50292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477000"/>
            <a:ext cx="533400" cy="381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lide Number Placeholder 22"/>
          <p:cNvSpPr txBox="1">
            <a:spLocks/>
          </p:cNvSpPr>
          <p:nvPr userDrawn="1"/>
        </p:nvSpPr>
        <p:spPr>
          <a:xfrm>
            <a:off x="0" y="647700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fld id="{368F8483-67ED-48CF-9638-F034BCE8B3CA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90549" y="6477000"/>
            <a:ext cx="8553451" cy="3810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92877"/>
            <a:ext cx="4267200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 b="0" i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0" name="Date Placeholder 13"/>
          <p:cNvSpPr>
            <a:spLocks noGrp="1"/>
          </p:cNvSpPr>
          <p:nvPr>
            <p:ph type="dt" sz="half" idx="10"/>
          </p:nvPr>
        </p:nvSpPr>
        <p:spPr>
          <a:xfrm>
            <a:off x="3733800" y="6477000"/>
            <a:ext cx="5410200" cy="38100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 i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l-GR" dirty="0" smtClean="0"/>
              <a:t>Προηγμένα Εργαλεία Διαχείρισης Δικτύων</a:t>
            </a:r>
            <a:r>
              <a:rPr lang="en-US" dirty="0" smtClean="0"/>
              <a:t>, </a:t>
            </a:r>
            <a:r>
              <a:rPr lang="el-GR" dirty="0" smtClean="0"/>
              <a:t>22 Δεκεμβρίου 2015</a:t>
            </a:r>
            <a:r>
              <a:rPr lang="en-US" dirty="0" smtClean="0"/>
              <a:t>, </a:t>
            </a:r>
            <a:r>
              <a:rPr lang="el-GR" dirty="0" smtClean="0"/>
              <a:t>ΕΜΠ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>
                <a:latin typeface="Calibri" pitchFamily="34" charset="0"/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>
                <a:latin typeface="Calibri" pitchFamily="34" charset="0"/>
              </a:defRPr>
            </a:lvl1pPr>
          </a:lstStyle>
          <a:p>
            <a:fld id="{ABEB53ED-DC97-4315-8528-EE334FD2D5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8"/>
            <a:ext cx="25146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Calibri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5" name="Date Placeholder 13"/>
          <p:cNvSpPr>
            <a:spLocks noGrp="1"/>
          </p:cNvSpPr>
          <p:nvPr>
            <p:ph type="dt" sz="half" idx="13"/>
          </p:nvPr>
        </p:nvSpPr>
        <p:spPr>
          <a:xfrm>
            <a:off x="3733800" y="6172200"/>
            <a:ext cx="5410200" cy="38100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 i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l-GR" dirty="0" smtClean="0"/>
              <a:t>Προηγμένα Εργαλεία Διαχείρισης Δικτύων</a:t>
            </a:r>
            <a:r>
              <a:rPr lang="en-US" dirty="0" smtClean="0"/>
              <a:t>, </a:t>
            </a:r>
            <a:r>
              <a:rPr lang="el-GR" dirty="0" smtClean="0"/>
              <a:t>22 Δεκεμβρίου 2015</a:t>
            </a:r>
            <a:r>
              <a:rPr lang="en-US" dirty="0" smtClean="0"/>
              <a:t>, </a:t>
            </a:r>
            <a:r>
              <a:rPr lang="el-GR" dirty="0" smtClean="0"/>
              <a:t>ΕΜΠ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10" y="4067188"/>
            <a:ext cx="3082119" cy="2710070"/>
          </a:xfrm>
          <a:prstGeom prst="rect">
            <a:avLst/>
          </a:prstGeom>
          <a:ln>
            <a:noFill/>
          </a:ln>
        </p:spPr>
      </p:pic>
      <p:sp>
        <p:nvSpPr>
          <p:cNvPr id="25" name="Rectangle 24"/>
          <p:cNvSpPr/>
          <p:nvPr userDrawn="1"/>
        </p:nvSpPr>
        <p:spPr>
          <a:xfrm>
            <a:off x="7558576" y="5829874"/>
            <a:ext cx="1409133" cy="64633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cap="none" spc="0" dirty="0" err="1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gr</a:t>
            </a:r>
            <a:r>
              <a:rPr lang="en-US" sz="3600" b="1" i="1" cap="none" spc="0" dirty="0" err="1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net</a:t>
            </a:r>
            <a:endParaRPr lang="en-US" sz="3600" b="0" i="1" cap="none" spc="0" dirty="0">
              <a:ln w="10541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accent5">
                    <a:lumMod val="20000"/>
                    <a:lumOff val="80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009523" y="3962401"/>
            <a:ext cx="3134479" cy="251380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ectangle 1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90600"/>
            <a:ext cx="8153400" cy="525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733800" y="6477000"/>
            <a:ext cx="5410200" cy="38100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 i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l-GR" dirty="0" smtClean="0"/>
              <a:t>Προηγμένα Εργαλεία Διαχείρισης Δικτύων</a:t>
            </a:r>
            <a:r>
              <a:rPr lang="en-US" dirty="0" smtClean="0"/>
              <a:t>, </a:t>
            </a:r>
            <a:r>
              <a:rPr lang="el-GR" dirty="0" smtClean="0"/>
              <a:t>22 Δεκεμβρίου 2015</a:t>
            </a:r>
            <a:r>
              <a:rPr lang="en-US" dirty="0" smtClean="0"/>
              <a:t>, </a:t>
            </a:r>
            <a:r>
              <a:rPr lang="el-GR" dirty="0" smtClean="0"/>
              <a:t>ΕΜΠ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56388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49" y="609600"/>
            <a:ext cx="8553451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1000" y="2775774"/>
            <a:ext cx="8763000" cy="1110426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Προηγμένα </a:t>
            </a:r>
            <a:r>
              <a:rPr lang="el-GR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Εργαλεία Διαχείρισης στα Εθνικά Ερευνητικά &amp; Εκπαιδευτικά Δίκτυα - </a:t>
            </a:r>
            <a:r>
              <a:rPr lang="el-GR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</a:t>
            </a:r>
            <a:r>
              <a:rPr lang="el-GR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el-GR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l-GR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el-GR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Networks</a:t>
            </a:r>
            <a:r>
              <a:rPr lang="el-GR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NRENs</a:t>
            </a:r>
            <a:r>
              <a:rPr lang="el-GR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(III)</a:t>
            </a:r>
            <a:br>
              <a:rPr lang="el-GR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Εργαλεία Διαχείρισης</a:t>
            </a:r>
            <a:r>
              <a:rPr lang="el-GR" sz="3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Ενδεικτικό φωτογραφικό </a:t>
            </a:r>
            <a:r>
              <a:rPr lang="el-GR" sz="3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υλικό εξοπλισμού του </a:t>
            </a:r>
            <a:r>
              <a:rPr lang="el-GR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ΕΔΕΤ</a:t>
            </a:r>
            <a:endParaRPr lang="el-GR" sz="5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81000" y="5638800"/>
            <a:ext cx="8458200" cy="1219200"/>
          </a:xfrm>
        </p:spPr>
        <p:txBody>
          <a:bodyPr>
            <a:normAutofit lnSpcReduction="10000"/>
          </a:bodyPr>
          <a:lstStyle/>
          <a:p>
            <a:pPr algn="ctr"/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Δρ. Χρήστος Αργυρόπουλος</a:t>
            </a:r>
          </a:p>
          <a:p>
            <a:pPr algn="ctr"/>
            <a:r>
              <a:rPr lang="el-GR" sz="1900" b="1" dirty="0" smtClean="0">
                <a:solidFill>
                  <a:schemeClr val="accent1">
                    <a:lumMod val="75000"/>
                  </a:schemeClr>
                </a:solidFill>
              </a:rPr>
              <a:t>Κέντρο Διαχείρισης Δικτύων (</a:t>
            </a: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</a:rPr>
              <a:t>NOC</a:t>
            </a:r>
            <a:r>
              <a:rPr lang="el-GR" sz="19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l-GR" sz="1900" b="1" dirty="0" smtClean="0">
                <a:solidFill>
                  <a:schemeClr val="accent1">
                    <a:lumMod val="75000"/>
                  </a:schemeClr>
                </a:solidFill>
              </a:rPr>
              <a:t> ΕΔΕΤ</a:t>
            </a:r>
          </a:p>
          <a:p>
            <a:pPr algn="ctr"/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</a:rPr>
              <a:t>cargious@noc.grnet.gr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Εθνικό Δίκτυο Έρευνας και Τεχνολογίας</a:t>
            </a:r>
            <a:r>
              <a:rPr lang="en-US" dirty="0" smtClean="0"/>
              <a:t> - </a:t>
            </a:r>
            <a:r>
              <a:rPr lang="el-GR" dirty="0" smtClean="0"/>
              <a:t>ΕΔΕΤ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04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auto">
              <a:spcAft>
                <a:spcPts val="0"/>
              </a:spcAft>
              <a:buClrTx/>
              <a:buSzTx/>
              <a:buFontTx/>
            </a:pPr>
            <a:endParaRPr lang="en-US" dirty="0" smtClean="0"/>
          </a:p>
          <a:p>
            <a:pPr defTabSz="914400" fontAlgn="auto">
              <a:spcAft>
                <a:spcPts val="0"/>
              </a:spcAft>
              <a:buClrTx/>
              <a:buSzTx/>
              <a:buFontTx/>
            </a:pPr>
            <a:r>
              <a:rPr lang="el-GR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9144000" cy="181510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Network </a:t>
            </a:r>
            <a:r>
              <a:rPr lang="en-US" dirty="0" smtClean="0"/>
              <a:t>Scripts – Vendor specific</a:t>
            </a:r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Stylesheet Language Alternative Syntax (SLAX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Junos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OS commit scripts, op scripts, event scripts, and SNMP scripts.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Συντακτικό από </a:t>
            </a:r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l-GR" dirty="0" smtClean="0">
                <a:solidFill>
                  <a:schemeClr val="tx1"/>
                </a:solidFill>
              </a:rPr>
              <a:t>/</a:t>
            </a:r>
            <a:r>
              <a:rPr lang="en-US" dirty="0" smtClean="0">
                <a:solidFill>
                  <a:schemeClr val="tx1"/>
                </a:solidFill>
              </a:rPr>
              <a:t>Perl, </a:t>
            </a:r>
            <a:r>
              <a:rPr lang="el-GR" dirty="0" smtClean="0">
                <a:solidFill>
                  <a:schemeClr val="tx1"/>
                </a:solidFill>
              </a:rPr>
              <a:t>με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semantics </a:t>
            </a:r>
            <a:r>
              <a:rPr lang="el-GR" dirty="0" smtClean="0">
                <a:solidFill>
                  <a:schemeClr val="tx1"/>
                </a:solidFill>
              </a:rPr>
              <a:t>από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Extensible Stylesheet Language Transformations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XSLT</a:t>
            </a:r>
            <a:r>
              <a:rPr lang="el-GR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1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auto">
              <a:spcAft>
                <a:spcPts val="0"/>
              </a:spcAft>
              <a:buClrTx/>
              <a:buSzTx/>
              <a:buFontTx/>
            </a:pPr>
            <a:endParaRPr lang="en-US" dirty="0" smtClean="0"/>
          </a:p>
          <a:p>
            <a:pPr defTabSz="914400" fontAlgn="auto">
              <a:spcAft>
                <a:spcPts val="0"/>
              </a:spcAft>
              <a:buClrTx/>
              <a:buSzTx/>
              <a:buFontTx/>
            </a:pP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Μαζική παραμετροποίηση/τυποποίηση</a:t>
            </a:r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1143000"/>
            <a:ext cx="8153400" cy="5029200"/>
          </a:xfrm>
        </p:spPr>
        <p:txBody>
          <a:bodyPr>
            <a:normAutofit/>
          </a:bodyPr>
          <a:lstStyle/>
          <a:p>
            <a:r>
              <a:rPr lang="el-GR" b="1" dirty="0" smtClean="0"/>
              <a:t>Δοκιμαστική λειτουργία με </a:t>
            </a:r>
            <a:r>
              <a:rPr lang="en-US" b="1" dirty="0" err="1" smtClean="0"/>
              <a:t>Ansible</a:t>
            </a:r>
            <a:endParaRPr lang="el-GR" dirty="0"/>
          </a:p>
          <a:p>
            <a:pPr lvl="1"/>
            <a:r>
              <a:rPr lang="el-GR" dirty="0" smtClean="0"/>
              <a:t>Ανοιχτό λογισμικό</a:t>
            </a:r>
          </a:p>
          <a:p>
            <a:pPr lvl="1"/>
            <a:r>
              <a:rPr lang="el-GR" dirty="0" smtClean="0"/>
              <a:t>Δυνατότητα μαζικής παραγωγής των συγκροτήσεων (</a:t>
            </a:r>
            <a:r>
              <a:rPr lang="en-US" dirty="0" smtClean="0"/>
              <a:t>configurations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των συσκευών</a:t>
            </a:r>
          </a:p>
          <a:p>
            <a:pPr lvl="1"/>
            <a:r>
              <a:rPr lang="el-GR" dirty="0" smtClean="0"/>
              <a:t>Δυνατότητα χρήσης </a:t>
            </a:r>
            <a:r>
              <a:rPr lang="en-US" dirty="0" err="1" smtClean="0"/>
              <a:t>netconf</a:t>
            </a:r>
            <a:endParaRPr lang="el-GR" dirty="0" smtClean="0"/>
          </a:p>
          <a:p>
            <a:pPr lvl="1"/>
            <a:r>
              <a:rPr lang="en-US" dirty="0"/>
              <a:t>Python, </a:t>
            </a:r>
            <a:r>
              <a:rPr lang="en-US" dirty="0" smtClean="0"/>
              <a:t>YAML (data-serialization)</a:t>
            </a:r>
            <a:r>
              <a:rPr lang="el-GR" dirty="0" smtClean="0"/>
              <a:t>,</a:t>
            </a:r>
            <a:r>
              <a:rPr lang="en-US" dirty="0" smtClean="0"/>
              <a:t> Jinja2 (templates)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20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auto">
              <a:spcAft>
                <a:spcPts val="0"/>
              </a:spcAft>
              <a:buClrTx/>
              <a:buSzTx/>
              <a:buFontTx/>
            </a:pPr>
            <a:endParaRPr lang="en-US" dirty="0" smtClean="0"/>
          </a:p>
          <a:p>
            <a:pPr defTabSz="914400" fontAlgn="auto">
              <a:spcAft>
                <a:spcPts val="0"/>
              </a:spcAft>
              <a:buClrTx/>
              <a:buSzTx/>
              <a:buFontTx/>
            </a:pP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31445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Μαζική παραμετροποίηση/τυποποίηση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j</a:t>
            </a:r>
            <a:r>
              <a:rPr lang="en-US" dirty="0" err="1" smtClean="0"/>
              <a:t>provision</a:t>
            </a:r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1314450"/>
            <a:ext cx="688657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01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2986" y="1500186"/>
            <a:ext cx="6858001" cy="3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0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6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8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9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1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7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733800" y="6477000"/>
            <a:ext cx="5410200" cy="381000"/>
          </a:xfrm>
        </p:spPr>
        <p:txBody>
          <a:bodyPr/>
          <a:lstStyle/>
          <a:p>
            <a:r>
              <a:rPr lang="el-GR" smtClean="0"/>
              <a:t>Προηγμένα Εργαλεία Διαχείρισης Δικτύων</a:t>
            </a:r>
            <a:r>
              <a:rPr lang="en-US" smtClean="0"/>
              <a:t>, </a:t>
            </a:r>
            <a:r>
              <a:rPr lang="el-GR" smtClean="0"/>
              <a:t>22 Δεκεμβρίου 2015</a:t>
            </a:r>
            <a:r>
              <a:rPr lang="en-US" smtClean="0"/>
              <a:t>, </a:t>
            </a:r>
            <a:r>
              <a:rPr lang="el-GR" smtClean="0"/>
              <a:t>ΕΜΠ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3746"/>
            <a:ext cx="9144000" cy="153774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auto">
              <a:spcAft>
                <a:spcPts val="0"/>
              </a:spcAft>
              <a:buClrTx/>
              <a:buSzTx/>
              <a:buFontTx/>
            </a:pPr>
            <a:r>
              <a:rPr lang="el-GR" dirty="0" smtClean="0"/>
              <a:t>Σύστημα Διαχείρισης Οπτικού Δικτύου</a:t>
            </a:r>
            <a:endParaRPr lang="en-US" dirty="0" smtClean="0"/>
          </a:p>
          <a:p>
            <a:pPr defTabSz="914400" fontAlgn="auto">
              <a:spcAft>
                <a:spcPts val="0"/>
              </a:spcAft>
              <a:buClrTx/>
              <a:buSzTx/>
              <a:buFontTx/>
            </a:pPr>
            <a:r>
              <a:rPr lang="en-US" sz="2000" dirty="0" smtClean="0"/>
              <a:t>Network Management System (NMS)</a:t>
            </a:r>
            <a:r>
              <a:rPr lang="el-GR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363"/>
            <a:ext cx="9144000" cy="509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7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auto">
              <a:spcAft>
                <a:spcPts val="0"/>
              </a:spcAft>
              <a:buClrTx/>
              <a:buSzTx/>
              <a:buFontTx/>
            </a:pPr>
            <a:r>
              <a:rPr lang="el-GR" dirty="0" smtClean="0"/>
              <a:t>Χάρτης χρήσης των ζεύξεων του δικτύου</a:t>
            </a:r>
            <a:endParaRPr lang="en-US" dirty="0" smtClean="0"/>
          </a:p>
          <a:p>
            <a:pPr defTabSz="914400" fontAlgn="auto">
              <a:spcAft>
                <a:spcPts val="0"/>
              </a:spcAft>
              <a:buClrTx/>
              <a:buSzTx/>
              <a:buFontTx/>
            </a:pPr>
            <a:r>
              <a:rPr lang="en-US" sz="2400" dirty="0" smtClean="0"/>
              <a:t>L2 </a:t>
            </a:r>
            <a:r>
              <a:rPr lang="en-US" sz="2400" dirty="0" err="1" smtClean="0"/>
              <a:t>Weathermap</a:t>
            </a:r>
            <a:r>
              <a:rPr lang="en-US" sz="2400" dirty="0" smtClean="0"/>
              <a:t> – mon.grnet.gr/</a:t>
            </a:r>
            <a:r>
              <a:rPr lang="en-US" sz="2400" dirty="0" err="1" smtClean="0"/>
              <a:t>weathermap</a:t>
            </a:r>
            <a:endParaRPr lang="el-GR" sz="2400" dirty="0" smtClean="0"/>
          </a:p>
          <a:p>
            <a:pPr defTabSz="914400" fontAlgn="auto">
              <a:spcAft>
                <a:spcPts val="0"/>
              </a:spcAft>
              <a:buClrTx/>
              <a:buSzTx/>
              <a:buFontTx/>
            </a:pPr>
            <a:r>
              <a:rPr lang="el-GR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81728"/>
            <a:ext cx="8839200" cy="56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71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auto">
              <a:spcAft>
                <a:spcPts val="0"/>
              </a:spcAft>
              <a:buClrTx/>
              <a:buSzTx/>
              <a:buFontTx/>
            </a:pPr>
            <a:r>
              <a:rPr lang="el-GR" dirty="0" smtClean="0"/>
              <a:t>Χάρτης συσχέτισης πελατών-δικτύου </a:t>
            </a:r>
            <a:endParaRPr lang="en-US" dirty="0" smtClean="0"/>
          </a:p>
          <a:p>
            <a:pPr defTabSz="914400" fontAlgn="auto">
              <a:spcAft>
                <a:spcPts val="0"/>
              </a:spcAft>
              <a:buClrTx/>
              <a:buSzTx/>
              <a:buFontTx/>
            </a:pPr>
            <a:endParaRPr lang="en-US" dirty="0" smtClean="0"/>
          </a:p>
          <a:p>
            <a:pPr defTabSz="914400" fontAlgn="auto">
              <a:spcAft>
                <a:spcPts val="0"/>
              </a:spcAft>
              <a:buClrTx/>
              <a:buSzTx/>
              <a:buFontTx/>
            </a:pPr>
            <a:r>
              <a:rPr lang="el-GR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358"/>
            <a:ext cx="9144000" cy="48392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853561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lvl="0" indent="-320040" defTabSz="9144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mon.grnet.gr/pops</a:t>
            </a:r>
            <a:endParaRPr lang="el-GR" sz="28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63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auto">
              <a:spcAft>
                <a:spcPts val="0"/>
              </a:spcAft>
              <a:buClrTx/>
              <a:buSzTx/>
              <a:buFontTx/>
            </a:pPr>
            <a:r>
              <a:rPr lang="el-GR" dirty="0" smtClean="0"/>
              <a:t>Στατιστικά Κίνησης-Συσκευών </a:t>
            </a:r>
            <a:endParaRPr lang="en-US" dirty="0" smtClean="0"/>
          </a:p>
          <a:p>
            <a:pPr defTabSz="914400" fontAlgn="auto">
              <a:spcAft>
                <a:spcPts val="0"/>
              </a:spcAft>
              <a:buClrTx/>
              <a:buSzTx/>
              <a:buFontTx/>
            </a:pPr>
            <a:endParaRPr lang="en-US" dirty="0" smtClean="0"/>
          </a:p>
          <a:p>
            <a:pPr defTabSz="914400" fontAlgn="auto">
              <a:spcAft>
                <a:spcPts val="0"/>
              </a:spcAft>
              <a:buClrTx/>
              <a:buSzTx/>
              <a:buFontTx/>
            </a:pP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853561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lvl="0" indent="-320040" defTabSz="9144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mon.grnet.gr/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rg</a:t>
            </a:r>
            <a:endParaRPr lang="el-G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366"/>
            <a:ext cx="9144000" cy="523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66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auto">
              <a:spcAft>
                <a:spcPts val="0"/>
              </a:spcAft>
              <a:buClrTx/>
              <a:buSzTx/>
              <a:buFontTx/>
            </a:pPr>
            <a:r>
              <a:rPr lang="el-GR" dirty="0" smtClean="0"/>
              <a:t>Δελτία Εργασιών </a:t>
            </a:r>
            <a:endParaRPr lang="en-US" dirty="0" smtClean="0"/>
          </a:p>
          <a:p>
            <a:pPr defTabSz="914400" fontAlgn="auto">
              <a:spcAft>
                <a:spcPts val="0"/>
              </a:spcAft>
              <a:buClrTx/>
              <a:buSzTx/>
              <a:buFontTx/>
            </a:pPr>
            <a:endParaRPr lang="en-US" dirty="0" smtClean="0"/>
          </a:p>
          <a:p>
            <a:pPr defTabSz="914400" fontAlgn="auto">
              <a:spcAft>
                <a:spcPts val="0"/>
              </a:spcAft>
              <a:buClrTx/>
              <a:buSzTx/>
              <a:buFontTx/>
            </a:pPr>
            <a:r>
              <a:rPr lang="el-GR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1653"/>
            <a:ext cx="9144000" cy="44363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853561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</a:pPr>
            <a:endParaRPr lang="el-GR" sz="2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762000"/>
            <a:ext cx="9067800" cy="1564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lvl="0" indent="-320040" defTabSz="9144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l-GR" sz="2800" dirty="0" smtClean="0">
                <a:solidFill>
                  <a:schemeClr val="tx1"/>
                </a:solidFill>
                <a:latin typeface="Calibri" pitchFamily="34" charset="0"/>
              </a:rPr>
              <a:t>Προτεραιότητα</a:t>
            </a:r>
          </a:p>
          <a:p>
            <a:pPr marL="320040" lvl="0" indent="-320040" defTabSz="9144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l-GR" sz="2800" dirty="0" smtClean="0">
                <a:solidFill>
                  <a:schemeClr val="tx1"/>
                </a:solidFill>
                <a:latin typeface="Calibri" pitchFamily="34" charset="0"/>
              </a:rPr>
              <a:t>Κατάσταση</a:t>
            </a:r>
          </a:p>
          <a:p>
            <a:pPr marL="320040" lvl="0" indent="-320040" defTabSz="9144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l-GR" sz="2800" dirty="0" smtClean="0">
                <a:solidFill>
                  <a:schemeClr val="tx1"/>
                </a:solidFill>
                <a:latin typeface="Calibri" pitchFamily="34" charset="0"/>
              </a:rPr>
              <a:t>Καλών/Ομάδα &amp; Υπεύθυνος υλοποίησης</a:t>
            </a:r>
            <a:endParaRPr lang="el-GR" sz="28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60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auto">
              <a:spcAft>
                <a:spcPts val="0"/>
              </a:spcAft>
              <a:buClrTx/>
              <a:buSzTx/>
              <a:buFontTx/>
            </a:pPr>
            <a:r>
              <a:rPr lang="el-GR" sz="3900" dirty="0" smtClean="0"/>
              <a:t>Καταγραφές</a:t>
            </a:r>
            <a:r>
              <a:rPr lang="en-US" sz="3900" dirty="0"/>
              <a:t> </a:t>
            </a:r>
            <a:r>
              <a:rPr lang="en-US" sz="3900" dirty="0" smtClean="0"/>
              <a:t>(logs</a:t>
            </a:r>
            <a:r>
              <a:rPr lang="el-GR" sz="3900" dirty="0" smtClean="0"/>
              <a:t>)</a:t>
            </a:r>
            <a:endParaRPr lang="en-US" sz="3900" dirty="0" smtClean="0"/>
          </a:p>
          <a:p>
            <a:pPr defTabSz="914400" fontAlgn="auto">
              <a:spcAft>
                <a:spcPts val="0"/>
              </a:spcAft>
              <a:buClrTx/>
              <a:buSzTx/>
              <a:buFontTx/>
            </a:pPr>
            <a:endParaRPr lang="en-US" dirty="0" smtClean="0"/>
          </a:p>
          <a:p>
            <a:pPr defTabSz="914400" fontAlgn="auto">
              <a:spcAft>
                <a:spcPts val="0"/>
              </a:spcAft>
              <a:buClrTx/>
              <a:buSzTx/>
              <a:buFontTx/>
            </a:pP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853561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</a:pPr>
            <a:endParaRPr lang="el-GR" sz="2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4668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5239"/>
            <a:ext cx="9144000" cy="309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77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auto">
              <a:spcAft>
                <a:spcPts val="0"/>
              </a:spcAft>
              <a:buClrTx/>
              <a:buSzTx/>
              <a:buFontTx/>
            </a:pPr>
            <a:r>
              <a:rPr lang="el-GR" sz="3900" dirty="0" smtClean="0"/>
              <a:t>Καταγραφή ροών-επιθέσεων</a:t>
            </a:r>
            <a:r>
              <a:rPr lang="en-US" sz="3900" dirty="0" smtClean="0"/>
              <a:t> (flows</a:t>
            </a:r>
            <a:r>
              <a:rPr lang="el-GR" sz="3900" dirty="0" smtClean="0"/>
              <a:t>)</a:t>
            </a:r>
            <a:endParaRPr lang="en-US" sz="4600" dirty="0" smtClean="0"/>
          </a:p>
          <a:p>
            <a:pPr defTabSz="914400" fontAlgn="auto">
              <a:spcAft>
                <a:spcPts val="0"/>
              </a:spcAft>
              <a:buClrTx/>
              <a:buSzTx/>
              <a:buFontTx/>
            </a:pPr>
            <a:endParaRPr lang="en-US" dirty="0" smtClean="0"/>
          </a:p>
          <a:p>
            <a:pPr defTabSz="914400" fontAlgn="auto">
              <a:spcAft>
                <a:spcPts val="0"/>
              </a:spcAft>
              <a:buClrTx/>
              <a:buSzTx/>
              <a:buFontTx/>
            </a:pP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853561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</a:pPr>
            <a:endParaRPr lang="el-GR" sz="2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449"/>
            <a:ext cx="9144000" cy="58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71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auto">
              <a:spcAft>
                <a:spcPts val="0"/>
              </a:spcAft>
              <a:buClrTx/>
              <a:buSzTx/>
              <a:buFontTx/>
            </a:pPr>
            <a:r>
              <a:rPr lang="el-GR" sz="5800" dirty="0" smtClean="0"/>
              <a:t>Εξομάλυνση ροών-επιθέσεων</a:t>
            </a:r>
            <a:endParaRPr lang="el-GR" sz="5800" dirty="0"/>
          </a:p>
          <a:p>
            <a:pPr defTabSz="914400" fontAlgn="auto">
              <a:spcAft>
                <a:spcPts val="0"/>
              </a:spcAft>
              <a:buClrTx/>
              <a:buSzTx/>
              <a:buFontTx/>
            </a:pPr>
            <a:r>
              <a:rPr lang="en-US" sz="3800" dirty="0" smtClean="0"/>
              <a:t>Network anomaly mitigation</a:t>
            </a:r>
          </a:p>
          <a:p>
            <a:pPr defTabSz="914400" fontAlgn="auto">
              <a:spcAft>
                <a:spcPts val="0"/>
              </a:spcAft>
              <a:buClrTx/>
              <a:buSzTx/>
              <a:buFontTx/>
            </a:pPr>
            <a:endParaRPr lang="en-US" dirty="0" smtClean="0"/>
          </a:p>
          <a:p>
            <a:pPr defTabSz="914400" fontAlgn="auto">
              <a:spcAft>
                <a:spcPts val="0"/>
              </a:spcAft>
              <a:buClrTx/>
              <a:buSzTx/>
              <a:buFontTx/>
            </a:pPr>
            <a:r>
              <a:rPr lang="el-GR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7733"/>
            <a:ext cx="9144000" cy="32402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089724"/>
            <a:ext cx="9067800" cy="1043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lvl="0" indent="-320040" defTabSz="9144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Firewall on Demand service</a:t>
            </a:r>
          </a:p>
          <a:p>
            <a:pPr marL="320040" lvl="0" indent="-320040" defTabSz="9144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l-GR" sz="2800" dirty="0" smtClean="0">
                <a:solidFill>
                  <a:schemeClr val="tx1"/>
                </a:solidFill>
                <a:latin typeface="Calibri" pitchFamily="34" charset="0"/>
              </a:rPr>
              <a:t>Χρήση πρωτοκόλλου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Flowspec</a:t>
            </a:r>
            <a:endParaRPr lang="el-GR" sz="2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26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0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4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5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6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7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8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9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4880</TotalTime>
  <Words>192</Words>
  <Application>Microsoft Office PowerPoint</Application>
  <PresentationFormat>On-screen Show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Προηγμένα Εργαλεία Διαχείρισης στα Εθνικά Ερευνητικά &amp; Εκπαιδευτικά Δίκτυα - National Research &amp; Education Networks NRENs (III) Εργαλεία Διαχείρισης Ενδεικτικό φωτογραφικό υλικό εξοπλισμού του ΕΔΕΤ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Network Scripts – Vendor specific </vt:lpstr>
      <vt:lpstr>Μαζική παραμετροποίηση/τυποποίηση </vt:lpstr>
      <vt:lpstr>Μαζική παραμετροποίηση/τυποποίηση jprovision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Διαχείριση Δικτύων</dc:title>
  <dc:creator>Christos Argyropoulos</dc:creator>
  <cp:keywords>Network Management Lecture</cp:keywords>
  <dc:description>24 Μαϊου 2013 -- 5η συνάντηση Ελληνικής Ομάδας IPv6</dc:description>
  <cp:lastModifiedBy>cmarinos</cp:lastModifiedBy>
  <cp:revision>568</cp:revision>
  <cp:lastPrinted>1601-01-01T00:00:00Z</cp:lastPrinted>
  <dcterms:created xsi:type="dcterms:W3CDTF">2008-02-14T19:12:32Z</dcterms:created>
  <dcterms:modified xsi:type="dcterms:W3CDTF">2015-12-23T13:29:52Z</dcterms:modified>
</cp:coreProperties>
</file>