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6"/>
  </p:notesMasterIdLst>
  <p:sldIdLst>
    <p:sldId id="414" r:id="rId2"/>
    <p:sldId id="415" r:id="rId3"/>
    <p:sldId id="389" r:id="rId4"/>
    <p:sldId id="416" r:id="rId5"/>
    <p:sldId id="417" r:id="rId6"/>
    <p:sldId id="392" r:id="rId7"/>
    <p:sldId id="393" r:id="rId8"/>
    <p:sldId id="394" r:id="rId9"/>
    <p:sldId id="395" r:id="rId10"/>
    <p:sldId id="396" r:id="rId11"/>
    <p:sldId id="418" r:id="rId12"/>
    <p:sldId id="419" r:id="rId13"/>
    <p:sldId id="420" r:id="rId14"/>
    <p:sldId id="421" r:id="rId15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8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3588E-17D9-42ED-96F6-5354B2194000}" type="slidenum">
              <a:rPr lang="el-GR"/>
              <a:pPr/>
              <a:t>3</a:t>
            </a:fld>
            <a:endParaRPr lang="el-G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A5591-C87E-4E6B-9151-0F92DB1A8E6E}" type="slidenum">
              <a:rPr lang="el-GR"/>
              <a:pPr/>
              <a:t>4</a:t>
            </a:fld>
            <a:endParaRPr lang="el-G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C85B8-AF77-4D6D-9B18-924E439678D2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7E692-91D1-47B6-905C-59C12996803C}" type="slidenum">
              <a:rPr lang="el-GR"/>
              <a:pPr/>
              <a:t>6</a:t>
            </a:fld>
            <a:endParaRPr lang="el-G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Βλι κε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270E3-6095-4364-97EF-A0430742C7D3}" type="slidenum">
              <a:rPr lang="el-GR"/>
              <a:pPr/>
              <a:t>7</a:t>
            </a:fld>
            <a:endParaRPr lang="el-G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Εξήγηση για την "επαλληλία" των κλειδιών (ιδιωτικού και δημόσιου) μεταξύ τους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DD2FD-F57B-4D5F-82E9-E5B2063D334A}" type="slidenum">
              <a:rPr lang="el-GR"/>
              <a:pPr/>
              <a:t>8</a:t>
            </a:fld>
            <a:endParaRPr lang="el-G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Εξήγηση για την "επαλληλία" των κλειδιών (ιδιωτικού και δημόσιου) μεταξύ τους</a:t>
            </a:r>
          </a:p>
          <a:p>
            <a:pPr eaLnBrk="1" hangingPunct="1"/>
            <a:r>
              <a:rPr lang="el-GR" smtClean="0"/>
              <a:t>Να γίνει κάποιο σχήμα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84022-B63C-4BA8-B85B-CC30D2F09359}" type="slidenum">
              <a:rPr lang="el-GR"/>
              <a:pPr/>
              <a:t>10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et.microsoft.com/en-us/library/cc962029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Digital_signatu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10600" cy="3733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Διαχείριση Ασφαλείας (Ι)</a:t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πειλές Ασφαλείας</a:t>
            </a:r>
            <a:b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Δημόσια </a:t>
            </a:r>
            <a:r>
              <a:rPr lang="el-G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Ιδιωτικά 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Κλειδιά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l-G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Μεικτά Συστήματα </a:t>
            </a:r>
            <a:r>
              <a:rPr lang="en-GB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SSL/TLS</a:t>
            </a:r>
            <a:r>
              <a:rPr lang="en-GB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Πρόσβασης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Χρήστη,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Sign-On (SSO) Authentication &amp; Authorization </a:t>
            </a:r>
            <a:r>
              <a:rPr lang="en-US" sz="2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Infrastrucures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(AAI), </a:t>
            </a:r>
            <a:r>
              <a:rPr lang="el-GR" sz="2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Πάροχοι</a:t>
            </a:r>
            <a:r>
              <a:rPr lang="el-GR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Ταυτότητας (</a:t>
            </a:r>
            <a:r>
              <a:rPr lang="en-US" sz="2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SAML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Security Assertion Mark-up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Language</a:t>
            </a:r>
            <a:endParaRPr lang="el-GR" sz="3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30</a:t>
            </a:r>
            <a:r>
              <a:rPr lang="en-US" sz="2800" b="1" dirty="0" smtClean="0"/>
              <a:t>/1</a:t>
            </a:r>
            <a:r>
              <a:rPr lang="el-GR" sz="2800" b="1" dirty="0" smtClean="0"/>
              <a:t>1</a:t>
            </a:r>
            <a:r>
              <a:rPr lang="en-US" sz="2800" b="1" dirty="0" smtClean="0"/>
              <a:t>/2015</a:t>
            </a:r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59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ΨΗΦΙΑΚΑ ΠΙΣΤΟΠΟΙΗΤΙΚΑ Χ.509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https</a:t>
            </a:r>
            <a:r>
              <a:rPr lang="en-GB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://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technet.microsoft.com/en-us/library/cc962029.aspx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000" dirty="0" smtClean="0"/>
              <a:t>	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2667000"/>
          </a:xfrm>
          <a:noFill/>
        </p:spPr>
        <p:txBody>
          <a:bodyPr/>
          <a:lstStyle/>
          <a:p>
            <a:pPr eaLnBrk="1" hangingPunct="1"/>
            <a:r>
              <a:rPr lang="el-GR" sz="1800" dirty="0" smtClean="0"/>
              <a:t>Αν συνοδεύουν υπογραμμένο μήνυμα</a:t>
            </a:r>
            <a:r>
              <a:rPr lang="en-US" sz="1800" dirty="0" smtClean="0"/>
              <a:t>,</a:t>
            </a:r>
            <a:r>
              <a:rPr lang="el-GR" sz="1800" dirty="0" smtClean="0"/>
              <a:t> βεβαιώνουν τη γνησιότητα του </a:t>
            </a:r>
            <a:r>
              <a:rPr lang="el-GR" sz="1800" b="1" dirty="0" smtClean="0">
                <a:solidFill>
                  <a:srgbClr val="FF0000"/>
                </a:solidFill>
              </a:rPr>
              <a:t>Δημοσίου Κλειδιού</a:t>
            </a:r>
            <a:r>
              <a:rPr lang="en-US" sz="1800" dirty="0" smtClean="0"/>
              <a:t> </a:t>
            </a:r>
            <a:r>
              <a:rPr lang="el-GR" sz="1800" dirty="0" smtClean="0"/>
              <a:t>του αποστολέα </a:t>
            </a:r>
            <a:r>
              <a:rPr lang="en-US" sz="1800" dirty="0" smtClean="0"/>
              <a:t>(subject)</a:t>
            </a:r>
            <a:r>
              <a:rPr lang="el-GR" sz="1800" dirty="0" smtClean="0"/>
              <a:t> κατά μια Τρίτη Έμπιστη Οντότητα </a:t>
            </a:r>
            <a:r>
              <a:rPr lang="en-US" sz="1800" dirty="0" smtClean="0"/>
              <a:t>TTP </a:t>
            </a:r>
            <a:r>
              <a:rPr lang="el-GR" sz="1800" dirty="0" smtClean="0"/>
              <a:t> - </a:t>
            </a:r>
            <a:r>
              <a:rPr lang="en-US" sz="1800" dirty="0" smtClean="0"/>
              <a:t>Third Trusted Party</a:t>
            </a:r>
            <a:r>
              <a:rPr lang="el-GR" sz="1800" dirty="0" smtClean="0"/>
              <a:t>: Την</a:t>
            </a:r>
            <a:r>
              <a:rPr lang="en-US" sz="1800" dirty="0" smtClean="0"/>
              <a:t> </a:t>
            </a:r>
            <a:r>
              <a:rPr lang="el-GR" sz="1800" dirty="0" smtClean="0"/>
              <a:t>Αρχή Πιστοποίησης, </a:t>
            </a:r>
            <a:r>
              <a:rPr lang="en-US" sz="1800" b="1" dirty="0" smtClean="0">
                <a:solidFill>
                  <a:srgbClr val="FF0000"/>
                </a:solidFill>
              </a:rPr>
              <a:t>Certification Authority – CA</a:t>
            </a:r>
            <a:endParaRPr lang="el-GR" sz="1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l-GR" sz="1800" dirty="0" smtClean="0"/>
              <a:t>Αν χρειάζεται και έλεγχος του Δημοσίου Κλειδιού της </a:t>
            </a:r>
            <a:r>
              <a:rPr lang="en-US" sz="1800" dirty="0" smtClean="0"/>
              <a:t>CA, </a:t>
            </a:r>
            <a:r>
              <a:rPr lang="el-GR" sz="1800" dirty="0" smtClean="0"/>
              <a:t>μπορεί να</a:t>
            </a:r>
            <a:r>
              <a:rPr lang="en-US" sz="1800" dirty="0" smtClean="0"/>
              <a:t>  </a:t>
            </a:r>
            <a:r>
              <a:rPr lang="el-GR" sz="1800" dirty="0" smtClean="0"/>
              <a:t>αποστέλλεται και 2</a:t>
            </a:r>
            <a:r>
              <a:rPr lang="el-GR" sz="1800" baseline="30000" dirty="0" smtClean="0"/>
              <a:t>ο </a:t>
            </a:r>
            <a:r>
              <a:rPr lang="el-GR" sz="1800" dirty="0" smtClean="0"/>
              <a:t> (ή και 3</a:t>
            </a:r>
            <a:r>
              <a:rPr lang="el-GR" sz="1800" baseline="30000" dirty="0" smtClean="0"/>
              <a:t>ο</a:t>
            </a:r>
            <a:r>
              <a:rPr lang="el-GR" sz="1800" dirty="0" smtClean="0"/>
              <a:t>, 4</a:t>
            </a:r>
            <a:r>
              <a:rPr lang="el-GR" sz="1800" baseline="30000" dirty="0" smtClean="0"/>
              <a:t>ο</a:t>
            </a:r>
            <a:r>
              <a:rPr lang="el-GR" sz="1800" dirty="0" smtClean="0"/>
              <a:t> …πιστοποιητικό) από </a:t>
            </a:r>
            <a:r>
              <a:rPr lang="el-GR" sz="1800" b="1" dirty="0" smtClean="0">
                <a:solidFill>
                  <a:srgbClr val="FF0000"/>
                </a:solidFill>
              </a:rPr>
              <a:t>ιεραρχικά δομημένες </a:t>
            </a:r>
            <a:r>
              <a:rPr lang="en-US" sz="1800" b="1" dirty="0" smtClean="0">
                <a:solidFill>
                  <a:srgbClr val="FF0000"/>
                </a:solidFill>
              </a:rPr>
              <a:t>CA</a:t>
            </a:r>
            <a:r>
              <a:rPr lang="el-GR" sz="1800" dirty="0" smtClean="0"/>
              <a:t> </a:t>
            </a:r>
          </a:p>
          <a:p>
            <a:pPr eaLnBrk="1" hangingPunct="1"/>
            <a:r>
              <a:rPr lang="el-GR" sz="1800" dirty="0" smtClean="0"/>
              <a:t>Η </a:t>
            </a:r>
            <a:r>
              <a:rPr lang="en-US" sz="1800" dirty="0" smtClean="0"/>
              <a:t>CA </a:t>
            </a:r>
            <a:r>
              <a:rPr lang="el-GR" sz="1800" dirty="0" smtClean="0"/>
              <a:t>υπογράφει ένα ψηφιακό πιστοποιητικό με το </a:t>
            </a:r>
            <a:r>
              <a:rPr lang="el-GR" sz="1800" b="1" dirty="0" smtClean="0">
                <a:solidFill>
                  <a:srgbClr val="FF3300"/>
                </a:solidFill>
              </a:rPr>
              <a:t>Ιδιωτικό Κλειδί</a:t>
            </a:r>
            <a:r>
              <a:rPr lang="el-GR" sz="1800" dirty="0" smtClean="0"/>
              <a:t> της.  Το Δημόσιο Κλειδί της (ανώτερης) </a:t>
            </a:r>
            <a:r>
              <a:rPr lang="en-US" sz="1800" dirty="0" smtClean="0"/>
              <a:t>CA </a:t>
            </a:r>
            <a:r>
              <a:rPr lang="el-GR" sz="1800" dirty="0" smtClean="0"/>
              <a:t>πρέπει να είναι γνωστό στους παραλήπτες (π.χ. ενσωματωμένο στον </a:t>
            </a:r>
            <a:r>
              <a:rPr lang="en-US" sz="1800" dirty="0" smtClean="0"/>
              <a:t>Web browser) </a:t>
            </a:r>
            <a:r>
              <a:rPr lang="el-GR" sz="1800" dirty="0" smtClean="0"/>
              <a:t>ή αποδεκτό  λόγω σχέσης εμπιστοσύνης </a:t>
            </a:r>
            <a:r>
              <a:rPr lang="en-US" sz="1800" dirty="0" smtClean="0"/>
              <a:t>(</a:t>
            </a:r>
            <a:r>
              <a:rPr lang="el-GR" sz="1800" dirty="0" smtClean="0"/>
              <a:t>π.χ. σε περιπτώσεις </a:t>
            </a:r>
            <a:r>
              <a:rPr lang="en-US" sz="1800" b="1" dirty="0" smtClean="0">
                <a:solidFill>
                  <a:srgbClr val="FF0000"/>
                </a:solidFill>
              </a:rPr>
              <a:t>Self-Signed CA</a:t>
            </a:r>
            <a:r>
              <a:rPr lang="en-US" sz="1800" dirty="0" smtClean="0"/>
              <a:t>)</a:t>
            </a:r>
            <a:endParaRPr lang="el-GR" sz="1800" dirty="0" smtClean="0"/>
          </a:p>
        </p:txBody>
      </p:sp>
      <p:pic>
        <p:nvPicPr>
          <p:cNvPr id="5122" name="Picture 2" descr="Cc962029.DSCH08(en-us,TechNet.10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4114800" cy="291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0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893175" cy="9906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ΜΕΙΚΤΟ ΣΧΗΜΑ ΔΗΜΟΣΙΟΥ – ΙΔΙΩΤΙΚΟΥ ΚΛΕΙΔΙΟΥ</a:t>
            </a:r>
            <a:endParaRPr lang="el-GR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0492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l-GR" sz="2000" dirty="0" smtClean="0"/>
              <a:t>Συνδυασμός που αξιοποιεί τα πλεονεκτήματα και των 2 σχημάτων σε 2 φάσεις ανά σύνοδο </a:t>
            </a:r>
            <a:r>
              <a:rPr lang="en-US" sz="2000" dirty="0" smtClean="0"/>
              <a:t>(session)</a:t>
            </a:r>
            <a:r>
              <a:rPr lang="el-GR" sz="2000" dirty="0" smtClean="0"/>
              <a:t> ή μήνυμα</a:t>
            </a:r>
            <a:r>
              <a:rPr lang="el-GR" sz="1800" dirty="0" smtClean="0"/>
              <a:t>: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3300"/>
                </a:solidFill>
              </a:rPr>
              <a:t>Φάση </a:t>
            </a:r>
            <a:r>
              <a:rPr lang="en-US" sz="2000" b="1" dirty="0" smtClean="0">
                <a:solidFill>
                  <a:srgbClr val="FF3300"/>
                </a:solidFill>
              </a:rPr>
              <a:t>hand-shaking</a:t>
            </a:r>
            <a:r>
              <a:rPr lang="en-US" sz="2000" b="1" dirty="0" smtClean="0"/>
              <a:t> </a:t>
            </a:r>
            <a:r>
              <a:rPr lang="el-GR" sz="2000" dirty="0" smtClean="0"/>
              <a:t>(αρχική φάση)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Ταυτοποίηση (</a:t>
            </a:r>
            <a:r>
              <a:rPr lang="en-US" sz="1600" dirty="0" smtClean="0"/>
              <a:t>Authentication)</a:t>
            </a:r>
            <a:r>
              <a:rPr lang="el-GR" sz="1600" dirty="0" smtClean="0"/>
              <a:t> άκρων επικοινωνίας μέσω </a:t>
            </a:r>
            <a:r>
              <a:rPr lang="en-US" sz="1600" dirty="0" smtClean="0"/>
              <a:t>Public Key Cryptography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Δημιουργία (συμμετρικών) κλειδιών ανά σύνοδο με ανταλλαγή </a:t>
            </a:r>
            <a:r>
              <a:rPr lang="el-GR" sz="1600" dirty="0" err="1" smtClean="0"/>
              <a:t>κρυπτο</a:t>
            </a:r>
            <a:r>
              <a:rPr lang="el-GR" sz="1600" dirty="0" smtClean="0"/>
              <a:t>-μηνυμάτων (και τυχαίων ακολουθιών </a:t>
            </a:r>
            <a:r>
              <a:rPr lang="en-US" sz="1600" dirty="0" smtClean="0"/>
              <a:t>pseudo random)</a:t>
            </a:r>
            <a:r>
              <a:rPr lang="el-GR" sz="1600" dirty="0" smtClean="0"/>
              <a:t> μέσω </a:t>
            </a:r>
            <a:r>
              <a:rPr lang="en-US" sz="1600" dirty="0" smtClean="0"/>
              <a:t>Public Key Cryptography</a:t>
            </a:r>
          </a:p>
          <a:p>
            <a:pPr lvl="1" eaLnBrk="1" hangingPunct="1">
              <a:lnSpc>
                <a:spcPct val="80000"/>
              </a:lnSpc>
            </a:pPr>
            <a:endParaRPr lang="el-GR" sz="16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3300"/>
                </a:solidFill>
              </a:rPr>
              <a:t>Φάση μετάδοσης δεδομένων σύνδεσης</a:t>
            </a:r>
            <a:r>
              <a:rPr lang="el-GR" sz="2000" b="1" dirty="0" smtClean="0"/>
              <a:t> </a:t>
            </a:r>
            <a:r>
              <a:rPr lang="el-GR" sz="2000" dirty="0" smtClean="0"/>
              <a:t>(1 έως πολλά πακέτα)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Χρήση συμμετρικής κρυπτογραφίας</a:t>
            </a:r>
            <a:r>
              <a:rPr lang="en-US" sz="1600" dirty="0" smtClean="0"/>
              <a:t> </a:t>
            </a:r>
            <a:r>
              <a:rPr lang="el-GR" sz="1600" dirty="0" smtClean="0"/>
              <a:t>για περαιτέρω ανταλλαγή πακέτων με δεδομένα που αφορούν στη σύνοδο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l-GR" sz="16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Κυρίαρχο σχήμα στο </a:t>
            </a:r>
            <a:r>
              <a:rPr lang="en-US" sz="2000" dirty="0" smtClean="0"/>
              <a:t>Internet</a:t>
            </a:r>
            <a:endParaRPr lang="el-G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3300"/>
                </a:solidFill>
              </a:rPr>
              <a:t>Secure Shell, SSH:</a:t>
            </a:r>
            <a:r>
              <a:rPr lang="en-US" sz="1600" dirty="0" smtClean="0"/>
              <a:t> </a:t>
            </a:r>
            <a:r>
              <a:rPr lang="el-GR" sz="1600" dirty="0" smtClean="0"/>
              <a:t>Ταυτοποίηση &amp; κρυπτογράφηση </a:t>
            </a:r>
            <a:r>
              <a:rPr lang="el-GR" sz="1600" b="1" dirty="0" smtClean="0">
                <a:solidFill>
                  <a:srgbClr val="FF3300"/>
                </a:solidFill>
              </a:rPr>
              <a:t>από άκρο σε άκρο</a:t>
            </a:r>
            <a:r>
              <a:rPr lang="el-GR" sz="1600" dirty="0" smtClean="0"/>
              <a:t>, </a:t>
            </a:r>
            <a:r>
              <a:rPr lang="el-GR" sz="1600" dirty="0" err="1" smtClean="0"/>
              <a:t>π.χ</a:t>
            </a:r>
            <a:r>
              <a:rPr lang="el-GR" sz="1600" dirty="0" smtClean="0"/>
              <a:t> </a:t>
            </a:r>
            <a:r>
              <a:rPr lang="en-US" sz="1600" dirty="0" err="1" smtClean="0">
                <a:solidFill>
                  <a:srgbClr val="FF3300"/>
                </a:solidFill>
              </a:rPr>
              <a:t>PuTTY</a:t>
            </a:r>
            <a:r>
              <a:rPr lang="el-GR" sz="1600" dirty="0" smtClean="0"/>
              <a:t> (ασφαλής σύνοδος</a:t>
            </a:r>
            <a:r>
              <a:rPr lang="en-US" sz="1600" dirty="0" smtClean="0"/>
              <a:t>Telnet</a:t>
            </a:r>
            <a:r>
              <a:rPr lang="el-GR" sz="1600" dirty="0" smtClean="0"/>
              <a:t>, </a:t>
            </a:r>
            <a:r>
              <a:rPr lang="en-US" sz="1600" dirty="0" smtClean="0"/>
              <a:t>client</a:t>
            </a:r>
            <a:r>
              <a:rPr lang="el-GR" sz="1600" dirty="0" smtClean="0"/>
              <a:t> </a:t>
            </a:r>
            <a:r>
              <a:rPr lang="en-US" sz="1600" b="1" dirty="0" smtClean="0">
                <a:cs typeface="Arial" charset="0"/>
              </a:rPr>
              <a:t>↔</a:t>
            </a:r>
            <a:r>
              <a:rPr lang="en-US" sz="1600" dirty="0" smtClean="0">
                <a:cs typeface="Arial" charset="0"/>
              </a:rPr>
              <a:t> SSH Server)</a:t>
            </a:r>
            <a:r>
              <a:rPr lang="el-GR" sz="1600" dirty="0" smtClean="0">
                <a:cs typeface="Arial" charset="0"/>
              </a:rPr>
              <a:t>, </a:t>
            </a:r>
            <a:r>
              <a:rPr lang="en-US" sz="1600" dirty="0" smtClean="0">
                <a:solidFill>
                  <a:srgbClr val="FF3300"/>
                </a:solidFill>
                <a:cs typeface="Arial" charset="0"/>
              </a:rPr>
              <a:t>SFTP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3300"/>
                </a:solidFill>
              </a:rPr>
              <a:t>Secure Sockets Layer - SSL </a:t>
            </a:r>
            <a:r>
              <a:rPr lang="en-US" sz="1600" b="1" dirty="0" smtClean="0">
                <a:solidFill>
                  <a:srgbClr val="FF3300"/>
                </a:solidFill>
                <a:sym typeface="Wingdings" panose="05000000000000000000" pitchFamily="2" charset="2"/>
              </a:rPr>
              <a:t> Transport Layer Security - TLS</a:t>
            </a:r>
            <a:r>
              <a:rPr lang="en-US" sz="1600" b="1" dirty="0" smtClean="0">
                <a:solidFill>
                  <a:srgbClr val="FF3300"/>
                </a:solidFill>
              </a:rPr>
              <a:t>: </a:t>
            </a:r>
            <a:r>
              <a:rPr lang="el-GR" sz="1600" dirty="0" smtClean="0"/>
              <a:t>Ταυτοποίηση</a:t>
            </a:r>
            <a:r>
              <a:rPr lang="el-GR" sz="1600" b="1" dirty="0" smtClean="0">
                <a:solidFill>
                  <a:srgbClr val="FF3300"/>
                </a:solidFill>
              </a:rPr>
              <a:t> </a:t>
            </a:r>
            <a:r>
              <a:rPr lang="en-US" sz="1600" dirty="0" smtClean="0"/>
              <a:t>Web server </a:t>
            </a:r>
            <a:r>
              <a:rPr lang="el-GR" sz="1600" dirty="0" smtClean="0"/>
              <a:t>από τους χρήστες – </a:t>
            </a:r>
            <a:r>
              <a:rPr lang="en-US" sz="1600" dirty="0" smtClean="0"/>
              <a:t>clients</a:t>
            </a:r>
            <a:r>
              <a:rPr lang="el-GR" sz="1600" dirty="0" smtClean="0"/>
              <a:t> μέσω του γνωστού </a:t>
            </a:r>
            <a:r>
              <a:rPr lang="en-US" sz="1600" dirty="0" smtClean="0"/>
              <a:t>Public Key</a:t>
            </a:r>
            <a:r>
              <a:rPr lang="el-GR" sz="1600" dirty="0" smtClean="0"/>
              <a:t> του </a:t>
            </a:r>
            <a:r>
              <a:rPr lang="en-US" sz="1600" dirty="0" smtClean="0"/>
              <a:t>server &amp; </a:t>
            </a:r>
            <a:r>
              <a:rPr lang="el-GR" sz="1600" dirty="0" smtClean="0"/>
              <a:t>μετάδοση πακέτων με συμμετρική κρυπτογραφία, π.χ. </a:t>
            </a:r>
            <a:r>
              <a:rPr lang="en-US" sz="1600" dirty="0" smtClean="0">
                <a:solidFill>
                  <a:srgbClr val="FF3300"/>
                </a:solidFill>
              </a:rPr>
              <a:t>https</a:t>
            </a:r>
            <a:r>
              <a:rPr lang="el-GR" sz="1600" dirty="0" smtClean="0">
                <a:solidFill>
                  <a:srgbClr val="FF3300"/>
                </a:solidFill>
              </a:rPr>
              <a:t> </a:t>
            </a:r>
            <a:r>
              <a:rPr lang="en-US" sz="1600" dirty="0" smtClean="0"/>
              <a:t>(http over TLS over TCP), </a:t>
            </a:r>
            <a:r>
              <a:rPr lang="en-US" sz="1600" dirty="0" err="1" smtClean="0">
                <a:solidFill>
                  <a:srgbClr val="FF3300"/>
                </a:solidFill>
              </a:rPr>
              <a:t>imaps</a:t>
            </a:r>
            <a:r>
              <a:rPr lang="en-US" sz="1600" dirty="0" smtClean="0"/>
              <a:t> (IMAP over TLS over TCP), </a:t>
            </a:r>
            <a:r>
              <a:rPr lang="en-US" sz="1600" dirty="0" err="1" smtClean="0">
                <a:solidFill>
                  <a:srgbClr val="FF3300"/>
                </a:solidFill>
              </a:rPr>
              <a:t>OpenVPN</a:t>
            </a:r>
            <a:r>
              <a:rPr lang="en-US" sz="1600" dirty="0" smtClean="0"/>
              <a:t> </a:t>
            </a:r>
            <a:r>
              <a:rPr lang="el-GR" sz="1600" dirty="0" smtClean="0"/>
              <a:t>(απαιτείται </a:t>
            </a:r>
            <a:r>
              <a:rPr lang="en-US" sz="1600" dirty="0" err="1" smtClean="0"/>
              <a:t>OpenVPN</a:t>
            </a:r>
            <a:r>
              <a:rPr lang="en-US" sz="1600" dirty="0" smtClean="0"/>
              <a:t> server </a:t>
            </a:r>
            <a:r>
              <a:rPr lang="el-GR" sz="1600" dirty="0" smtClean="0"/>
              <a:t>και προ-εγκατεστημένο </a:t>
            </a:r>
            <a:r>
              <a:rPr lang="en-US" sz="1600" dirty="0" smtClean="0"/>
              <a:t>client S/W)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l-GR" sz="1600" dirty="0" smtClean="0"/>
          </a:p>
        </p:txBody>
      </p:sp>
    </p:spTree>
    <p:extLst>
      <p:ext uri="{BB962C8B-B14F-4D97-AF65-F5344CB8AC3E}">
        <p14:creationId xmlns:p14="http://schemas.microsoft.com/office/powerpoint/2010/main" val="25777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ΜΕΙΚΤΟ ΣΥΣΤΗΜΑ ΑΣΦΑΛΟΥΣ ΠΡΟΣΒΑΣΗΣ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SSL/TLS - Secure Sockets Layer / Transport Layer Security)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 eaLnBrk="1" hangingPunct="1"/>
            <a:r>
              <a:rPr lang="el-GR" sz="2000" b="1" dirty="0" smtClean="0">
                <a:solidFill>
                  <a:srgbClr val="FF0000"/>
                </a:solidFill>
              </a:rPr>
              <a:t>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η</a:t>
            </a:r>
            <a:r>
              <a:rPr lang="el-GR" sz="2000" b="1" dirty="0" smtClean="0">
                <a:solidFill>
                  <a:srgbClr val="FF0000"/>
                </a:solidFill>
              </a:rPr>
              <a:t> Φάση: </a:t>
            </a:r>
            <a:r>
              <a:rPr lang="en-US" sz="2000" b="1" dirty="0" smtClean="0">
                <a:solidFill>
                  <a:srgbClr val="FF0000"/>
                </a:solidFill>
              </a:rPr>
              <a:t>Handshaking</a:t>
            </a:r>
          </a:p>
          <a:p>
            <a:pPr lvl="1" eaLnBrk="1" hangingPunct="1"/>
            <a:r>
              <a:rPr lang="el-GR" sz="1600" dirty="0" smtClean="0"/>
              <a:t>Ο χρήστης (</a:t>
            </a:r>
            <a:r>
              <a:rPr lang="en-US" sz="1600" dirty="0" smtClean="0"/>
              <a:t>User</a:t>
            </a:r>
            <a:r>
              <a:rPr lang="el-GR" sz="1600" dirty="0" smtClean="0"/>
              <a:t>) </a:t>
            </a:r>
            <a:r>
              <a:rPr lang="en-US" sz="1600" b="1" dirty="0" smtClean="0">
                <a:solidFill>
                  <a:srgbClr val="FF0000"/>
                </a:solidFill>
              </a:rPr>
              <a:t>U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r>
              <a:rPr lang="el-GR" sz="1600" dirty="0" smtClean="0"/>
              <a:t>λαμβάνει γνώση του </a:t>
            </a:r>
            <a:r>
              <a:rPr lang="el-GR" sz="1600" b="1" dirty="0" smtClean="0">
                <a:solidFill>
                  <a:srgbClr val="FF0000"/>
                </a:solidFill>
              </a:rPr>
              <a:t>Δημοσίου Κλειδιού</a:t>
            </a:r>
            <a:r>
              <a:rPr lang="el-GR" sz="1600" dirty="0" smtClean="0"/>
              <a:t> του εξυπηρετητή </a:t>
            </a:r>
            <a:r>
              <a:rPr lang="en-US" sz="1600" dirty="0" smtClean="0"/>
              <a:t>(Server) </a:t>
            </a:r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r>
              <a:rPr lang="el-GR" sz="1600" dirty="0" smtClean="0"/>
              <a:t> με Ψηφιακό Πιστοποιητικό από </a:t>
            </a:r>
            <a:r>
              <a:rPr lang="en-US" sz="1600" dirty="0" smtClean="0"/>
              <a:t>Certification Authority </a:t>
            </a:r>
            <a:r>
              <a:rPr lang="en-US" sz="1600" b="1" dirty="0" smtClean="0">
                <a:solidFill>
                  <a:srgbClr val="FF0000"/>
                </a:solidFill>
              </a:rPr>
              <a:t>CA</a:t>
            </a:r>
            <a:r>
              <a:rPr lang="el-GR" sz="1600" dirty="0" smtClean="0"/>
              <a:t> </a:t>
            </a:r>
            <a:r>
              <a:rPr lang="en-US" sz="1600" dirty="0" smtClean="0"/>
              <a:t>self-signed </a:t>
            </a:r>
            <a:r>
              <a:rPr lang="el-GR" sz="1600" dirty="0" smtClean="0"/>
              <a:t>ή υπογραμμένο από 3</a:t>
            </a:r>
            <a:r>
              <a:rPr lang="el-GR" sz="1600" baseline="30000" dirty="0" smtClean="0"/>
              <a:t>ης</a:t>
            </a:r>
            <a:r>
              <a:rPr lang="el-GR" sz="1600" dirty="0" smtClean="0"/>
              <a:t> έμπιστη οντότητα – </a:t>
            </a:r>
            <a:r>
              <a:rPr lang="en-US" sz="1600" dirty="0" smtClean="0"/>
              <a:t>Third Trusted Party </a:t>
            </a:r>
            <a:r>
              <a:rPr lang="en-US" sz="1600" b="1" dirty="0" smtClean="0">
                <a:solidFill>
                  <a:srgbClr val="FF0000"/>
                </a:solidFill>
              </a:rPr>
              <a:t>TTP</a:t>
            </a:r>
            <a:r>
              <a:rPr lang="en-US" sz="1600" dirty="0" smtClean="0"/>
              <a:t>, </a:t>
            </a:r>
            <a:r>
              <a:rPr lang="el-GR" sz="1600" dirty="0" smtClean="0"/>
              <a:t>στα πλαίσια αρχιτεκτονικής </a:t>
            </a:r>
            <a:r>
              <a:rPr lang="en-US" sz="1600" b="1" dirty="0" smtClean="0">
                <a:solidFill>
                  <a:srgbClr val="FF0000"/>
                </a:solidFill>
              </a:rPr>
              <a:t>Public Key Infrastructure PKI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pPr lvl="1" eaLnBrk="1" hangingPunct="1"/>
            <a:r>
              <a:rPr lang="el-GR" sz="1600" dirty="0" smtClean="0"/>
              <a:t>Ο </a:t>
            </a:r>
            <a:r>
              <a:rPr lang="en-US" sz="1600" dirty="0" smtClean="0"/>
              <a:t>U </a:t>
            </a:r>
            <a:r>
              <a:rPr lang="el-GR" sz="1600" dirty="0" smtClean="0"/>
              <a:t>δημιουργεί Κοινό </a:t>
            </a:r>
            <a:r>
              <a:rPr lang="el-GR" sz="1600" b="1" dirty="0" smtClean="0">
                <a:solidFill>
                  <a:srgbClr val="FF0000"/>
                </a:solidFill>
              </a:rPr>
              <a:t>Συμμετρικό Κλειδί </a:t>
            </a:r>
            <a:r>
              <a:rPr lang="el-GR" sz="1600" dirty="0" smtClean="0"/>
              <a:t>με τυχαίο αλγόριθμο και το κοινοποιεί στον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r>
              <a:rPr lang="en-US" sz="1600" dirty="0" smtClean="0"/>
              <a:t> </a:t>
            </a:r>
            <a:r>
              <a:rPr lang="el-GR" sz="1600" dirty="0" smtClean="0"/>
              <a:t>κρυπτογραφημένο με το </a:t>
            </a:r>
            <a:r>
              <a:rPr lang="el-GR" sz="1600" b="1" dirty="0" smtClean="0">
                <a:solidFill>
                  <a:srgbClr val="FF0000"/>
                </a:solidFill>
              </a:rPr>
              <a:t>Δημόσιο Κλειδί</a:t>
            </a:r>
            <a:r>
              <a:rPr lang="el-GR" sz="1600" dirty="0" smtClean="0"/>
              <a:t> του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endParaRPr lang="en-US" sz="1600" b="1" dirty="0" smtClean="0"/>
          </a:p>
          <a:p>
            <a:pPr eaLnBrk="1" hangingPunct="1"/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η</a:t>
            </a:r>
            <a:r>
              <a:rPr lang="el-GR" sz="2000" b="1" dirty="0" smtClean="0">
                <a:solidFill>
                  <a:srgbClr val="FF0000"/>
                </a:solidFill>
              </a:rPr>
              <a:t> Φάση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rgbClr val="FF0000"/>
                </a:solidFill>
              </a:rPr>
              <a:t>Κρυπτογραφημένος Διάλογος με Κοινό Συμμετρικό Κλειδί</a:t>
            </a:r>
          </a:p>
          <a:p>
            <a:pPr lvl="1" eaLnBrk="1" hangingPunct="1"/>
            <a:r>
              <a:rPr lang="el-GR" sz="1600" dirty="0" smtClean="0"/>
              <a:t>Γρήγορη συμμετρική κρυπτογραφία σε </a:t>
            </a:r>
            <a:r>
              <a:rPr lang="en-US" sz="1600" b="1" dirty="0" smtClean="0">
                <a:solidFill>
                  <a:srgbClr val="FF0000"/>
                </a:solidFill>
              </a:rPr>
              <a:t>Secure Channel </a:t>
            </a:r>
            <a:r>
              <a:rPr lang="el-GR" sz="1600" dirty="0" smtClean="0"/>
              <a:t>μεταξύ</a:t>
            </a:r>
            <a:r>
              <a:rPr lang="en-US" sz="1600" b="1" dirty="0" smtClean="0">
                <a:solidFill>
                  <a:srgbClr val="FF0000"/>
                </a:solidFill>
              </a:rPr>
              <a:t>S – U </a:t>
            </a:r>
            <a:r>
              <a:rPr lang="el-GR" sz="1600" dirty="0"/>
              <a:t>(το Συμμετρικό Κλειδί ισχύει μόνο για το συγκεκριμένο </a:t>
            </a:r>
            <a:r>
              <a:rPr lang="en-US" sz="1600" dirty="0"/>
              <a:t>session)</a:t>
            </a:r>
            <a:endParaRPr lang="el-GR" sz="16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l-GR" sz="2000" dirty="0" smtClean="0"/>
              <a:t>ΠΑΡΑΤΗΡΗΣΗ:</a:t>
            </a:r>
          </a:p>
          <a:p>
            <a:pPr lvl="1" eaLnBrk="1" hangingPunct="1"/>
            <a:r>
              <a:rPr lang="el-GR" sz="1600" dirty="0" smtClean="0"/>
              <a:t>Ο </a:t>
            </a:r>
            <a:r>
              <a:rPr lang="en-US" sz="1600" b="1" dirty="0" smtClean="0">
                <a:solidFill>
                  <a:srgbClr val="FF0000"/>
                </a:solidFill>
              </a:rPr>
              <a:t>U</a:t>
            </a:r>
            <a:r>
              <a:rPr lang="en-US" sz="1600" dirty="0" smtClean="0"/>
              <a:t> </a:t>
            </a:r>
            <a:r>
              <a:rPr lang="el-GR" sz="1600" dirty="0" smtClean="0"/>
              <a:t>δεν απαιτείται να έχει Πιστοποιητικό με Δημόσιο Κλειδί (ψηφιακή υπογραφή), μόνο ο </a:t>
            </a:r>
            <a:r>
              <a:rPr lang="en-US" sz="1600" b="1" dirty="0" smtClean="0">
                <a:solidFill>
                  <a:srgbClr val="FF0000"/>
                </a:solidFill>
              </a:rPr>
              <a:t>S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Server Based Authentication</a:t>
            </a:r>
            <a:r>
              <a:rPr lang="en-US" sz="1600" dirty="0" smtClean="0"/>
              <a:t>)</a:t>
            </a:r>
          </a:p>
          <a:p>
            <a:pPr lvl="1" eaLnBrk="1" hangingPunct="1"/>
            <a:r>
              <a:rPr lang="el-GR" sz="1600" dirty="0" smtClean="0"/>
              <a:t>Αν απαιτείται Ταυτοποίηση </a:t>
            </a:r>
            <a:r>
              <a:rPr lang="en-US" sz="1600" dirty="0" smtClean="0"/>
              <a:t>– </a:t>
            </a:r>
            <a:r>
              <a:rPr lang="el-GR" sz="1600" dirty="0" smtClean="0"/>
              <a:t>Εξουσιοδότηση του </a:t>
            </a:r>
            <a:r>
              <a:rPr lang="en-US" sz="1600" b="1" dirty="0" smtClean="0">
                <a:solidFill>
                  <a:srgbClr val="FF0000"/>
                </a:solidFill>
              </a:rPr>
              <a:t>U</a:t>
            </a:r>
            <a:r>
              <a:rPr lang="en-US" sz="1600" dirty="0" smtClean="0"/>
              <a:t> </a:t>
            </a:r>
            <a:r>
              <a:rPr lang="el-GR" sz="1600" dirty="0" smtClean="0"/>
              <a:t>από τον </a:t>
            </a:r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r>
              <a:rPr lang="en-US" sz="1600" dirty="0" smtClean="0"/>
              <a:t> (</a:t>
            </a:r>
            <a:r>
              <a:rPr lang="en-US" sz="1600" b="1" dirty="0" smtClean="0">
                <a:solidFill>
                  <a:srgbClr val="FF0000"/>
                </a:solidFill>
              </a:rPr>
              <a:t>Client</a:t>
            </a:r>
            <a:r>
              <a:rPr lang="el-GR" sz="1600" b="1" dirty="0" smtClean="0">
                <a:solidFill>
                  <a:srgbClr val="FF0000"/>
                </a:solidFill>
              </a:rPr>
              <a:t> &amp; </a:t>
            </a:r>
            <a:r>
              <a:rPr lang="en-US" sz="1600" b="1" dirty="0" smtClean="0">
                <a:solidFill>
                  <a:srgbClr val="FF0000"/>
                </a:solidFill>
              </a:rPr>
              <a:t>Server Based Authentication</a:t>
            </a:r>
            <a:r>
              <a:rPr lang="en-US" sz="1600" dirty="0" smtClean="0"/>
              <a:t>) </a:t>
            </a:r>
            <a:r>
              <a:rPr lang="el-GR" sz="1600" dirty="0" smtClean="0"/>
              <a:t>απαιτείται</a:t>
            </a:r>
            <a:r>
              <a:rPr lang="en-US" sz="1600" dirty="0" smtClean="0"/>
              <a:t> </a:t>
            </a:r>
            <a:r>
              <a:rPr lang="el-GR" sz="1600" dirty="0" smtClean="0"/>
              <a:t>μετάδοση από το </a:t>
            </a:r>
            <a:r>
              <a:rPr lang="en-US" sz="1600" dirty="0" smtClean="0"/>
              <a:t>secure channel</a:t>
            </a:r>
            <a:r>
              <a:rPr lang="el-GR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Digital Identity</a:t>
            </a:r>
            <a:r>
              <a:rPr lang="en-US" sz="1600" dirty="0" smtClean="0"/>
              <a:t> </a:t>
            </a:r>
            <a:r>
              <a:rPr lang="el-GR" sz="1600" dirty="0" smtClean="0"/>
              <a:t>του </a:t>
            </a:r>
            <a:r>
              <a:rPr lang="en-US" sz="1600" dirty="0" smtClean="0"/>
              <a:t>Client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smtClean="0"/>
              <a:t>συνήθως </a:t>
            </a:r>
            <a:r>
              <a:rPr lang="en-US" sz="1600" b="1" dirty="0" err="1" smtClean="0">
                <a:solidFill>
                  <a:srgbClr val="FF0000"/>
                </a:solidFill>
              </a:rPr>
              <a:t>User_Name</a:t>
            </a:r>
            <a:r>
              <a:rPr lang="en-US" sz="1600" b="1" dirty="0" smtClean="0">
                <a:solidFill>
                  <a:srgbClr val="FF0000"/>
                </a:solidFill>
              </a:rPr>
              <a:t>/Password </a:t>
            </a:r>
            <a:r>
              <a:rPr lang="el-GR" sz="1600" dirty="0" smtClean="0"/>
              <a:t>ή</a:t>
            </a:r>
            <a:r>
              <a:rPr lang="en-US" sz="1600" dirty="0" smtClean="0"/>
              <a:t> </a:t>
            </a:r>
            <a:r>
              <a:rPr lang="en-US" sz="1600" b="1" dirty="0">
                <a:solidFill>
                  <a:srgbClr val="FF0000"/>
                </a:solidFill>
              </a:rPr>
              <a:t>Client </a:t>
            </a:r>
            <a:r>
              <a:rPr lang="en-US" sz="1600" b="1" dirty="0" smtClean="0">
                <a:solidFill>
                  <a:srgbClr val="FF0000"/>
                </a:solidFill>
              </a:rPr>
              <a:t>Certificates</a:t>
            </a:r>
            <a:r>
              <a:rPr lang="el-GR" sz="1600" dirty="0" smtClean="0"/>
              <a:t> αν υπάρχουν)  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l-GR" sz="1600" dirty="0" smtClean="0"/>
              <a:t> έλεγχος στον</a:t>
            </a:r>
            <a:r>
              <a:rPr lang="el-GR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S</a:t>
            </a:r>
            <a:r>
              <a:rPr lang="el-GR" sz="1600" dirty="0" smtClean="0"/>
              <a:t> σε</a:t>
            </a:r>
            <a:r>
              <a:rPr lang="en-US" sz="1600" dirty="0" smtClean="0"/>
              <a:t> </a:t>
            </a:r>
            <a:r>
              <a:rPr lang="el-GR" sz="1600" dirty="0" smtClean="0"/>
              <a:t>Βάση Δεδομένων Χρηστών (με </a:t>
            </a:r>
            <a:r>
              <a:rPr lang="en-US" sz="1600" dirty="0" smtClean="0"/>
              <a:t> </a:t>
            </a:r>
            <a:r>
              <a:rPr lang="el-GR" sz="1600" dirty="0" smtClean="0"/>
              <a:t>πρωτόκολλο </a:t>
            </a:r>
            <a:r>
              <a:rPr lang="en-US" sz="1600" b="1" dirty="0" smtClean="0">
                <a:solidFill>
                  <a:srgbClr val="FF0000"/>
                </a:solidFill>
              </a:rPr>
              <a:t>LDAP - TCP </a:t>
            </a:r>
            <a:r>
              <a:rPr lang="el-GR" sz="1600" dirty="0" smtClean="0"/>
              <a:t>π.χ. για εφαρμογές </a:t>
            </a:r>
            <a:r>
              <a:rPr lang="en-US" sz="1600" dirty="0" smtClean="0"/>
              <a:t>Web</a:t>
            </a:r>
            <a:r>
              <a:rPr lang="el-GR" sz="1600" dirty="0" smtClean="0"/>
              <a:t>, </a:t>
            </a:r>
            <a:r>
              <a:rPr lang="en-US" sz="1600" dirty="0" smtClean="0"/>
              <a:t>Mail… </a:t>
            </a:r>
            <a:r>
              <a:rPr lang="el-GR" sz="1600" dirty="0" smtClean="0"/>
              <a:t>και με πρωτόκολλο</a:t>
            </a:r>
            <a:r>
              <a:rPr lang="el-GR" sz="16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RADIUS – UDP </a:t>
            </a:r>
            <a:r>
              <a:rPr lang="el-GR" sz="1600" dirty="0" smtClean="0"/>
              <a:t>αν μεσολαβεί  </a:t>
            </a:r>
            <a:r>
              <a:rPr lang="en-US" sz="1600" b="1" dirty="0" smtClean="0">
                <a:solidFill>
                  <a:srgbClr val="FF0000"/>
                </a:solidFill>
              </a:rPr>
              <a:t>Remote Access Server </a:t>
            </a:r>
            <a:r>
              <a:rPr lang="el-GR" sz="1600" dirty="0" smtClean="0"/>
              <a:t>π.χ.</a:t>
            </a:r>
            <a:r>
              <a:rPr lang="en-US" sz="1600" dirty="0" smtClean="0"/>
              <a:t> </a:t>
            </a:r>
            <a:r>
              <a:rPr lang="el-GR" sz="1600" dirty="0" smtClean="0"/>
              <a:t>για πρόσβαση </a:t>
            </a:r>
            <a:r>
              <a:rPr lang="en-US" sz="1600" dirty="0" smtClean="0"/>
              <a:t>DSL</a:t>
            </a:r>
            <a:r>
              <a:rPr lang="el-GR" sz="1600" dirty="0" smtClean="0"/>
              <a:t>, </a:t>
            </a:r>
            <a:r>
              <a:rPr lang="en-US" sz="1600" dirty="0" err="1" smtClean="0"/>
              <a:t>WiFi</a:t>
            </a:r>
            <a:r>
              <a:rPr lang="en-US" sz="1600" dirty="0" smtClean="0"/>
              <a:t> roaming…)</a:t>
            </a:r>
            <a:r>
              <a:rPr lang="el-GR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81600"/>
          </a:xfrm>
        </p:spPr>
        <p:txBody>
          <a:bodyPr/>
          <a:lstStyle/>
          <a:p>
            <a:r>
              <a:rPr lang="el-GR" sz="1800" dirty="0" smtClean="0"/>
              <a:t>Τρόποι </a:t>
            </a:r>
            <a:r>
              <a:rPr lang="el-GR" sz="1800" dirty="0"/>
              <a:t>Ταυτοποίησης Χρηστών:</a:t>
            </a:r>
            <a:endParaRPr lang="en-US" sz="1800" dirty="0"/>
          </a:p>
          <a:p>
            <a:pPr lvl="1"/>
            <a:r>
              <a:rPr lang="en-US" sz="1600" dirty="0"/>
              <a:t>Username, Password</a:t>
            </a:r>
          </a:p>
          <a:p>
            <a:pPr lvl="1"/>
            <a:r>
              <a:rPr lang="en-US" sz="1600" dirty="0"/>
              <a:t>LDAP Server (Lightweight Directory Access Protocol)</a:t>
            </a:r>
          </a:p>
          <a:p>
            <a:pPr lvl="1"/>
            <a:r>
              <a:rPr lang="en-US" sz="1600" dirty="0"/>
              <a:t>RADIUS (</a:t>
            </a:r>
            <a:r>
              <a:rPr lang="en-GB" sz="1600" dirty="0"/>
              <a:t>Remote Authentication Dial-In User Service)</a:t>
            </a:r>
          </a:p>
          <a:p>
            <a:pPr lvl="1"/>
            <a:r>
              <a:rPr lang="en-US" sz="1600" dirty="0"/>
              <a:t>Active Directory (MS Windows</a:t>
            </a:r>
            <a:r>
              <a:rPr lang="en-US" sz="1600" dirty="0" smtClean="0"/>
              <a:t>)</a:t>
            </a:r>
            <a:endParaRPr lang="el-GR" sz="1600" dirty="0" smtClean="0"/>
          </a:p>
          <a:p>
            <a:r>
              <a:rPr lang="el-GR" sz="1800" dirty="0"/>
              <a:t>Οι Υποδομές Ταυτοποίησης &amp; Εξουσιοδότησης </a:t>
            </a:r>
            <a:r>
              <a:rPr lang="el-GR" sz="1800" dirty="0" smtClean="0"/>
              <a:t>(</a:t>
            </a:r>
            <a:r>
              <a:rPr lang="el-GR" sz="1800" b="1" dirty="0" smtClean="0">
                <a:solidFill>
                  <a:srgbClr val="FF0000"/>
                </a:solidFill>
              </a:rPr>
              <a:t>ΑΑΙ</a:t>
            </a:r>
            <a:r>
              <a:rPr lang="el-GR" sz="1800" dirty="0" smtClean="0"/>
              <a:t>) επιτρέπουν </a:t>
            </a:r>
            <a:r>
              <a:rPr lang="el-GR" sz="1800" dirty="0"/>
              <a:t>πρόσβαση </a:t>
            </a:r>
            <a:r>
              <a:rPr lang="en-US" sz="1800" b="1" dirty="0">
                <a:solidFill>
                  <a:srgbClr val="FF0000"/>
                </a:solidFill>
              </a:rPr>
              <a:t>Single Sign-On </a:t>
            </a:r>
            <a:r>
              <a:rPr lang="el-GR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>
                <a:solidFill>
                  <a:srgbClr val="FF0000"/>
                </a:solidFill>
              </a:rPr>
              <a:t>SSO)</a:t>
            </a:r>
            <a:r>
              <a:rPr lang="el-GR" sz="1800" b="1" dirty="0">
                <a:solidFill>
                  <a:srgbClr val="FF0000"/>
                </a:solidFill>
              </a:rPr>
              <a:t> </a:t>
            </a:r>
            <a:r>
              <a:rPr lang="el-GR" sz="1800" dirty="0"/>
              <a:t>σε χρήστες διαδικτυακών πόρων</a:t>
            </a:r>
            <a:r>
              <a:rPr lang="en-US" sz="1800" dirty="0"/>
              <a:t> </a:t>
            </a:r>
            <a:r>
              <a:rPr lang="el-GR" sz="1800" dirty="0"/>
              <a:t>κατανεμημένων σε </a:t>
            </a:r>
            <a:r>
              <a:rPr lang="el-GR" sz="1800" dirty="0" err="1"/>
              <a:t>παρόχους</a:t>
            </a:r>
            <a:r>
              <a:rPr lang="el-GR" sz="1800" dirty="0"/>
              <a:t> με αμοιβαία εμπιστοσύνη:</a:t>
            </a:r>
          </a:p>
          <a:p>
            <a:pPr lvl="1"/>
            <a:r>
              <a:rPr lang="el-GR" sz="1400" dirty="0"/>
              <a:t>Ταυτοποίηση (</a:t>
            </a:r>
            <a:r>
              <a:rPr lang="en-US" sz="1400" dirty="0"/>
              <a:t>Authentication)</a:t>
            </a:r>
            <a:r>
              <a:rPr lang="el-GR" sz="1400" dirty="0"/>
              <a:t> μια φορά</a:t>
            </a:r>
            <a:endParaRPr lang="en-US" sz="1400" dirty="0"/>
          </a:p>
          <a:p>
            <a:pPr lvl="1"/>
            <a:r>
              <a:rPr lang="el-GR" sz="1400" dirty="0"/>
              <a:t>Εξουσιοδότηση ξεχωριστά με κάθε </a:t>
            </a:r>
            <a:r>
              <a:rPr lang="el-GR" sz="1400" dirty="0" err="1"/>
              <a:t>πάροχο</a:t>
            </a:r>
            <a:endParaRPr lang="en-US" sz="1400" dirty="0"/>
          </a:p>
          <a:p>
            <a:r>
              <a:rPr lang="el-GR" sz="1800" dirty="0" smtClean="0"/>
              <a:t>Μεσολάβηση </a:t>
            </a:r>
            <a:r>
              <a:rPr lang="el-GR" sz="1800" dirty="0" err="1" smtClean="0"/>
              <a:t>Παρόχου</a:t>
            </a:r>
            <a:r>
              <a:rPr lang="en-US" sz="1800" dirty="0"/>
              <a:t> </a:t>
            </a:r>
            <a:r>
              <a:rPr lang="en-US" sz="1800" dirty="0" smtClean="0"/>
              <a:t>T</a:t>
            </a:r>
            <a:r>
              <a:rPr lang="el-GR" sz="1800" dirty="0" smtClean="0"/>
              <a:t>αυτότητας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Identity Provider</a:t>
            </a:r>
            <a:r>
              <a:rPr lang="el-GR" sz="1800" b="1" dirty="0" smtClean="0">
                <a:solidFill>
                  <a:srgbClr val="FF0000"/>
                </a:solidFill>
              </a:rPr>
              <a:t> - </a:t>
            </a:r>
            <a:r>
              <a:rPr lang="en-US" sz="1800" b="1" dirty="0" err="1" smtClean="0">
                <a:solidFill>
                  <a:srgbClr val="FF0000"/>
                </a:solidFill>
              </a:rPr>
              <a:t>IdP</a:t>
            </a:r>
            <a:r>
              <a:rPr lang="en-US" sz="1800" dirty="0" smtClean="0"/>
              <a:t>)</a:t>
            </a:r>
            <a:r>
              <a:rPr lang="el-GR" sz="1800" dirty="0" smtClean="0"/>
              <a:t> π.χ</a:t>
            </a:r>
            <a:r>
              <a:rPr lang="el-GR" sz="1800" dirty="0"/>
              <a:t>. </a:t>
            </a:r>
            <a:r>
              <a:rPr lang="en-US" sz="1800" b="1" dirty="0">
                <a:solidFill>
                  <a:srgbClr val="0070C0"/>
                </a:solidFill>
              </a:rPr>
              <a:t>Facebook, Twitter, Google</a:t>
            </a:r>
            <a:r>
              <a:rPr lang="el-GR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>
                <a:solidFill>
                  <a:srgbClr val="0070C0"/>
                </a:solidFill>
              </a:rPr>
              <a:t>User </a:t>
            </a:r>
            <a:r>
              <a:rPr lang="en-US" sz="1800" b="1" dirty="0" smtClean="0">
                <a:solidFill>
                  <a:srgbClr val="0070C0"/>
                </a:solidFill>
              </a:rPr>
              <a:t>Accounts </a:t>
            </a:r>
            <a:r>
              <a:rPr lang="el-GR" sz="1800" dirty="0" smtClean="0"/>
              <a:t>για </a:t>
            </a:r>
            <a:endParaRPr lang="en-US" sz="1800" dirty="0" smtClean="0"/>
          </a:p>
          <a:p>
            <a:pPr lvl="1"/>
            <a:r>
              <a:rPr lang="el-GR" sz="1400" dirty="0" smtClean="0"/>
              <a:t>Εξουσιοδότηση </a:t>
            </a:r>
            <a:r>
              <a:rPr lang="en-US" sz="1400" dirty="0" smtClean="0"/>
              <a:t>Single Sign-On </a:t>
            </a:r>
            <a:r>
              <a:rPr lang="el-GR" sz="1400" dirty="0" smtClean="0"/>
              <a:t>σε υπηρεσίες</a:t>
            </a:r>
            <a:r>
              <a:rPr lang="en-US" sz="1400" dirty="0" smtClean="0"/>
              <a:t> </a:t>
            </a:r>
            <a:r>
              <a:rPr lang="el-GR" sz="1400" dirty="0" smtClean="0"/>
              <a:t>με σχετικό </a:t>
            </a:r>
            <a:r>
              <a:rPr lang="en-US" sz="1400" dirty="0"/>
              <a:t>security </a:t>
            </a:r>
            <a:r>
              <a:rPr lang="en-US" sz="1400" dirty="0" smtClean="0"/>
              <a:t>token</a:t>
            </a:r>
            <a:r>
              <a:rPr lang="el-GR" sz="1400" dirty="0" smtClean="0"/>
              <a:t> συνδρομητή από </a:t>
            </a:r>
            <a:r>
              <a:rPr lang="en-US" sz="1400" dirty="0" err="1" smtClean="0"/>
              <a:t>IdP</a:t>
            </a:r>
            <a:r>
              <a:rPr lang="en-US" sz="1400" dirty="0" smtClean="0"/>
              <a:t> </a:t>
            </a:r>
            <a:r>
              <a:rPr lang="el-GR" sz="1400" dirty="0" smtClean="0"/>
              <a:t>σε </a:t>
            </a:r>
            <a:r>
              <a:rPr lang="en-US" sz="1400" b="1" dirty="0" smtClean="0">
                <a:solidFill>
                  <a:srgbClr val="0070C0"/>
                </a:solidFill>
              </a:rPr>
              <a:t>Service </a:t>
            </a:r>
            <a:r>
              <a:rPr lang="en-US" sz="1400" b="1" dirty="0">
                <a:solidFill>
                  <a:srgbClr val="0070C0"/>
                </a:solidFill>
              </a:rPr>
              <a:t>Providers </a:t>
            </a:r>
            <a:r>
              <a:rPr lang="el-GR" sz="1400" dirty="0"/>
              <a:t>που το </a:t>
            </a:r>
            <a:r>
              <a:rPr lang="el-GR" sz="1400" dirty="0" smtClean="0"/>
              <a:t>εμπιστεύονται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l-GR" sz="1400" dirty="0" smtClean="0"/>
              <a:t>π.χ. </a:t>
            </a:r>
            <a:r>
              <a:rPr lang="en-US" sz="1400" b="1" dirty="0" smtClean="0">
                <a:solidFill>
                  <a:srgbClr val="0070C0"/>
                </a:solidFill>
              </a:rPr>
              <a:t>OAuth </a:t>
            </a:r>
            <a:r>
              <a:rPr lang="en-US" sz="1400" dirty="0" smtClean="0"/>
              <a:t>– Open standard for Authorization</a:t>
            </a:r>
            <a:r>
              <a:rPr lang="en-US" sz="1400" b="1" dirty="0" smtClean="0"/>
              <a:t>,</a:t>
            </a:r>
            <a:r>
              <a:rPr lang="en-US" sz="1400" b="1" dirty="0" smtClean="0">
                <a:solidFill>
                  <a:srgbClr val="0070C0"/>
                </a:solidFill>
              </a:rPr>
              <a:t> SAML </a:t>
            </a:r>
            <a:r>
              <a:rPr lang="en-US" sz="1400" dirty="0" smtClean="0"/>
              <a:t>- Security Assertion Markup Language)</a:t>
            </a:r>
            <a:endParaRPr lang="el-GR" sz="1400" dirty="0"/>
          </a:p>
          <a:p>
            <a:pPr lvl="1"/>
            <a:r>
              <a:rPr lang="el-GR" sz="1400" dirty="0" smtClean="0"/>
              <a:t>Επιβεβαίωση </a:t>
            </a:r>
            <a:r>
              <a:rPr lang="el-GR" sz="1400" dirty="0"/>
              <a:t>Ισχυρισμών Ταυτότητας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0070C0"/>
                </a:solidFill>
              </a:rPr>
              <a:t>Identity </a:t>
            </a:r>
            <a:r>
              <a:rPr lang="en-US" sz="1400" b="1" dirty="0" smtClean="0">
                <a:solidFill>
                  <a:srgbClr val="0070C0"/>
                </a:solidFill>
              </a:rPr>
              <a:t>Assertion</a:t>
            </a:r>
            <a:r>
              <a:rPr lang="en-US" sz="1400" dirty="0" smtClean="0"/>
              <a:t>)</a:t>
            </a:r>
            <a:r>
              <a:rPr lang="el-GR" sz="1400" dirty="0" smtClean="0"/>
              <a:t> από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0070C0"/>
                </a:solidFill>
              </a:rPr>
              <a:t>WAYF</a:t>
            </a:r>
            <a:r>
              <a:rPr lang="en-US" sz="1400" dirty="0" smtClean="0"/>
              <a:t> (Where </a:t>
            </a:r>
            <a:r>
              <a:rPr lang="en-US" sz="1400" dirty="0"/>
              <a:t>A</a:t>
            </a:r>
            <a:r>
              <a:rPr lang="en-US" sz="1400" dirty="0" smtClean="0"/>
              <a:t>re </a:t>
            </a:r>
            <a:r>
              <a:rPr lang="en-US" sz="1400" dirty="0"/>
              <a:t>Y</a:t>
            </a:r>
            <a:r>
              <a:rPr lang="en-US" sz="1400" dirty="0" smtClean="0"/>
              <a:t>ou </a:t>
            </a:r>
            <a:r>
              <a:rPr lang="en-US" sz="1400" dirty="0"/>
              <a:t>F</a:t>
            </a:r>
            <a:r>
              <a:rPr lang="en-US" sz="1400" dirty="0" smtClean="0"/>
              <a:t>rom) servers </a:t>
            </a:r>
            <a:r>
              <a:rPr lang="el-GR" sz="1400" dirty="0" smtClean="0"/>
              <a:t>μέσω πρωτοκόλλου </a:t>
            </a:r>
            <a:r>
              <a:rPr lang="en-US" sz="1400" b="1" dirty="0" smtClean="0">
                <a:solidFill>
                  <a:srgbClr val="0070C0"/>
                </a:solidFill>
              </a:rPr>
              <a:t>SAML</a:t>
            </a:r>
            <a:r>
              <a:rPr lang="en-US" sz="1400" dirty="0" smtClean="0"/>
              <a:t> </a:t>
            </a:r>
            <a:r>
              <a:rPr lang="el-GR" sz="1400" dirty="0" smtClean="0"/>
              <a:t>ή από </a:t>
            </a:r>
            <a:r>
              <a:rPr lang="en-US" sz="1400" dirty="0" smtClean="0"/>
              <a:t>LDAP</a:t>
            </a:r>
            <a:r>
              <a:rPr lang="el-GR" sz="1400" dirty="0" smtClean="0"/>
              <a:t> </a:t>
            </a:r>
            <a:r>
              <a:rPr lang="en-US" sz="1400" dirty="0" smtClean="0"/>
              <a:t>servers </a:t>
            </a:r>
            <a:r>
              <a:rPr lang="el-GR" sz="1400" dirty="0" smtClean="0"/>
              <a:t>με</a:t>
            </a:r>
            <a:r>
              <a:rPr lang="en-US" sz="1400" dirty="0" smtClean="0"/>
              <a:t> </a:t>
            </a:r>
            <a:r>
              <a:rPr lang="el-GR" sz="1400" dirty="0" smtClean="0"/>
              <a:t>πιστοποιητικά </a:t>
            </a:r>
            <a:r>
              <a:rPr lang="en-US" sz="1400" b="1" dirty="0" smtClean="0">
                <a:solidFill>
                  <a:srgbClr val="0070C0"/>
                </a:solidFill>
              </a:rPr>
              <a:t>X509</a:t>
            </a:r>
          </a:p>
          <a:p>
            <a:r>
              <a:rPr lang="el-GR" sz="1800" dirty="0" smtClean="0"/>
              <a:t>Συνέργεια </a:t>
            </a:r>
            <a:r>
              <a:rPr lang="en-US" sz="1800" b="1" dirty="0" err="1" smtClean="0">
                <a:solidFill>
                  <a:srgbClr val="FF0000"/>
                </a:solidFill>
              </a:rPr>
              <a:t>IdP</a:t>
            </a:r>
            <a:r>
              <a:rPr lang="en-US" sz="1800" dirty="0" smtClean="0"/>
              <a:t> </a:t>
            </a:r>
            <a:r>
              <a:rPr lang="el-GR" sz="1800" dirty="0" smtClean="0"/>
              <a:t>σε ομόσπονδα σχήματα </a:t>
            </a:r>
            <a:r>
              <a:rPr lang="en-US" sz="1800" b="1" dirty="0" smtClean="0">
                <a:solidFill>
                  <a:srgbClr val="FF0000"/>
                </a:solidFill>
              </a:rPr>
              <a:t>AAI</a:t>
            </a:r>
            <a:r>
              <a:rPr lang="en-US" sz="1800" dirty="0" smtClean="0"/>
              <a:t> (</a:t>
            </a:r>
            <a:r>
              <a:rPr lang="el-GR" sz="1800" dirty="0" smtClean="0"/>
              <a:t>π.χ. </a:t>
            </a:r>
            <a:r>
              <a:rPr lang="en-US" sz="1800" dirty="0" smtClean="0"/>
              <a:t>US Internet2 </a:t>
            </a:r>
            <a:r>
              <a:rPr lang="en-US" sz="1800" b="1" dirty="0" smtClean="0">
                <a:solidFill>
                  <a:srgbClr val="0070C0"/>
                </a:solidFill>
              </a:rPr>
              <a:t>Shibboleth</a:t>
            </a:r>
            <a:r>
              <a:rPr lang="en-US" sz="1800" dirty="0" smtClean="0"/>
              <a:t>, GÉANT </a:t>
            </a:r>
            <a:r>
              <a:rPr lang="en-US" sz="1800" b="1" dirty="0" err="1" smtClean="0">
                <a:solidFill>
                  <a:srgbClr val="0070C0"/>
                </a:solidFill>
              </a:rPr>
              <a:t>eduGAIN</a:t>
            </a:r>
            <a:r>
              <a:rPr lang="el-GR" sz="1800" dirty="0" smtClean="0"/>
              <a:t>)</a:t>
            </a:r>
            <a:endParaRPr lang="el-GR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ΕΛΕΓΧΟΣ ΠΡΟΣΒΑΣΗΣ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ΧΡΗΣΤΗ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AAI Single Sign-On,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ΠΑΡΟΧΟΙ ΤΑΥΤΟΤΗΤΑΣ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IdP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AAI – Authentication &amp; Authorization Infrastructure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5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ΡΟΗ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SAML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ΠΡΟΣΒΑΣΗ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Sign-On (SSO)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https://en.wikipedia.org/wiki/Security_Assertion_Markup_Language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4754563"/>
          </a:xfrm>
        </p:spPr>
        <p:txBody>
          <a:bodyPr/>
          <a:lstStyle/>
          <a:p>
            <a:r>
              <a:rPr lang="el-GR" sz="1800" dirty="0"/>
              <a:t>Ρόλοι οριζόμενοι στο πρότυπο </a:t>
            </a:r>
            <a:r>
              <a:rPr lang="en-US" sz="1800" dirty="0"/>
              <a:t>SAML (OASIS Standard):</a:t>
            </a:r>
            <a:endParaRPr lang="en-US" sz="2000" dirty="0"/>
          </a:p>
          <a:p>
            <a:pPr lvl="1"/>
            <a:r>
              <a:rPr lang="el-GR" sz="1600" dirty="0"/>
              <a:t>Τελικός χρήστης</a:t>
            </a:r>
            <a:r>
              <a:rPr lang="en-US" sz="1600" dirty="0"/>
              <a:t> (Principal User, </a:t>
            </a:r>
            <a:r>
              <a:rPr lang="en-US" sz="1600" b="1" dirty="0">
                <a:solidFill>
                  <a:srgbClr val="0070C0"/>
                </a:solidFill>
              </a:rPr>
              <a:t>P</a:t>
            </a:r>
            <a:r>
              <a:rPr lang="en-US" sz="1600" dirty="0"/>
              <a:t>)</a:t>
            </a:r>
            <a:endParaRPr lang="el-GR" sz="1600" dirty="0"/>
          </a:p>
          <a:p>
            <a:pPr lvl="1"/>
            <a:r>
              <a:rPr lang="el-GR" sz="1600" dirty="0" err="1"/>
              <a:t>Πάροχος</a:t>
            </a:r>
            <a:r>
              <a:rPr lang="el-GR" sz="1600" dirty="0"/>
              <a:t> Υπηρεσιών (</a:t>
            </a:r>
            <a:r>
              <a:rPr lang="en-US" sz="1600" dirty="0"/>
              <a:t>Service Provider, </a:t>
            </a:r>
            <a:r>
              <a:rPr lang="en-US" sz="1600" b="1" dirty="0">
                <a:solidFill>
                  <a:srgbClr val="0070C0"/>
                </a:solidFill>
              </a:rPr>
              <a:t>SP</a:t>
            </a:r>
            <a:r>
              <a:rPr lang="en-US" sz="1600" dirty="0"/>
              <a:t>)</a:t>
            </a:r>
          </a:p>
          <a:p>
            <a:pPr lvl="1"/>
            <a:r>
              <a:rPr lang="el-GR" sz="1600" dirty="0" err="1"/>
              <a:t>Πάροχος</a:t>
            </a:r>
            <a:r>
              <a:rPr lang="el-GR" sz="1600" dirty="0"/>
              <a:t> Ταυτότητας </a:t>
            </a:r>
            <a:r>
              <a:rPr lang="en-US" sz="1600" dirty="0"/>
              <a:t>(Identity Provider, </a:t>
            </a:r>
            <a:r>
              <a:rPr lang="en-US" sz="1600" b="1" dirty="0" err="1">
                <a:solidFill>
                  <a:srgbClr val="0070C0"/>
                </a:solidFill>
              </a:rPr>
              <a:t>IdP</a:t>
            </a:r>
            <a:r>
              <a:rPr lang="en-US" sz="1600" dirty="0"/>
              <a:t>)</a:t>
            </a:r>
            <a:endParaRPr lang="el-GR" sz="1600" dirty="0"/>
          </a:p>
          <a:p>
            <a:r>
              <a:rPr lang="en-US" sz="1800" dirty="0"/>
              <a:t>SAML</a:t>
            </a:r>
            <a:r>
              <a:rPr lang="el-GR" sz="1800" dirty="0"/>
              <a:t>:</a:t>
            </a:r>
          </a:p>
          <a:p>
            <a:pPr lvl="1"/>
            <a:r>
              <a:rPr lang="el-GR" sz="1600" dirty="0"/>
              <a:t>Μηχανισμός </a:t>
            </a:r>
            <a:r>
              <a:rPr lang="en-US" sz="1600" dirty="0"/>
              <a:t>E</a:t>
            </a:r>
            <a:r>
              <a:rPr lang="el-GR" sz="1600" dirty="0" err="1"/>
              <a:t>πιβεβαίωσης</a:t>
            </a:r>
            <a:r>
              <a:rPr lang="el-GR" sz="1600" dirty="0"/>
              <a:t> Ισχυρισμών </a:t>
            </a:r>
            <a:r>
              <a:rPr lang="el-GR" sz="1600" dirty="0" err="1"/>
              <a:t>Ταυτ</a:t>
            </a:r>
            <a:r>
              <a:rPr lang="en-US" sz="1600" dirty="0"/>
              <a:t>o</a:t>
            </a:r>
            <a:r>
              <a:rPr lang="el-GR" sz="1600" dirty="0"/>
              <a:t>ποίησης &amp; Εξουσιοδότησης</a:t>
            </a:r>
            <a:r>
              <a:rPr lang="en-US" sz="1600" dirty="0"/>
              <a:t> </a:t>
            </a:r>
            <a:r>
              <a:rPr lang="el-GR" sz="1600" dirty="0"/>
              <a:t>(</a:t>
            </a:r>
            <a:r>
              <a:rPr lang="en-US" sz="1600" b="1" dirty="0">
                <a:solidFill>
                  <a:srgbClr val="0070C0"/>
                </a:solidFill>
              </a:rPr>
              <a:t>Authentication &amp; Authorization Assertions</a:t>
            </a:r>
            <a:r>
              <a:rPr lang="en-US" sz="1600" dirty="0"/>
              <a:t>)</a:t>
            </a:r>
            <a:r>
              <a:rPr lang="el-GR" sz="1600" dirty="0"/>
              <a:t> Τελικού Χρήστη </a:t>
            </a:r>
            <a:r>
              <a:rPr lang="en-US" sz="1600" dirty="0"/>
              <a:t>(</a:t>
            </a:r>
            <a:r>
              <a:rPr lang="en-US" sz="1600" b="1" dirty="0" smtClean="0">
                <a:solidFill>
                  <a:srgbClr val="0070C0"/>
                </a:solidFill>
              </a:rPr>
              <a:t>P</a:t>
            </a:r>
            <a:r>
              <a:rPr lang="en-US" sz="1600" dirty="0" smtClean="0"/>
              <a:t>) </a:t>
            </a:r>
            <a:r>
              <a:rPr lang="el-GR" sz="1600" dirty="0"/>
              <a:t>προς </a:t>
            </a:r>
            <a:r>
              <a:rPr lang="el-GR" sz="1600" dirty="0" err="1"/>
              <a:t>Πάροχο</a:t>
            </a:r>
            <a:r>
              <a:rPr lang="el-GR" sz="1600" dirty="0"/>
              <a:t> Υπηρεσιών </a:t>
            </a:r>
            <a:r>
              <a:rPr lang="en-US" sz="1600" dirty="0"/>
              <a:t>(</a:t>
            </a:r>
            <a:r>
              <a:rPr lang="en-US" sz="1600" b="1" dirty="0">
                <a:solidFill>
                  <a:srgbClr val="0070C0"/>
                </a:solidFill>
              </a:rPr>
              <a:t>SP</a:t>
            </a:r>
            <a:r>
              <a:rPr lang="en-US" sz="1600" dirty="0"/>
              <a:t>)</a:t>
            </a:r>
            <a:r>
              <a:rPr lang="el-GR" sz="1600" dirty="0"/>
              <a:t> με την βοήθεια </a:t>
            </a:r>
            <a:r>
              <a:rPr lang="el-GR" sz="1600" dirty="0" err="1"/>
              <a:t>Παρόχων</a:t>
            </a:r>
            <a:r>
              <a:rPr lang="el-GR" sz="1600" dirty="0"/>
              <a:t> Ταυτότητας </a:t>
            </a:r>
            <a:r>
              <a:rPr lang="en-US" sz="1600" dirty="0"/>
              <a:t>(</a:t>
            </a:r>
            <a:r>
              <a:rPr lang="en-US" sz="1600" b="1" dirty="0" err="1">
                <a:solidFill>
                  <a:srgbClr val="0070C0"/>
                </a:solidFill>
              </a:rPr>
              <a:t>IdP</a:t>
            </a:r>
            <a:r>
              <a:rPr lang="en-US" sz="1600" dirty="0"/>
              <a:t>)</a:t>
            </a:r>
            <a:r>
              <a:rPr lang="el-GR" sz="1600" dirty="0"/>
              <a:t> </a:t>
            </a:r>
            <a:r>
              <a:rPr lang="en-US" sz="1600" dirty="0"/>
              <a:t>  </a:t>
            </a:r>
            <a:endParaRPr lang="en-US" sz="1600" dirty="0" smtClean="0"/>
          </a:p>
          <a:p>
            <a:pPr lvl="1"/>
            <a:r>
              <a:rPr lang="el-GR" sz="1600" dirty="0" smtClean="0"/>
              <a:t>Ανταλλαγής </a:t>
            </a:r>
            <a:r>
              <a:rPr lang="el-GR" sz="1600" dirty="0"/>
              <a:t>μηνυμάτων </a:t>
            </a:r>
            <a:r>
              <a:rPr lang="en-US" sz="1600" dirty="0"/>
              <a:t>SAML </a:t>
            </a:r>
            <a:r>
              <a:rPr lang="el-GR" sz="1600" dirty="0"/>
              <a:t>μεταξύ </a:t>
            </a:r>
            <a:r>
              <a:rPr lang="en-US" sz="1600" dirty="0" smtClean="0"/>
              <a:t>P</a:t>
            </a:r>
            <a:r>
              <a:rPr lang="el-GR" sz="1600" dirty="0" smtClean="0"/>
              <a:t> (</a:t>
            </a:r>
            <a:r>
              <a:rPr lang="en-US" sz="1600" dirty="0" smtClean="0"/>
              <a:t>User Agent), </a:t>
            </a:r>
            <a:r>
              <a:rPr lang="en-US" sz="1600" dirty="0"/>
              <a:t>SP, </a:t>
            </a:r>
            <a:r>
              <a:rPr lang="en-US" sz="1600" dirty="0" err="1"/>
              <a:t>IdP</a:t>
            </a:r>
            <a:r>
              <a:rPr lang="en-US" sz="1600" dirty="0"/>
              <a:t>: </a:t>
            </a:r>
            <a:r>
              <a:rPr lang="el-GR" sz="1600" dirty="0"/>
              <a:t>Με φόρμες </a:t>
            </a:r>
            <a:r>
              <a:rPr lang="en-US" sz="1600" b="1" dirty="0">
                <a:solidFill>
                  <a:srgbClr val="0070C0"/>
                </a:solidFill>
              </a:rPr>
              <a:t>XML </a:t>
            </a:r>
            <a:r>
              <a:rPr lang="en-US" sz="1600" dirty="0" smtClean="0"/>
              <a:t>(</a:t>
            </a:r>
            <a:r>
              <a:rPr lang="el-GR" sz="1600" dirty="0" smtClean="0"/>
              <a:t>για σιγουριά προστατευμένες </a:t>
            </a:r>
            <a:r>
              <a:rPr lang="el-GR" sz="1600" dirty="0"/>
              <a:t>από πρωτόκολλα </a:t>
            </a:r>
            <a:r>
              <a:rPr lang="en-US" sz="1600" dirty="0"/>
              <a:t>TLS</a:t>
            </a:r>
            <a:r>
              <a:rPr lang="el-GR" sz="1600" dirty="0"/>
              <a:t> και </a:t>
            </a:r>
            <a:r>
              <a:rPr lang="en-US" sz="1600" dirty="0" smtClean="0"/>
              <a:t>XML encryption)</a:t>
            </a:r>
            <a:endParaRPr lang="en-US" sz="1600" dirty="0"/>
          </a:p>
        </p:txBody>
      </p:sp>
      <p:pic>
        <p:nvPicPr>
          <p:cNvPr id="1028" name="Picture 4" descr="https://upload.wikimedia.org/wikipedia/en/thumb/0/04/Saml2-browser-sso-redirect-post.png/600px-Saml2-browser-sso-redirect-po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09821"/>
            <a:ext cx="4267200" cy="294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ΘΕΜΑΤΙΚΕΣ ΠΕΡΙΟΧΕΣ ΑΣΦΑΛΕΙΑΣ</a:t>
            </a:r>
            <a: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366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Είδη Απειλών και Επιθέσεων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Προστασία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Πολιτικές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Αρχιτεκτονικές Ελέγχου Πρόσβασης </a:t>
            </a:r>
            <a:r>
              <a:rPr lang="en-GB" sz="1800" dirty="0" smtClean="0"/>
              <a:t>(</a:t>
            </a:r>
            <a:r>
              <a:rPr lang="en-GB" sz="1800" b="1" dirty="0" smtClean="0">
                <a:solidFill>
                  <a:srgbClr val="FF3300"/>
                </a:solidFill>
              </a:rPr>
              <a:t>Authentication</a:t>
            </a:r>
            <a:r>
              <a:rPr lang="el-GR" sz="1800" b="1" dirty="0" smtClean="0">
                <a:solidFill>
                  <a:srgbClr val="FF3300"/>
                </a:solidFill>
              </a:rPr>
              <a:t> &amp; </a:t>
            </a:r>
            <a:r>
              <a:rPr lang="en-GB" sz="1800" b="1" dirty="0" smtClean="0">
                <a:solidFill>
                  <a:srgbClr val="FF3300"/>
                </a:solidFill>
              </a:rPr>
              <a:t>Authorization Infrastructures</a:t>
            </a:r>
            <a:r>
              <a:rPr lang="el-GR" sz="1800" b="1" dirty="0" smtClean="0">
                <a:solidFill>
                  <a:srgbClr val="FF3300"/>
                </a:solidFill>
              </a:rPr>
              <a:t> </a:t>
            </a:r>
            <a:r>
              <a:rPr lang="en-GB" sz="1800" b="1" dirty="0" smtClean="0">
                <a:solidFill>
                  <a:srgbClr val="FF3300"/>
                </a:solidFill>
              </a:rPr>
              <a:t>-</a:t>
            </a:r>
            <a:r>
              <a:rPr lang="el-GR" sz="1800" b="1" dirty="0" smtClean="0">
                <a:solidFill>
                  <a:srgbClr val="FF3300"/>
                </a:solidFill>
              </a:rPr>
              <a:t> ΑΑΙ</a:t>
            </a:r>
            <a:r>
              <a:rPr lang="en-GB" sz="1800" dirty="0" smtClean="0"/>
              <a:t>) &amp; </a:t>
            </a:r>
            <a:r>
              <a:rPr lang="el-GR" sz="1800" dirty="0" smtClean="0"/>
              <a:t>Διαχείρισης Δημοσίων Κλειδιών (</a:t>
            </a:r>
            <a:r>
              <a:rPr lang="en-GB" sz="1800" b="1" dirty="0" smtClean="0">
                <a:solidFill>
                  <a:srgbClr val="FF3300"/>
                </a:solidFill>
              </a:rPr>
              <a:t>Public Key Infrastructures - PKI</a:t>
            </a:r>
            <a:r>
              <a:rPr lang="en-GB" sz="1800" dirty="0" smtClean="0"/>
              <a:t>)</a:t>
            </a:r>
            <a:r>
              <a:rPr lang="el-GR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Εργαλεία</a:t>
            </a:r>
            <a:r>
              <a:rPr lang="en-GB" sz="1800" dirty="0" smtClean="0"/>
              <a:t> (</a:t>
            </a:r>
            <a:r>
              <a:rPr lang="en-GB" sz="1800" b="1" dirty="0" smtClean="0">
                <a:solidFill>
                  <a:srgbClr val="FF3300"/>
                </a:solidFill>
              </a:rPr>
              <a:t>Access Control Lists – ACLs, Firewalls</a:t>
            </a:r>
            <a:r>
              <a:rPr lang="en-GB" sz="1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Συστήματα</a:t>
            </a:r>
            <a:r>
              <a:rPr lang="en-GB" sz="1800" dirty="0" smtClean="0"/>
              <a:t> </a:t>
            </a:r>
            <a:r>
              <a:rPr lang="el-GR" sz="1800" dirty="0" smtClean="0"/>
              <a:t>Εντοπισμού Επιθέσεων </a:t>
            </a:r>
            <a:r>
              <a:rPr lang="en-GB" sz="1800" dirty="0" smtClean="0"/>
              <a:t>(</a:t>
            </a:r>
            <a:r>
              <a:rPr lang="en-GB" sz="1800" b="1" dirty="0" smtClean="0">
                <a:solidFill>
                  <a:srgbClr val="FF3300"/>
                </a:solidFill>
              </a:rPr>
              <a:t>Intrusion Detection Systems – IDS</a:t>
            </a:r>
            <a:r>
              <a:rPr lang="en-GB" sz="1800" dirty="0" smtClean="0"/>
              <a:t>) &amp; </a:t>
            </a:r>
            <a:r>
              <a:rPr lang="el-GR" sz="1800" dirty="0" smtClean="0"/>
              <a:t>Ανωμαλιών </a:t>
            </a:r>
            <a:r>
              <a:rPr lang="en-GB" sz="1800" dirty="0" smtClean="0"/>
              <a:t>(</a:t>
            </a:r>
            <a:r>
              <a:rPr lang="en-GB" sz="1800" b="1" dirty="0" smtClean="0">
                <a:solidFill>
                  <a:srgbClr val="FF3300"/>
                </a:solidFill>
              </a:rPr>
              <a:t>Anomaly Detection Systems</a:t>
            </a:r>
            <a:r>
              <a:rPr lang="en-GB" sz="1800" dirty="0" smtClean="0"/>
              <a:t>)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Κρυπτογραφία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</a:t>
            </a:r>
            <a:r>
              <a:rPr lang="el-GR" sz="2400" dirty="0" smtClean="0">
                <a:solidFill>
                  <a:srgbClr val="FF3300"/>
                </a:solidFill>
              </a:rPr>
              <a:t> σίγουρη </a:t>
            </a:r>
            <a:r>
              <a:rPr lang="el-GR" sz="2400" dirty="0" smtClean="0"/>
              <a:t>μέθοδος εξασφάλισης ενός δικτύου</a:t>
            </a:r>
            <a:r>
              <a:rPr lang="en-GB" sz="2400" dirty="0" smtClean="0"/>
              <a:t>:</a:t>
            </a:r>
            <a:endParaRPr lang="el-GR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800" dirty="0" smtClean="0"/>
          </a:p>
          <a:p>
            <a:pPr eaLnBrk="1" hangingPunct="1">
              <a:lnSpc>
                <a:spcPct val="90000"/>
              </a:lnSpc>
            </a:pPr>
            <a:endParaRPr lang="el-GR" sz="2400" dirty="0" smtClean="0"/>
          </a:p>
        </p:txBody>
      </p:sp>
      <p:pic>
        <p:nvPicPr>
          <p:cNvPr id="3076" name="Picture 4" descr="k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5299075"/>
            <a:ext cx="33813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85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ΑΠΕΙΛΕΣ ΑΣΦΑΛΕΙΑΣ ΔΙΚΤΥΩΝ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Απόκτηση πληροφοριών για το σύστημα: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Port Scanning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Fingerprinting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Μη εξουσιοδοτημένη πρόσβαση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Υποκλοπή κωδικών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Λάθος διαμορφώσεις (ανοικτά συστήματα)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Από μη εξουσιοδοτημένα σημεία (π.χ. ανοιχτά σημεία ασύρματης πρόσβασης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Επιθέσεις Άρνησης Υπηρεσίας </a:t>
            </a:r>
            <a:r>
              <a:rPr lang="el-GR" sz="2000" dirty="0" smtClean="0"/>
              <a:t>(</a:t>
            </a:r>
            <a:r>
              <a:rPr lang="en-US" sz="2000" dirty="0" smtClean="0"/>
              <a:t>Denial of Service Attacks - </a:t>
            </a:r>
            <a:r>
              <a:rPr lang="en-US" sz="2000" dirty="0" err="1" smtClean="0"/>
              <a:t>DoS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Υποκλοπή και παραποίηση επικοινωνιών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Packet sniffing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"Man-in-the-Middle" attacks</a:t>
            </a:r>
            <a:endParaRPr lang="el-GR" sz="1800" dirty="0" smtClean="0"/>
          </a:p>
          <a:p>
            <a:pPr eaLnBrk="1" hangingPunct="1">
              <a:lnSpc>
                <a:spcPct val="90000"/>
              </a:lnSpc>
            </a:pPr>
            <a:r>
              <a:rPr lang="el-GR" sz="2000" b="1" dirty="0" smtClean="0">
                <a:solidFill>
                  <a:srgbClr val="FF0000"/>
                </a:solidFill>
              </a:rPr>
              <a:t>Κακόβουλο λογισμικό</a:t>
            </a:r>
            <a:r>
              <a:rPr lang="el-GR" sz="2000" dirty="0" smtClean="0"/>
              <a:t> (</a:t>
            </a:r>
            <a:r>
              <a:rPr lang="en-US" sz="2000" dirty="0" smtClean="0"/>
              <a:t>malware)</a:t>
            </a:r>
            <a:endParaRPr lang="el-G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Ιοί, Δούρειοι ίπποι (</a:t>
            </a:r>
            <a:r>
              <a:rPr lang="en-US" sz="1800" dirty="0" err="1" smtClean="0"/>
              <a:t>trojans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Αυτόματα διαδιδόμενοι ιοί (</a:t>
            </a:r>
            <a:r>
              <a:rPr lang="en-US" sz="1800" dirty="0" smtClean="0"/>
              <a:t>worms)</a:t>
            </a: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6935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ΥΠΟΚΛΟΠΗ &amp; ΠΑΡΑΠΟΙΗΣΗ ΔΕΔΟΜΕΝΩΝ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3200" b="1" dirty="0" smtClean="0"/>
              <a:t> </a:t>
            </a:r>
            <a:endParaRPr lang="el-GR" sz="24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75688" cy="539908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Packet sniffing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l-GR" sz="2000" dirty="0" smtClean="0"/>
              <a:t>Μπορεί να συμβεί σε δίκτυα με </a:t>
            </a:r>
            <a:r>
              <a:rPr lang="en-US" sz="2000" dirty="0" smtClean="0"/>
              <a:t>Hub, </a:t>
            </a:r>
            <a:r>
              <a:rPr lang="el-GR" sz="2000" dirty="0" smtClean="0"/>
              <a:t>μη ασφαλισμένα ασύρματα δίκτυα ή σε περιπτώσεις υπερφόρτωσης του </a:t>
            </a:r>
            <a:r>
              <a:rPr lang="en-US" sz="2000" dirty="0" smtClean="0"/>
              <a:t>MAC</a:t>
            </a:r>
            <a:r>
              <a:rPr lang="el-GR" sz="2000" dirty="0" smtClean="0"/>
              <a:t> </a:t>
            </a:r>
            <a:r>
              <a:rPr lang="en-US" sz="2000" dirty="0" smtClean="0"/>
              <a:t>Table </a:t>
            </a:r>
            <a:r>
              <a:rPr lang="el-GR" sz="2000" dirty="0" smtClean="0"/>
              <a:t>ενός </a:t>
            </a:r>
            <a:r>
              <a:rPr lang="en-US" sz="2000" dirty="0" smtClean="0"/>
              <a:t>Switch</a:t>
            </a:r>
          </a:p>
          <a:p>
            <a:pPr lvl="1" eaLnBrk="1" hangingPunct="1"/>
            <a:r>
              <a:rPr lang="el-GR" sz="2000" dirty="0" smtClean="0"/>
              <a:t>Κάθε πληροφορία που κυκλοφορεί μη κρυπτογραφημένη είναι διαθέσιμη σε αυτόν που παρακολουθεί</a:t>
            </a:r>
          </a:p>
          <a:p>
            <a:pPr lvl="2" eaLnBrk="1" hangingPunct="1"/>
            <a:r>
              <a:rPr lang="en-US" sz="1800" dirty="0" smtClean="0"/>
              <a:t>Telnet passwords</a:t>
            </a:r>
          </a:p>
          <a:p>
            <a:pPr lvl="2" eaLnBrk="1" hangingPunct="1"/>
            <a:r>
              <a:rPr lang="en-US" sz="1800" dirty="0" smtClean="0"/>
              <a:t>Web passwords</a:t>
            </a:r>
          </a:p>
          <a:p>
            <a:pPr lvl="2" eaLnBrk="1" hangingPunct="1"/>
            <a:r>
              <a:rPr lang="el-GR" sz="1800" dirty="0" smtClean="0"/>
              <a:t>Οικονομικά και προσωπικά στοιχεία (π.χ. προσωπικά </a:t>
            </a:r>
            <a:r>
              <a:rPr lang="en-US" sz="1800" dirty="0" smtClean="0"/>
              <a:t>email, </a:t>
            </a:r>
            <a:r>
              <a:rPr lang="el-GR" sz="1800" dirty="0" smtClean="0"/>
              <a:t>αριθμοί πιστωτικών καρτών κ.λπ.)</a:t>
            </a:r>
            <a:endParaRPr lang="en-US" sz="1800" dirty="0" smtClean="0"/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"Man-in-the-Middle" attacks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l-GR" sz="2000" dirty="0" smtClean="0"/>
              <a:t>Κάποιος μπορεί να παρεμβληθεί σε μια επικοινωνία και είτε να υποκλέψει τα στοιχεία είτε να "υποκριθεί" ότι είναι κάποιος τρίτος φορέας</a:t>
            </a:r>
          </a:p>
          <a:p>
            <a:pPr lvl="2" eaLnBrk="1" hangingPunct="1"/>
            <a:r>
              <a:rPr lang="en-US" sz="1800" dirty="0" smtClean="0"/>
              <a:t>ARP "poisoning"</a:t>
            </a:r>
          </a:p>
          <a:p>
            <a:pPr lvl="2" eaLnBrk="1" hangingPunct="1"/>
            <a:r>
              <a:rPr lang="en-US" sz="1800" dirty="0" smtClean="0"/>
              <a:t>TCP "session hijacking"</a:t>
            </a:r>
          </a:p>
          <a:p>
            <a:pPr lvl="2" eaLnBrk="1" hangingPunct="1"/>
            <a:r>
              <a:rPr lang="en-US" sz="1800" dirty="0" smtClean="0"/>
              <a:t>DNS "poisoning" – URL redirection</a:t>
            </a:r>
          </a:p>
        </p:txBody>
      </p:sp>
    </p:spTree>
    <p:extLst>
      <p:ext uri="{BB962C8B-B14F-4D97-AF65-F5344CB8AC3E}">
        <p14:creationId xmlns:p14="http://schemas.microsoft.com/office/powerpoint/2010/main" val="11045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79388" y="1601788"/>
            <a:ext cx="87852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buFontTx/>
              <a:buChar char="•"/>
            </a:pPr>
            <a:r>
              <a:rPr lang="el-GR" sz="2000" dirty="0"/>
              <a:t>Ιοί, Δούρειοι ίπποι (</a:t>
            </a:r>
            <a:r>
              <a:rPr lang="en-US" sz="2000" dirty="0" err="1">
                <a:solidFill>
                  <a:srgbClr val="FF3300"/>
                </a:solidFill>
              </a:rPr>
              <a:t>trojans</a:t>
            </a:r>
            <a:r>
              <a:rPr lang="el-GR" sz="2000" dirty="0"/>
              <a:t> – προγράμματα "σε απόκρυψη"</a:t>
            </a:r>
            <a:r>
              <a:rPr lang="en-US" sz="2000" dirty="0"/>
              <a:t>)</a:t>
            </a:r>
          </a:p>
          <a:p>
            <a:pPr marL="742950" lvl="1" indent="-285750">
              <a:lnSpc>
                <a:spcPct val="100000"/>
              </a:lnSpc>
            </a:pPr>
            <a:r>
              <a:rPr lang="el-GR" sz="1800" dirty="0"/>
              <a:t>Έχουν αργή μετάδοση, προσκείμενοι σε εκτελέσιμα προγράμματα</a:t>
            </a:r>
            <a:endParaRPr lang="en-GB" sz="1800" dirty="0"/>
          </a:p>
          <a:p>
            <a:pPr marL="742950" lvl="1" indent="-285750">
              <a:lnSpc>
                <a:spcPct val="100000"/>
              </a:lnSpc>
            </a:pPr>
            <a:endParaRPr lang="en-US" sz="1800" dirty="0"/>
          </a:p>
          <a:p>
            <a:pPr marL="342900" indent="-342900">
              <a:lnSpc>
                <a:spcPct val="100000"/>
              </a:lnSpc>
              <a:buFontTx/>
              <a:buChar char="•"/>
            </a:pPr>
            <a:r>
              <a:rPr lang="el-GR" sz="2000" dirty="0"/>
              <a:t>Αυτόματα διαδιδόμενοι ιοί (</a:t>
            </a:r>
            <a:r>
              <a:rPr lang="en-US" sz="2000" dirty="0">
                <a:solidFill>
                  <a:srgbClr val="FF3300"/>
                </a:solidFill>
              </a:rPr>
              <a:t>worms</a:t>
            </a:r>
            <a:r>
              <a:rPr lang="en-US" sz="2000" dirty="0"/>
              <a:t>)</a:t>
            </a:r>
          </a:p>
          <a:p>
            <a:pPr marL="742950" lvl="1" indent="-285750">
              <a:lnSpc>
                <a:spcPct val="100000"/>
              </a:lnSpc>
            </a:pPr>
            <a:r>
              <a:rPr lang="el-GR" sz="1800" dirty="0" smtClean="0"/>
              <a:t>	Εκμεταλλεύονται </a:t>
            </a:r>
            <a:r>
              <a:rPr lang="el-GR" sz="1800" dirty="0"/>
              <a:t>συνήθως προβλήματα λογισμικού σε </a:t>
            </a:r>
            <a:r>
              <a:rPr lang="el-GR" sz="1800" dirty="0" smtClean="0"/>
              <a:t>Λειτουργικά Σ</a:t>
            </a:r>
            <a:r>
              <a:rPr lang="el-GR" dirty="0" smtClean="0"/>
              <a:t>υστήματα</a:t>
            </a:r>
            <a:r>
              <a:rPr lang="el-GR" sz="1800" dirty="0" smtClean="0"/>
              <a:t> </a:t>
            </a:r>
            <a:r>
              <a:rPr lang="el-GR" sz="1800" dirty="0"/>
              <a:t>ή εφαρμογές για να μεταδοθούν στο Διαδίκτυο </a:t>
            </a:r>
          </a:p>
          <a:p>
            <a:pPr marL="1143000" lvl="2" indent="-228600">
              <a:lnSpc>
                <a:spcPct val="100000"/>
              </a:lnSpc>
              <a:buFontTx/>
              <a:buChar char="•"/>
            </a:pPr>
            <a:r>
              <a:rPr lang="el-GR" dirty="0"/>
              <a:t>Διαδίδονται σε υπολογιστές με </a:t>
            </a:r>
            <a:r>
              <a:rPr lang="el-GR" dirty="0" smtClean="0"/>
              <a:t>γειτονικές διευθύνσεις </a:t>
            </a:r>
            <a:r>
              <a:rPr lang="en-US" dirty="0"/>
              <a:t>IP </a:t>
            </a:r>
            <a:r>
              <a:rPr lang="el-GR" dirty="0"/>
              <a:t>και το ίδιο πρόβλημα ή από προκαθορισμένη λίστα διευθύνσεων</a:t>
            </a:r>
          </a:p>
          <a:p>
            <a:pPr marL="742950" lvl="1" indent="-285750">
              <a:lnSpc>
                <a:spcPct val="100000"/>
              </a:lnSpc>
            </a:pPr>
            <a:r>
              <a:rPr lang="el-GR" sz="1800" dirty="0" smtClean="0"/>
              <a:t>	Σε </a:t>
            </a:r>
            <a:r>
              <a:rPr lang="el-GR" sz="1800" dirty="0"/>
              <a:t>ορισμένες περιπτώσεις χρησιμοποιούνται παραπλανητικά μηνύματα </a:t>
            </a:r>
            <a:r>
              <a:rPr lang="en-US" sz="1800" dirty="0"/>
              <a:t>email </a:t>
            </a:r>
            <a:r>
              <a:rPr lang="el-GR" sz="1800" dirty="0"/>
              <a:t>που παρασύρουν το χρήστη στο να εκτελέσει συγκεκριμένες ενέργειες στον υπολογιστή του</a:t>
            </a:r>
          </a:p>
          <a:p>
            <a:pPr marL="1143000" lvl="2" indent="-228600">
              <a:lnSpc>
                <a:spcPct val="100000"/>
              </a:lnSpc>
              <a:buFontTx/>
              <a:buChar char="•"/>
            </a:pPr>
            <a:r>
              <a:rPr lang="el-GR" dirty="0"/>
              <a:t>Μέσω </a:t>
            </a:r>
            <a:r>
              <a:rPr lang="en-US" dirty="0"/>
              <a:t>e</a:t>
            </a:r>
            <a:r>
              <a:rPr lang="el-GR" dirty="0"/>
              <a:t>-</a:t>
            </a:r>
            <a:r>
              <a:rPr lang="en-US" dirty="0"/>
              <a:t>mail </a:t>
            </a:r>
            <a:r>
              <a:rPr lang="el-GR" dirty="0"/>
              <a:t>χρησιμοποιούν τον κατάλογο διευθύνσεων του χρήστη για τη μετάδοση τους σε νέους χρήστες</a:t>
            </a:r>
          </a:p>
          <a:p>
            <a:pPr marL="742950" lvl="1" indent="-285750">
              <a:lnSpc>
                <a:spcPct val="100000"/>
              </a:lnSpc>
            </a:pPr>
            <a:r>
              <a:rPr lang="el-GR" sz="1800" dirty="0" smtClean="0"/>
              <a:t>	Εφόσον </a:t>
            </a:r>
            <a:r>
              <a:rPr lang="el-GR" sz="1800" dirty="0"/>
              <a:t>χρησιμοποιήσουν ιδιαίτερα διαδεδομένο πρόβλημα είναι δυνατόν να εξαπλωθούν με μεγάλη ταχύτητα σε ολόκληρο το </a:t>
            </a:r>
            <a:r>
              <a:rPr lang="el-GR" sz="1800" dirty="0" smtClean="0"/>
              <a:t>Διαδίκτυο</a:t>
            </a:r>
          </a:p>
          <a:p>
            <a:pPr marL="742950" lvl="1" indent="-285750">
              <a:lnSpc>
                <a:spcPct val="100000"/>
              </a:lnSpc>
            </a:pPr>
            <a:endParaRPr lang="el-GR" dirty="0"/>
          </a:p>
          <a:p>
            <a:pPr marL="2857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800" dirty="0" smtClean="0"/>
              <a:t>Οι </a:t>
            </a:r>
            <a:r>
              <a:rPr lang="el-GR" sz="1800" dirty="0"/>
              <a:t>Δούρειοι Ίπποι πολλές φορές χρησιμοποιούν </a:t>
            </a:r>
            <a:r>
              <a:rPr lang="en-US" sz="1800" dirty="0"/>
              <a:t>worms </a:t>
            </a:r>
            <a:r>
              <a:rPr lang="el-GR" sz="1800" dirty="0"/>
              <a:t>για τη μετάδοση τους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ΚΑΚΟΒΟΥΛΟ ΛΟΓΙΣΜΙΚΟ</a:t>
            </a:r>
            <a: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malware</a:t>
            </a:r>
            <a:endParaRPr lang="el-GR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4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ΕΙΔΗ ΚΡΥΠΤΟΓΡΑΦΙΑΣ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20788"/>
            <a:ext cx="8713787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Συμμετρική (Ιδιωτικού Κλειδιού, </a:t>
            </a:r>
            <a:r>
              <a:rPr lang="en-US" sz="1800" dirty="0" smtClean="0">
                <a:solidFill>
                  <a:srgbClr val="FF3300"/>
                </a:solidFill>
              </a:rPr>
              <a:t>Private Key Cryptography</a:t>
            </a:r>
            <a:r>
              <a:rPr lang="el-GR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Χρήση μοναδικού κλειδιού και από τα δύο μέρη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Κρυπτογράφηση με συγκεκριμένου μήκους κομμάτια κειμένου (</a:t>
            </a:r>
            <a:r>
              <a:rPr lang="el-GR" sz="1600" dirty="0" err="1" smtClean="0"/>
              <a:t>block</a:t>
            </a:r>
            <a:r>
              <a:rPr lang="el-GR" sz="1600" dirty="0" smtClean="0"/>
              <a:t> </a:t>
            </a:r>
            <a:r>
              <a:rPr lang="el-GR" sz="1600" dirty="0" err="1" smtClean="0"/>
              <a:t>cipher</a:t>
            </a:r>
            <a:r>
              <a:rPr lang="el-GR" sz="1600" dirty="0" smtClean="0"/>
              <a:t>)</a:t>
            </a:r>
            <a:r>
              <a:rPr lang="en-US" sz="1600" dirty="0" smtClean="0"/>
              <a:t> </a:t>
            </a:r>
            <a:r>
              <a:rPr lang="el-GR" sz="1600" dirty="0" smtClean="0"/>
              <a:t>ή ανά </a:t>
            </a:r>
            <a:r>
              <a:rPr lang="el-GR" sz="1600" dirty="0" err="1" smtClean="0"/>
              <a:t>bit</a:t>
            </a:r>
            <a:r>
              <a:rPr lang="el-GR" sz="1600" dirty="0" smtClean="0"/>
              <a:t> σε συνεχή ροή δεδομένων (</a:t>
            </a:r>
            <a:r>
              <a:rPr lang="el-GR" sz="1600" dirty="0" err="1" smtClean="0"/>
              <a:t>stream</a:t>
            </a:r>
            <a:r>
              <a:rPr lang="el-GR" sz="1600" dirty="0" smtClean="0"/>
              <a:t> </a:t>
            </a:r>
            <a:r>
              <a:rPr lang="el-GR" sz="1600" dirty="0" err="1" smtClean="0"/>
              <a:t>cipher</a:t>
            </a:r>
            <a:r>
              <a:rPr lang="el-GR" sz="16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>
                <a:solidFill>
                  <a:srgbClr val="FF3300"/>
                </a:solidFill>
              </a:rPr>
              <a:t>Αλγόριθμοι κρυπτογράφησης:</a:t>
            </a:r>
            <a:r>
              <a:rPr lang="el-GR" sz="1600" dirty="0" smtClean="0"/>
              <a:t> </a:t>
            </a:r>
            <a:r>
              <a:rPr lang="en-US" sz="1600" dirty="0" smtClean="0"/>
              <a:t>DES, triple DES, RC2, RC4, RC5, IDEA, AES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Γρήγορη άλλα έχει προβλήματα στην ασφάλεια διανομής του κλειδιού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Έχει πολλαπλή χρήση: </a:t>
            </a:r>
            <a:r>
              <a:rPr lang="en-US" sz="1600" dirty="0" smtClean="0"/>
              <a:t>Encryption, authentication, non-repudiation</a:t>
            </a:r>
          </a:p>
          <a:p>
            <a:pPr lvl="1" eaLnBrk="1" hangingPunct="1">
              <a:lnSpc>
                <a:spcPct val="80000"/>
              </a:lnSpc>
            </a:pPr>
            <a:endParaRPr lang="el-GR" sz="1600" dirty="0" smtClean="0"/>
          </a:p>
          <a:p>
            <a:pPr lvl="2" eaLnBrk="1" hangingPunct="1">
              <a:lnSpc>
                <a:spcPct val="80000"/>
              </a:lnSpc>
            </a:pPr>
            <a:endParaRPr lang="el-GR" sz="5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Μη Συμμετρική (Δημόσιου Κλειδιού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rgbClr val="FF3300"/>
                </a:solidFill>
              </a:rPr>
              <a:t> Public Key Cryptography</a:t>
            </a:r>
            <a:r>
              <a:rPr lang="el-GR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Κάθε μέρος έχει ιδιωτικό και δημόσιο κλειδί. Διανέμει το τελευταίο ελεύθερα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>
                <a:solidFill>
                  <a:srgbClr val="FF3300"/>
                </a:solidFill>
              </a:rPr>
              <a:t>Αλγόριθμοι κρυπτογράφησης:</a:t>
            </a:r>
            <a:r>
              <a:rPr lang="el-GR" sz="1600" dirty="0" smtClean="0"/>
              <a:t> </a:t>
            </a:r>
            <a:r>
              <a:rPr lang="en-US" sz="1600" dirty="0" smtClean="0"/>
              <a:t>RSA, </a:t>
            </a:r>
            <a:r>
              <a:rPr lang="en-US" sz="1600" dirty="0" err="1" smtClean="0"/>
              <a:t>Diffie</a:t>
            </a:r>
            <a:r>
              <a:rPr lang="en-US" sz="1600" dirty="0" smtClean="0"/>
              <a:t>-Hellman</a:t>
            </a:r>
            <a:endParaRPr lang="el-GR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Αλγόριθμοι κατακερματισμού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FF3300"/>
                </a:solidFill>
              </a:rPr>
              <a:t>hash functions</a:t>
            </a:r>
            <a:r>
              <a:rPr lang="en-US" sz="1600" dirty="0" smtClean="0"/>
              <a:t>) </a:t>
            </a:r>
            <a:r>
              <a:rPr lang="el-GR" sz="1600" dirty="0" smtClean="0"/>
              <a:t>για εξαγωγή περίληψης μέρους ή του συνόλου ενός μηνύματος</a:t>
            </a:r>
            <a:r>
              <a:rPr lang="en-US" sz="1600" dirty="0" smtClean="0"/>
              <a:t>: </a:t>
            </a:r>
            <a:r>
              <a:rPr lang="el-GR" sz="1600" dirty="0" smtClean="0"/>
              <a:t>SHA &amp; SHA-1</a:t>
            </a:r>
            <a:r>
              <a:rPr lang="en-US" sz="1600" dirty="0" smtClean="0"/>
              <a:t>, </a:t>
            </a:r>
            <a:r>
              <a:rPr lang="el-GR" sz="1600" dirty="0" smtClean="0"/>
              <a:t>MD2, MD4, MD5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Ισχυρά σημεία: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l-GR" sz="1400" dirty="0" smtClean="0"/>
              <a:t>Δεν διανέμονται  ιδιωτικά κλειδιά – μόνο τα δημόσια κλειδιά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Αδύνατα σημεία: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400" dirty="0" smtClean="0"/>
              <a:t>Αργή στην εκτέλεση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400" dirty="0" smtClean="0"/>
              <a:t>Αμφισβήτηση εμπιστοσύνης στα δημόσια κλειδιά: γι' αυτό συνιστάται η εγκατάσταση Αρχών Πιστοποίησης (</a:t>
            </a:r>
            <a:r>
              <a:rPr lang="en-US" sz="1400" dirty="0" smtClean="0">
                <a:solidFill>
                  <a:srgbClr val="FF3300"/>
                </a:solidFill>
              </a:rPr>
              <a:t>Certification Authorities,</a:t>
            </a:r>
            <a:r>
              <a:rPr lang="el-GR" sz="1400" dirty="0" smtClean="0">
                <a:solidFill>
                  <a:srgbClr val="FF3300"/>
                </a:solidFill>
              </a:rPr>
              <a:t> </a:t>
            </a:r>
            <a:r>
              <a:rPr lang="en-US" sz="1400" dirty="0" smtClean="0">
                <a:solidFill>
                  <a:srgbClr val="FF3300"/>
                </a:solidFill>
              </a:rPr>
              <a:t>CA</a:t>
            </a:r>
            <a:r>
              <a:rPr lang="en-US" sz="1400" dirty="0" smtClean="0"/>
              <a:t>) </a:t>
            </a:r>
            <a:r>
              <a:rPr lang="el-GR" sz="1400" dirty="0" smtClean="0"/>
              <a:t>και οργανωμένων υποδομών Δημοσίου Κλειδιού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FF3300"/>
                </a:solidFill>
              </a:rPr>
              <a:t>Public Key Infrastructures, PKI</a:t>
            </a:r>
            <a:r>
              <a:rPr lang="en-US" sz="1400" dirty="0" smtClean="0"/>
              <a:t>)</a:t>
            </a:r>
            <a:endParaRPr lang="el-GR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600" dirty="0" smtClean="0"/>
              <a:t>Έχει πολλαπλή χρήση: </a:t>
            </a:r>
            <a:r>
              <a:rPr lang="en-US" sz="1600" dirty="0" smtClean="0"/>
              <a:t>Encryption, authentication, non-repudiation</a:t>
            </a:r>
          </a:p>
          <a:p>
            <a:pPr lvl="2"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l-GR" sz="400" dirty="0" smtClean="0"/>
          </a:p>
        </p:txBody>
      </p:sp>
    </p:spTree>
    <p:extLst>
      <p:ext uri="{BB962C8B-B14F-4D97-AF65-F5344CB8AC3E}">
        <p14:creationId xmlns:p14="http://schemas.microsoft.com/office/powerpoint/2010/main" val="15347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ΚΡΥΠΤΟΓΡΑΦΙΑ ΔΗΜΟΣΙΟΥ ΚΛΕΙΔΙΟΥ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Confidentiality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8200"/>
            <a:ext cx="8507412" cy="2241550"/>
          </a:xfrm>
        </p:spPr>
        <p:txBody>
          <a:bodyPr/>
          <a:lstStyle/>
          <a:p>
            <a:pPr eaLnBrk="1" hangingPunct="1"/>
            <a:r>
              <a:rPr lang="el-GR" sz="2000" dirty="0" smtClean="0"/>
              <a:t>Ο Αποστολέας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γνωρίζει το  </a:t>
            </a:r>
            <a:r>
              <a:rPr lang="el-GR" sz="2000" b="1" dirty="0" smtClean="0">
                <a:solidFill>
                  <a:srgbClr val="FF0000"/>
                </a:solidFill>
              </a:rPr>
              <a:t>Δημόσιο Κλειδί </a:t>
            </a:r>
            <a:r>
              <a:rPr lang="en-US" sz="2000" dirty="0" smtClean="0"/>
              <a:t> </a:t>
            </a:r>
            <a:r>
              <a:rPr lang="el-GR" sz="2000" dirty="0" smtClean="0"/>
              <a:t>του Παραλήπτη</a:t>
            </a:r>
            <a:r>
              <a:rPr lang="en-US" sz="2000" dirty="0" smtClean="0"/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Π </a:t>
            </a:r>
            <a:r>
              <a:rPr lang="en-US" sz="2000" dirty="0" smtClean="0"/>
              <a:t>(</a:t>
            </a:r>
            <a:r>
              <a:rPr lang="el-GR" sz="2000" dirty="0" smtClean="0"/>
              <a:t>π.χ. με Ψηφιακό Πιστοποιητικό από </a:t>
            </a:r>
            <a:r>
              <a:rPr lang="en-US" sz="2000" dirty="0" smtClean="0"/>
              <a:t>Certification Authority </a:t>
            </a:r>
            <a:r>
              <a:rPr lang="en-US" sz="2000" b="1" dirty="0" smtClean="0">
                <a:solidFill>
                  <a:srgbClr val="FF0000"/>
                </a:solidFill>
              </a:rPr>
              <a:t>CA</a:t>
            </a:r>
            <a:r>
              <a:rPr lang="el-GR" sz="2000" dirty="0" smtClean="0"/>
              <a:t>, </a:t>
            </a:r>
            <a:r>
              <a:rPr lang="en-US" sz="2000" dirty="0" smtClean="0"/>
              <a:t>self-signed </a:t>
            </a:r>
            <a:r>
              <a:rPr lang="el-GR" sz="2000" dirty="0" smtClean="0"/>
              <a:t>ή υπογραμμένο από 3</a:t>
            </a:r>
            <a:r>
              <a:rPr lang="el-GR" sz="2000" baseline="30000" dirty="0" smtClean="0"/>
              <a:t>ης</a:t>
            </a:r>
            <a:r>
              <a:rPr lang="el-GR" sz="2000" dirty="0" smtClean="0"/>
              <a:t> έμπιστη οντότητα – </a:t>
            </a:r>
            <a:r>
              <a:rPr lang="en-US" sz="2000" dirty="0" smtClean="0"/>
              <a:t>Third Trusted Party </a:t>
            </a:r>
            <a:r>
              <a:rPr lang="en-US" sz="2000" b="1" dirty="0" smtClean="0">
                <a:solidFill>
                  <a:srgbClr val="FF0000"/>
                </a:solidFill>
              </a:rPr>
              <a:t>TTP</a:t>
            </a:r>
            <a:r>
              <a:rPr lang="en-US" sz="2000" dirty="0" smtClean="0"/>
              <a:t>, </a:t>
            </a:r>
            <a:r>
              <a:rPr lang="el-GR" sz="2000" dirty="0" smtClean="0"/>
              <a:t>στα πλαίσια Υποδομής Δημοσίου Κλειδιού - </a:t>
            </a:r>
            <a:r>
              <a:rPr lang="en-US" sz="2000" b="1" dirty="0" smtClean="0">
                <a:solidFill>
                  <a:srgbClr val="FF0000"/>
                </a:solidFill>
              </a:rPr>
              <a:t>Public Key Infrastructure PKI</a:t>
            </a:r>
            <a:r>
              <a:rPr lang="en-US" sz="2000" b="1" dirty="0" smtClean="0"/>
              <a:t>)</a:t>
            </a:r>
            <a:r>
              <a:rPr lang="el-GR" sz="2000" dirty="0" smtClean="0"/>
              <a:t> </a:t>
            </a:r>
          </a:p>
          <a:p>
            <a:pPr lvl="1" eaLnBrk="1" hangingPunct="1"/>
            <a:r>
              <a:rPr lang="el-GR" sz="1800" b="1" dirty="0" smtClean="0">
                <a:solidFill>
                  <a:srgbClr val="FF3300"/>
                </a:solidFill>
              </a:rPr>
              <a:t>Κρυπτογράφηση:</a:t>
            </a:r>
            <a:r>
              <a:rPr lang="el-GR" sz="1800" dirty="0" smtClean="0"/>
              <a:t> Με το Δημόσιο Κλειδί του Π</a:t>
            </a:r>
          </a:p>
          <a:p>
            <a:pPr lvl="1" eaLnBrk="1" hangingPunct="1"/>
            <a:r>
              <a:rPr lang="el-GR" sz="1800" b="1" dirty="0" smtClean="0">
                <a:solidFill>
                  <a:srgbClr val="FF3300"/>
                </a:solidFill>
              </a:rPr>
              <a:t>Αποκρυπτογράφηση:</a:t>
            </a:r>
            <a:r>
              <a:rPr lang="el-GR" sz="1800" dirty="0" smtClean="0"/>
              <a:t> με το Ιδιωτικό Κλειδί του Π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4797425"/>
            <a:ext cx="57467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7950" y="5518150"/>
            <a:ext cx="1081088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Μήνυμα</a:t>
            </a:r>
            <a:endParaRPr lang="en-US" sz="2000">
              <a:latin typeface="Tahoma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133725" y="4797425"/>
            <a:ext cx="574675" cy="649288"/>
          </a:xfrm>
          <a:prstGeom prst="rect">
            <a:avLst/>
          </a:prstGeom>
          <a:solidFill>
            <a:srgbClr val="FBA7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195513" y="5518150"/>
            <a:ext cx="2520950" cy="790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Κρυπτογραφημένο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Μήνυμα</a:t>
            </a:r>
            <a:endParaRPr lang="en-US" sz="2000">
              <a:latin typeface="Tahoma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197100" y="50847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653088" y="4795838"/>
            <a:ext cx="574675" cy="649287"/>
          </a:xfrm>
          <a:prstGeom prst="rect">
            <a:avLst/>
          </a:prstGeom>
          <a:solidFill>
            <a:srgbClr val="FBA77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362575" y="5518150"/>
            <a:ext cx="1225550" cy="790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Κρυπτ.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Μήνυμα</a:t>
            </a:r>
            <a:endParaRPr lang="en-US" sz="2000">
              <a:latin typeface="Tahoma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170863" y="4795838"/>
            <a:ext cx="57467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83525" y="5516563"/>
            <a:ext cx="1081088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Αρχικό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>
                <a:latin typeface="Tahoma" charset="0"/>
              </a:rPr>
              <a:t>Μήνυμα</a:t>
            </a:r>
            <a:endParaRPr lang="en-US" sz="2000">
              <a:latin typeface="Tahoma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11638" y="4724400"/>
            <a:ext cx="1150937" cy="720725"/>
            <a:chOff x="1200" y="1561"/>
            <a:chExt cx="1439" cy="935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200" y="1565"/>
              <a:ext cx="1435" cy="927"/>
              <a:chOff x="1200" y="1565"/>
              <a:chExt cx="1435" cy="927"/>
            </a:xfrm>
          </p:grpSpPr>
          <p:sp>
            <p:nvSpPr>
              <p:cNvPr id="10287" name="Oval 16"/>
              <p:cNvSpPr>
                <a:spLocks noChangeArrowheads="1"/>
              </p:cNvSpPr>
              <p:nvPr/>
            </p:nvSpPr>
            <p:spPr bwMode="auto">
              <a:xfrm>
                <a:off x="1690" y="1565"/>
                <a:ext cx="625" cy="384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Oval 17"/>
              <p:cNvSpPr>
                <a:spLocks noChangeArrowheads="1"/>
              </p:cNvSpPr>
              <p:nvPr/>
            </p:nvSpPr>
            <p:spPr bwMode="auto">
              <a:xfrm>
                <a:off x="1346" y="1666"/>
                <a:ext cx="479" cy="383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Oval 18"/>
              <p:cNvSpPr>
                <a:spLocks noChangeArrowheads="1"/>
              </p:cNvSpPr>
              <p:nvPr/>
            </p:nvSpPr>
            <p:spPr bwMode="auto">
              <a:xfrm>
                <a:off x="1200" y="1896"/>
                <a:ext cx="323" cy="313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Oval 19"/>
              <p:cNvSpPr>
                <a:spLocks noChangeArrowheads="1"/>
              </p:cNvSpPr>
              <p:nvPr/>
            </p:nvSpPr>
            <p:spPr bwMode="auto">
              <a:xfrm>
                <a:off x="1297" y="2034"/>
                <a:ext cx="487" cy="339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Oval 20"/>
              <p:cNvSpPr>
                <a:spLocks noChangeArrowheads="1"/>
              </p:cNvSpPr>
              <p:nvPr/>
            </p:nvSpPr>
            <p:spPr bwMode="auto">
              <a:xfrm>
                <a:off x="1641" y="2090"/>
                <a:ext cx="726" cy="402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Oval 21"/>
              <p:cNvSpPr>
                <a:spLocks noChangeArrowheads="1"/>
              </p:cNvSpPr>
              <p:nvPr/>
            </p:nvSpPr>
            <p:spPr bwMode="auto">
              <a:xfrm>
                <a:off x="2103" y="1677"/>
                <a:ext cx="466" cy="301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Oval 22"/>
              <p:cNvSpPr>
                <a:spLocks noChangeArrowheads="1"/>
              </p:cNvSpPr>
              <p:nvPr/>
            </p:nvSpPr>
            <p:spPr bwMode="auto">
              <a:xfrm>
                <a:off x="2173" y="1870"/>
                <a:ext cx="462" cy="302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Oval 23"/>
              <p:cNvSpPr>
                <a:spLocks noChangeArrowheads="1"/>
              </p:cNvSpPr>
              <p:nvPr/>
            </p:nvSpPr>
            <p:spPr bwMode="auto">
              <a:xfrm>
                <a:off x="2131" y="1934"/>
                <a:ext cx="458" cy="495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Oval 24"/>
              <p:cNvSpPr>
                <a:spLocks noChangeArrowheads="1"/>
              </p:cNvSpPr>
              <p:nvPr/>
            </p:nvSpPr>
            <p:spPr bwMode="auto">
              <a:xfrm>
                <a:off x="1460" y="1785"/>
                <a:ext cx="931" cy="495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200" y="1561"/>
              <a:ext cx="1439" cy="935"/>
              <a:chOff x="1200" y="1561"/>
              <a:chExt cx="1439" cy="935"/>
            </a:xfrm>
          </p:grpSpPr>
          <p:sp>
            <p:nvSpPr>
              <p:cNvPr id="10271" name="Arc 26"/>
              <p:cNvSpPr>
                <a:spLocks/>
              </p:cNvSpPr>
              <p:nvPr/>
            </p:nvSpPr>
            <p:spPr bwMode="auto">
              <a:xfrm>
                <a:off x="1706" y="1561"/>
                <a:ext cx="593" cy="194"/>
              </a:xfrm>
              <a:custGeom>
                <a:avLst/>
                <a:gdLst>
                  <a:gd name="T0" fmla="*/ 0 w 40556"/>
                  <a:gd name="T1" fmla="*/ 133 h 21600"/>
                  <a:gd name="T2" fmla="*/ 593 w 40556"/>
                  <a:gd name="T3" fmla="*/ 122 h 21600"/>
                  <a:gd name="T4" fmla="*/ 300 w 40556"/>
                  <a:gd name="T5" fmla="*/ 194 h 21600"/>
                  <a:gd name="T6" fmla="*/ 0 60000 65536"/>
                  <a:gd name="T7" fmla="*/ 0 60000 65536"/>
                  <a:gd name="T8" fmla="*/ 0 60000 65536"/>
                  <a:gd name="T9" fmla="*/ 0 w 40556"/>
                  <a:gd name="T10" fmla="*/ 0 h 21600"/>
                  <a:gd name="T11" fmla="*/ 40556 w 40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556" h="21600" fill="none" extrusionOk="0">
                    <a:moveTo>
                      <a:pt x="-1" y="14761"/>
                    </a:moveTo>
                    <a:cubicBezTo>
                      <a:pt x="2942" y="5945"/>
                      <a:pt x="11194" y="-1"/>
                      <a:pt x="20489" y="0"/>
                    </a:cubicBezTo>
                    <a:cubicBezTo>
                      <a:pt x="29333" y="0"/>
                      <a:pt x="37283" y="5391"/>
                      <a:pt x="40556" y="13607"/>
                    </a:cubicBezTo>
                  </a:path>
                  <a:path w="40556" h="21600" stroke="0" extrusionOk="0">
                    <a:moveTo>
                      <a:pt x="-1" y="14761"/>
                    </a:moveTo>
                    <a:cubicBezTo>
                      <a:pt x="2942" y="5945"/>
                      <a:pt x="11194" y="-1"/>
                      <a:pt x="20489" y="0"/>
                    </a:cubicBezTo>
                    <a:cubicBezTo>
                      <a:pt x="29333" y="0"/>
                      <a:pt x="37283" y="5391"/>
                      <a:pt x="40556" y="13607"/>
                    </a:cubicBezTo>
                    <a:lnTo>
                      <a:pt x="20489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2" name="Arc 27"/>
              <p:cNvSpPr>
                <a:spLocks/>
              </p:cNvSpPr>
              <p:nvPr/>
            </p:nvSpPr>
            <p:spPr bwMode="auto">
              <a:xfrm>
                <a:off x="1709" y="1564"/>
                <a:ext cx="587" cy="191"/>
              </a:xfrm>
              <a:custGeom>
                <a:avLst/>
                <a:gdLst>
                  <a:gd name="T0" fmla="*/ 0 w 40527"/>
                  <a:gd name="T1" fmla="*/ 130 h 21600"/>
                  <a:gd name="T2" fmla="*/ 587 w 40527"/>
                  <a:gd name="T3" fmla="*/ 120 h 21600"/>
                  <a:gd name="T4" fmla="*/ 297 w 40527"/>
                  <a:gd name="T5" fmla="*/ 191 h 21600"/>
                  <a:gd name="T6" fmla="*/ 0 60000 65536"/>
                  <a:gd name="T7" fmla="*/ 0 60000 65536"/>
                  <a:gd name="T8" fmla="*/ 0 60000 65536"/>
                  <a:gd name="T9" fmla="*/ 0 w 40527"/>
                  <a:gd name="T10" fmla="*/ 0 h 21600"/>
                  <a:gd name="T11" fmla="*/ 40527 w 4052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527" h="21600" fill="none" extrusionOk="0">
                    <a:moveTo>
                      <a:pt x="0" y="14725"/>
                    </a:moveTo>
                    <a:cubicBezTo>
                      <a:pt x="2953" y="5927"/>
                      <a:pt x="11196" y="-1"/>
                      <a:pt x="20477" y="0"/>
                    </a:cubicBezTo>
                    <a:cubicBezTo>
                      <a:pt x="29304" y="0"/>
                      <a:pt x="37243" y="5371"/>
                      <a:pt x="40527" y="13565"/>
                    </a:cubicBezTo>
                  </a:path>
                  <a:path w="40527" h="21600" stroke="0" extrusionOk="0">
                    <a:moveTo>
                      <a:pt x="0" y="14725"/>
                    </a:moveTo>
                    <a:cubicBezTo>
                      <a:pt x="2953" y="5927"/>
                      <a:pt x="11196" y="-1"/>
                      <a:pt x="20477" y="0"/>
                    </a:cubicBezTo>
                    <a:cubicBezTo>
                      <a:pt x="29304" y="0"/>
                      <a:pt x="37243" y="5371"/>
                      <a:pt x="40527" y="13565"/>
                    </a:cubicBezTo>
                    <a:lnTo>
                      <a:pt x="20477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3" name="Arc 28"/>
              <p:cNvSpPr>
                <a:spLocks/>
              </p:cNvSpPr>
              <p:nvPr/>
            </p:nvSpPr>
            <p:spPr bwMode="auto">
              <a:xfrm>
                <a:off x="1346" y="1662"/>
                <a:ext cx="368" cy="235"/>
              </a:xfrm>
              <a:custGeom>
                <a:avLst/>
                <a:gdLst>
                  <a:gd name="T0" fmla="*/ 5 w 32947"/>
                  <a:gd name="T1" fmla="*/ 235 h 26185"/>
                  <a:gd name="T2" fmla="*/ 368 w 32947"/>
                  <a:gd name="T3" fmla="*/ 29 h 26185"/>
                  <a:gd name="T4" fmla="*/ 241 w 32947"/>
                  <a:gd name="T5" fmla="*/ 194 h 26185"/>
                  <a:gd name="T6" fmla="*/ 0 60000 65536"/>
                  <a:gd name="T7" fmla="*/ 0 60000 65536"/>
                  <a:gd name="T8" fmla="*/ 0 60000 65536"/>
                  <a:gd name="T9" fmla="*/ 0 w 32947"/>
                  <a:gd name="T10" fmla="*/ 0 h 26185"/>
                  <a:gd name="T11" fmla="*/ 32947 w 32947"/>
                  <a:gd name="T12" fmla="*/ 26185 h 261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947" h="26185" fill="none" extrusionOk="0">
                    <a:moveTo>
                      <a:pt x="492" y="26184"/>
                    </a:moveTo>
                    <a:cubicBezTo>
                      <a:pt x="165" y="24678"/>
                      <a:pt x="0" y="2314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607" y="-1"/>
                      <a:pt x="29536" y="1115"/>
                      <a:pt x="32947" y="3220"/>
                    </a:cubicBezTo>
                  </a:path>
                  <a:path w="32947" h="26185" stroke="0" extrusionOk="0">
                    <a:moveTo>
                      <a:pt x="492" y="26184"/>
                    </a:moveTo>
                    <a:cubicBezTo>
                      <a:pt x="165" y="24678"/>
                      <a:pt x="0" y="2314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607" y="-1"/>
                      <a:pt x="29536" y="1115"/>
                      <a:pt x="32947" y="32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4" name="Arc 29"/>
              <p:cNvSpPr>
                <a:spLocks/>
              </p:cNvSpPr>
              <p:nvPr/>
            </p:nvSpPr>
            <p:spPr bwMode="auto">
              <a:xfrm>
                <a:off x="1349" y="1665"/>
                <a:ext cx="364" cy="231"/>
              </a:xfrm>
              <a:custGeom>
                <a:avLst/>
                <a:gdLst>
                  <a:gd name="T0" fmla="*/ 5 w 32922"/>
                  <a:gd name="T1" fmla="*/ 231 h 26199"/>
                  <a:gd name="T2" fmla="*/ 364 w 32922"/>
                  <a:gd name="T3" fmla="*/ 28 h 26199"/>
                  <a:gd name="T4" fmla="*/ 239 w 32922"/>
                  <a:gd name="T5" fmla="*/ 190 h 26199"/>
                  <a:gd name="T6" fmla="*/ 0 60000 65536"/>
                  <a:gd name="T7" fmla="*/ 0 60000 65536"/>
                  <a:gd name="T8" fmla="*/ 0 60000 65536"/>
                  <a:gd name="T9" fmla="*/ 0 w 32922"/>
                  <a:gd name="T10" fmla="*/ 0 h 26199"/>
                  <a:gd name="T11" fmla="*/ 32922 w 32922"/>
                  <a:gd name="T12" fmla="*/ 26199 h 261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922" h="26199" fill="none" extrusionOk="0">
                    <a:moveTo>
                      <a:pt x="495" y="26198"/>
                    </a:moveTo>
                    <a:cubicBezTo>
                      <a:pt x="166" y="24688"/>
                      <a:pt x="0" y="231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97" y="-1"/>
                      <a:pt x="29517" y="1109"/>
                      <a:pt x="32921" y="3205"/>
                    </a:cubicBezTo>
                  </a:path>
                  <a:path w="32922" h="26199" stroke="0" extrusionOk="0">
                    <a:moveTo>
                      <a:pt x="495" y="26198"/>
                    </a:moveTo>
                    <a:cubicBezTo>
                      <a:pt x="166" y="24688"/>
                      <a:pt x="0" y="231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97" y="-1"/>
                      <a:pt x="29517" y="1109"/>
                      <a:pt x="32921" y="320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5" name="Arc 30"/>
              <p:cNvSpPr>
                <a:spLocks/>
              </p:cNvSpPr>
              <p:nvPr/>
            </p:nvSpPr>
            <p:spPr bwMode="auto">
              <a:xfrm>
                <a:off x="1294" y="2194"/>
                <a:ext cx="372" cy="183"/>
              </a:xfrm>
              <a:custGeom>
                <a:avLst/>
                <a:gdLst>
                  <a:gd name="T0" fmla="*/ 372 w 32183"/>
                  <a:gd name="T1" fmla="*/ 161 h 22586"/>
                  <a:gd name="T2" fmla="*/ 0 w 32183"/>
                  <a:gd name="T3" fmla="*/ 0 h 22586"/>
                  <a:gd name="T4" fmla="*/ 250 w 32183"/>
                  <a:gd name="T5" fmla="*/ 8 h 22586"/>
                  <a:gd name="T6" fmla="*/ 0 60000 65536"/>
                  <a:gd name="T7" fmla="*/ 0 60000 65536"/>
                  <a:gd name="T8" fmla="*/ 0 60000 65536"/>
                  <a:gd name="T9" fmla="*/ 0 w 32183"/>
                  <a:gd name="T10" fmla="*/ 0 h 22586"/>
                  <a:gd name="T11" fmla="*/ 32183 w 32183"/>
                  <a:gd name="T12" fmla="*/ 22586 h 225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83" h="22586" fill="none" extrusionOk="0">
                    <a:moveTo>
                      <a:pt x="32182" y="19815"/>
                    </a:moveTo>
                    <a:cubicBezTo>
                      <a:pt x="28951" y="21632"/>
                      <a:pt x="25306" y="22585"/>
                      <a:pt x="21600" y="22586"/>
                    </a:cubicBezTo>
                    <a:cubicBezTo>
                      <a:pt x="9670" y="22586"/>
                      <a:pt x="0" y="12915"/>
                      <a:pt x="0" y="986"/>
                    </a:cubicBezTo>
                    <a:cubicBezTo>
                      <a:pt x="-1" y="657"/>
                      <a:pt x="7" y="328"/>
                      <a:pt x="22" y="-1"/>
                    </a:cubicBezTo>
                  </a:path>
                  <a:path w="32183" h="22586" stroke="0" extrusionOk="0">
                    <a:moveTo>
                      <a:pt x="32182" y="19815"/>
                    </a:moveTo>
                    <a:cubicBezTo>
                      <a:pt x="28951" y="21632"/>
                      <a:pt x="25306" y="22585"/>
                      <a:pt x="21600" y="22586"/>
                    </a:cubicBezTo>
                    <a:cubicBezTo>
                      <a:pt x="9670" y="22586"/>
                      <a:pt x="0" y="12915"/>
                      <a:pt x="0" y="986"/>
                    </a:cubicBezTo>
                    <a:cubicBezTo>
                      <a:pt x="-1" y="657"/>
                      <a:pt x="7" y="328"/>
                      <a:pt x="22" y="-1"/>
                    </a:cubicBezTo>
                    <a:lnTo>
                      <a:pt x="21600" y="986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6" name="Arc 31"/>
              <p:cNvSpPr>
                <a:spLocks/>
              </p:cNvSpPr>
              <p:nvPr/>
            </p:nvSpPr>
            <p:spPr bwMode="auto">
              <a:xfrm>
                <a:off x="1297" y="2194"/>
                <a:ext cx="368" cy="180"/>
              </a:xfrm>
              <a:custGeom>
                <a:avLst/>
                <a:gdLst>
                  <a:gd name="T0" fmla="*/ 368 w 32141"/>
                  <a:gd name="T1" fmla="*/ 158 h 22591"/>
                  <a:gd name="T2" fmla="*/ 0 w 32141"/>
                  <a:gd name="T3" fmla="*/ 0 h 22591"/>
                  <a:gd name="T4" fmla="*/ 247 w 32141"/>
                  <a:gd name="T5" fmla="*/ 8 h 22591"/>
                  <a:gd name="T6" fmla="*/ 0 60000 65536"/>
                  <a:gd name="T7" fmla="*/ 0 60000 65536"/>
                  <a:gd name="T8" fmla="*/ 0 60000 65536"/>
                  <a:gd name="T9" fmla="*/ 0 w 32141"/>
                  <a:gd name="T10" fmla="*/ 0 h 22591"/>
                  <a:gd name="T11" fmla="*/ 32141 w 32141"/>
                  <a:gd name="T12" fmla="*/ 22591 h 225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41" h="22591" fill="none" extrusionOk="0">
                    <a:moveTo>
                      <a:pt x="32141" y="19844"/>
                    </a:moveTo>
                    <a:cubicBezTo>
                      <a:pt x="28919" y="21645"/>
                      <a:pt x="25290" y="22590"/>
                      <a:pt x="21600" y="22591"/>
                    </a:cubicBezTo>
                    <a:cubicBezTo>
                      <a:pt x="9670" y="22591"/>
                      <a:pt x="0" y="12920"/>
                      <a:pt x="0" y="991"/>
                    </a:cubicBezTo>
                    <a:cubicBezTo>
                      <a:pt x="-1" y="660"/>
                      <a:pt x="7" y="330"/>
                      <a:pt x="22" y="-1"/>
                    </a:cubicBezTo>
                  </a:path>
                  <a:path w="32141" h="22591" stroke="0" extrusionOk="0">
                    <a:moveTo>
                      <a:pt x="32141" y="19844"/>
                    </a:moveTo>
                    <a:cubicBezTo>
                      <a:pt x="28919" y="21645"/>
                      <a:pt x="25290" y="22590"/>
                      <a:pt x="21600" y="22591"/>
                    </a:cubicBezTo>
                    <a:cubicBezTo>
                      <a:pt x="9670" y="22591"/>
                      <a:pt x="0" y="12920"/>
                      <a:pt x="0" y="991"/>
                    </a:cubicBezTo>
                    <a:cubicBezTo>
                      <a:pt x="-1" y="660"/>
                      <a:pt x="7" y="330"/>
                      <a:pt x="22" y="-1"/>
                    </a:cubicBezTo>
                    <a:lnTo>
                      <a:pt x="21600" y="991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7" name="Arc 32"/>
              <p:cNvSpPr>
                <a:spLocks/>
              </p:cNvSpPr>
              <p:nvPr/>
            </p:nvSpPr>
            <p:spPr bwMode="auto">
              <a:xfrm>
                <a:off x="2293" y="1673"/>
                <a:ext cx="280" cy="226"/>
              </a:xfrm>
              <a:custGeom>
                <a:avLst/>
                <a:gdLst>
                  <a:gd name="T0" fmla="*/ 0 w 26010"/>
                  <a:gd name="T1" fmla="*/ 3 h 32355"/>
                  <a:gd name="T2" fmla="*/ 249 w 26010"/>
                  <a:gd name="T3" fmla="*/ 226 h 32355"/>
                  <a:gd name="T4" fmla="*/ 47 w 26010"/>
                  <a:gd name="T5" fmla="*/ 151 h 32355"/>
                  <a:gd name="T6" fmla="*/ 0 60000 65536"/>
                  <a:gd name="T7" fmla="*/ 0 60000 65536"/>
                  <a:gd name="T8" fmla="*/ 0 60000 65536"/>
                  <a:gd name="T9" fmla="*/ 0 w 26010"/>
                  <a:gd name="T10" fmla="*/ 0 h 32355"/>
                  <a:gd name="T11" fmla="*/ 26010 w 26010"/>
                  <a:gd name="T12" fmla="*/ 32355 h 323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10" h="32355" fill="none" extrusionOk="0">
                    <a:moveTo>
                      <a:pt x="-1" y="454"/>
                    </a:moveTo>
                    <a:cubicBezTo>
                      <a:pt x="1450" y="152"/>
                      <a:pt x="2928" y="-1"/>
                      <a:pt x="4410" y="0"/>
                    </a:cubicBezTo>
                    <a:cubicBezTo>
                      <a:pt x="16339" y="0"/>
                      <a:pt x="26010" y="9670"/>
                      <a:pt x="26010" y="21600"/>
                    </a:cubicBezTo>
                    <a:cubicBezTo>
                      <a:pt x="26010" y="25373"/>
                      <a:pt x="25021" y="29082"/>
                      <a:pt x="23142" y="32355"/>
                    </a:cubicBezTo>
                  </a:path>
                  <a:path w="26010" h="32355" stroke="0" extrusionOk="0">
                    <a:moveTo>
                      <a:pt x="-1" y="454"/>
                    </a:moveTo>
                    <a:cubicBezTo>
                      <a:pt x="1450" y="152"/>
                      <a:pt x="2928" y="-1"/>
                      <a:pt x="4410" y="0"/>
                    </a:cubicBezTo>
                    <a:cubicBezTo>
                      <a:pt x="16339" y="0"/>
                      <a:pt x="26010" y="9670"/>
                      <a:pt x="26010" y="21600"/>
                    </a:cubicBezTo>
                    <a:cubicBezTo>
                      <a:pt x="26010" y="25373"/>
                      <a:pt x="25021" y="29082"/>
                      <a:pt x="23142" y="32355"/>
                    </a:cubicBezTo>
                    <a:lnTo>
                      <a:pt x="4410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8" name="Arc 33"/>
              <p:cNvSpPr>
                <a:spLocks/>
              </p:cNvSpPr>
              <p:nvPr/>
            </p:nvSpPr>
            <p:spPr bwMode="auto">
              <a:xfrm>
                <a:off x="2293" y="1676"/>
                <a:ext cx="276" cy="222"/>
              </a:xfrm>
              <a:custGeom>
                <a:avLst/>
                <a:gdLst>
                  <a:gd name="T0" fmla="*/ 0 w 25980"/>
                  <a:gd name="T1" fmla="*/ 3 h 32412"/>
                  <a:gd name="T2" fmla="*/ 245 w 25980"/>
                  <a:gd name="T3" fmla="*/ 222 h 32412"/>
                  <a:gd name="T4" fmla="*/ 47 w 25980"/>
                  <a:gd name="T5" fmla="*/ 148 h 32412"/>
                  <a:gd name="T6" fmla="*/ 0 60000 65536"/>
                  <a:gd name="T7" fmla="*/ 0 60000 65536"/>
                  <a:gd name="T8" fmla="*/ 0 60000 65536"/>
                  <a:gd name="T9" fmla="*/ 0 w 25980"/>
                  <a:gd name="T10" fmla="*/ 0 h 32412"/>
                  <a:gd name="T11" fmla="*/ 25980 w 25980"/>
                  <a:gd name="T12" fmla="*/ 32412 h 324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980" h="32412" fill="none" extrusionOk="0">
                    <a:moveTo>
                      <a:pt x="-1" y="448"/>
                    </a:moveTo>
                    <a:cubicBezTo>
                      <a:pt x="1440" y="150"/>
                      <a:pt x="2908" y="-1"/>
                      <a:pt x="4380" y="0"/>
                    </a:cubicBezTo>
                    <a:cubicBezTo>
                      <a:pt x="16309" y="0"/>
                      <a:pt x="25980" y="9670"/>
                      <a:pt x="25980" y="21600"/>
                    </a:cubicBezTo>
                    <a:cubicBezTo>
                      <a:pt x="25980" y="25396"/>
                      <a:pt x="24979" y="29125"/>
                      <a:pt x="23079" y="32412"/>
                    </a:cubicBezTo>
                  </a:path>
                  <a:path w="25980" h="32412" stroke="0" extrusionOk="0">
                    <a:moveTo>
                      <a:pt x="-1" y="448"/>
                    </a:moveTo>
                    <a:cubicBezTo>
                      <a:pt x="1440" y="150"/>
                      <a:pt x="2908" y="-1"/>
                      <a:pt x="4380" y="0"/>
                    </a:cubicBezTo>
                    <a:cubicBezTo>
                      <a:pt x="16309" y="0"/>
                      <a:pt x="25980" y="9670"/>
                      <a:pt x="25980" y="21600"/>
                    </a:cubicBezTo>
                    <a:cubicBezTo>
                      <a:pt x="25980" y="25396"/>
                      <a:pt x="24979" y="29125"/>
                      <a:pt x="23079" y="32412"/>
                    </a:cubicBezTo>
                    <a:lnTo>
                      <a:pt x="4380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79" name="Arc 34"/>
              <p:cNvSpPr>
                <a:spLocks/>
              </p:cNvSpPr>
              <p:nvPr/>
            </p:nvSpPr>
            <p:spPr bwMode="auto">
              <a:xfrm>
                <a:off x="2371" y="1895"/>
                <a:ext cx="268" cy="224"/>
              </a:xfrm>
              <a:custGeom>
                <a:avLst/>
                <a:gdLst>
                  <a:gd name="T0" fmla="*/ 168 w 21600"/>
                  <a:gd name="T1" fmla="*/ 0 h 29506"/>
                  <a:gd name="T2" fmla="*/ 217 w 21600"/>
                  <a:gd name="T3" fmla="*/ 224 h 29506"/>
                  <a:gd name="T4" fmla="*/ 0 w 21600"/>
                  <a:gd name="T5" fmla="*/ 128 h 2950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506"/>
                  <a:gd name="T11" fmla="*/ 21600 w 21600"/>
                  <a:gd name="T12" fmla="*/ 29506 h 295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506" fill="none" extrusionOk="0">
                    <a:moveTo>
                      <a:pt x="13531" y="0"/>
                    </a:moveTo>
                    <a:cubicBezTo>
                      <a:pt x="18632" y="4100"/>
                      <a:pt x="21600" y="10291"/>
                      <a:pt x="21600" y="16836"/>
                    </a:cubicBezTo>
                    <a:cubicBezTo>
                      <a:pt x="21600" y="21386"/>
                      <a:pt x="20162" y="25820"/>
                      <a:pt x="17493" y="29505"/>
                    </a:cubicBezTo>
                  </a:path>
                  <a:path w="21600" h="29506" stroke="0" extrusionOk="0">
                    <a:moveTo>
                      <a:pt x="13531" y="0"/>
                    </a:moveTo>
                    <a:cubicBezTo>
                      <a:pt x="18632" y="4100"/>
                      <a:pt x="21600" y="10291"/>
                      <a:pt x="21600" y="16836"/>
                    </a:cubicBezTo>
                    <a:cubicBezTo>
                      <a:pt x="21600" y="21386"/>
                      <a:pt x="20162" y="25820"/>
                      <a:pt x="17493" y="29505"/>
                    </a:cubicBezTo>
                    <a:lnTo>
                      <a:pt x="0" y="16836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0" name="Arc 35"/>
              <p:cNvSpPr>
                <a:spLocks/>
              </p:cNvSpPr>
              <p:nvPr/>
            </p:nvSpPr>
            <p:spPr bwMode="auto">
              <a:xfrm>
                <a:off x="2371" y="1897"/>
                <a:ext cx="265" cy="221"/>
              </a:xfrm>
              <a:custGeom>
                <a:avLst/>
                <a:gdLst>
                  <a:gd name="T0" fmla="*/ 165 w 21600"/>
                  <a:gd name="T1" fmla="*/ 0 h 29613"/>
                  <a:gd name="T2" fmla="*/ 214 w 21600"/>
                  <a:gd name="T3" fmla="*/ 221 h 29613"/>
                  <a:gd name="T4" fmla="*/ 0 w 21600"/>
                  <a:gd name="T5" fmla="*/ 126 h 2961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613"/>
                  <a:gd name="T11" fmla="*/ 21600 w 21600"/>
                  <a:gd name="T12" fmla="*/ 29613 h 29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613" fill="none" extrusionOk="0">
                    <a:moveTo>
                      <a:pt x="13473" y="-1"/>
                    </a:moveTo>
                    <a:cubicBezTo>
                      <a:pt x="18608" y="4098"/>
                      <a:pt x="21600" y="10312"/>
                      <a:pt x="21600" y="16883"/>
                    </a:cubicBezTo>
                    <a:cubicBezTo>
                      <a:pt x="21600" y="21458"/>
                      <a:pt x="20146" y="25916"/>
                      <a:pt x="17450" y="29613"/>
                    </a:cubicBezTo>
                  </a:path>
                  <a:path w="21600" h="29613" stroke="0" extrusionOk="0">
                    <a:moveTo>
                      <a:pt x="13473" y="-1"/>
                    </a:moveTo>
                    <a:cubicBezTo>
                      <a:pt x="18608" y="4098"/>
                      <a:pt x="21600" y="10312"/>
                      <a:pt x="21600" y="16883"/>
                    </a:cubicBezTo>
                    <a:cubicBezTo>
                      <a:pt x="21600" y="21458"/>
                      <a:pt x="20146" y="25916"/>
                      <a:pt x="17450" y="29613"/>
                    </a:cubicBezTo>
                    <a:lnTo>
                      <a:pt x="0" y="16883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1" name="Arc 36"/>
              <p:cNvSpPr>
                <a:spLocks/>
              </p:cNvSpPr>
              <p:nvPr/>
            </p:nvSpPr>
            <p:spPr bwMode="auto">
              <a:xfrm>
                <a:off x="2283" y="2116"/>
                <a:ext cx="313" cy="321"/>
              </a:xfrm>
              <a:custGeom>
                <a:avLst/>
                <a:gdLst>
                  <a:gd name="T0" fmla="*/ 303 w 28610"/>
                  <a:gd name="T1" fmla="*/ 0 h 27771"/>
                  <a:gd name="T2" fmla="*/ 0 w 28610"/>
                  <a:gd name="T3" fmla="*/ 307 h 27771"/>
                  <a:gd name="T4" fmla="*/ 77 w 28610"/>
                  <a:gd name="T5" fmla="*/ 71 h 27771"/>
                  <a:gd name="T6" fmla="*/ 0 60000 65536"/>
                  <a:gd name="T7" fmla="*/ 0 60000 65536"/>
                  <a:gd name="T8" fmla="*/ 0 60000 65536"/>
                  <a:gd name="T9" fmla="*/ 0 w 28610"/>
                  <a:gd name="T10" fmla="*/ 0 h 27771"/>
                  <a:gd name="T11" fmla="*/ 28610 w 28610"/>
                  <a:gd name="T12" fmla="*/ 27771 h 27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10" h="27771" fill="none" extrusionOk="0">
                    <a:moveTo>
                      <a:pt x="27709" y="0"/>
                    </a:moveTo>
                    <a:cubicBezTo>
                      <a:pt x="28306" y="2002"/>
                      <a:pt x="28610" y="4081"/>
                      <a:pt x="28610" y="6171"/>
                    </a:cubicBezTo>
                    <a:cubicBezTo>
                      <a:pt x="28610" y="18100"/>
                      <a:pt x="18939" y="27771"/>
                      <a:pt x="7010" y="27771"/>
                    </a:cubicBezTo>
                    <a:cubicBezTo>
                      <a:pt x="4624" y="27771"/>
                      <a:pt x="2256" y="27375"/>
                      <a:pt x="0" y="26601"/>
                    </a:cubicBezTo>
                  </a:path>
                  <a:path w="28610" h="27771" stroke="0" extrusionOk="0">
                    <a:moveTo>
                      <a:pt x="27709" y="0"/>
                    </a:moveTo>
                    <a:cubicBezTo>
                      <a:pt x="28306" y="2002"/>
                      <a:pt x="28610" y="4081"/>
                      <a:pt x="28610" y="6171"/>
                    </a:cubicBezTo>
                    <a:cubicBezTo>
                      <a:pt x="28610" y="18100"/>
                      <a:pt x="18939" y="27771"/>
                      <a:pt x="7010" y="27771"/>
                    </a:cubicBezTo>
                    <a:cubicBezTo>
                      <a:pt x="4624" y="27771"/>
                      <a:pt x="2256" y="27375"/>
                      <a:pt x="0" y="26601"/>
                    </a:cubicBezTo>
                    <a:lnTo>
                      <a:pt x="7010" y="6171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2" name="Arc 37"/>
              <p:cNvSpPr>
                <a:spLocks/>
              </p:cNvSpPr>
              <p:nvPr/>
            </p:nvSpPr>
            <p:spPr bwMode="auto">
              <a:xfrm>
                <a:off x="2284" y="2117"/>
                <a:ext cx="309" cy="317"/>
              </a:xfrm>
              <a:custGeom>
                <a:avLst/>
                <a:gdLst>
                  <a:gd name="T0" fmla="*/ 299 w 28615"/>
                  <a:gd name="T1" fmla="*/ 0 h 27767"/>
                  <a:gd name="T2" fmla="*/ 0 w 28615"/>
                  <a:gd name="T3" fmla="*/ 304 h 27767"/>
                  <a:gd name="T4" fmla="*/ 76 w 28615"/>
                  <a:gd name="T5" fmla="*/ 70 h 27767"/>
                  <a:gd name="T6" fmla="*/ 0 60000 65536"/>
                  <a:gd name="T7" fmla="*/ 0 60000 65536"/>
                  <a:gd name="T8" fmla="*/ 0 60000 65536"/>
                  <a:gd name="T9" fmla="*/ 0 w 28615"/>
                  <a:gd name="T10" fmla="*/ 0 h 27767"/>
                  <a:gd name="T11" fmla="*/ 28615 w 28615"/>
                  <a:gd name="T12" fmla="*/ 27767 h 277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15" h="27767" fill="none" extrusionOk="0">
                    <a:moveTo>
                      <a:pt x="27715" y="0"/>
                    </a:moveTo>
                    <a:cubicBezTo>
                      <a:pt x="28312" y="2001"/>
                      <a:pt x="28615" y="4078"/>
                      <a:pt x="28615" y="6167"/>
                    </a:cubicBezTo>
                    <a:cubicBezTo>
                      <a:pt x="28615" y="18096"/>
                      <a:pt x="18944" y="27767"/>
                      <a:pt x="7015" y="27767"/>
                    </a:cubicBezTo>
                    <a:cubicBezTo>
                      <a:pt x="4628" y="27767"/>
                      <a:pt x="2257" y="27371"/>
                      <a:pt x="-1" y="26596"/>
                    </a:cubicBezTo>
                  </a:path>
                  <a:path w="28615" h="27767" stroke="0" extrusionOk="0">
                    <a:moveTo>
                      <a:pt x="27715" y="0"/>
                    </a:moveTo>
                    <a:cubicBezTo>
                      <a:pt x="28312" y="2001"/>
                      <a:pt x="28615" y="4078"/>
                      <a:pt x="28615" y="6167"/>
                    </a:cubicBezTo>
                    <a:cubicBezTo>
                      <a:pt x="28615" y="18096"/>
                      <a:pt x="18944" y="27767"/>
                      <a:pt x="7015" y="27767"/>
                    </a:cubicBezTo>
                    <a:cubicBezTo>
                      <a:pt x="4628" y="27767"/>
                      <a:pt x="2257" y="27371"/>
                      <a:pt x="-1" y="26596"/>
                    </a:cubicBezTo>
                    <a:lnTo>
                      <a:pt x="7015" y="6167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3" name="Arc 38"/>
              <p:cNvSpPr>
                <a:spLocks/>
              </p:cNvSpPr>
              <p:nvPr/>
            </p:nvSpPr>
            <p:spPr bwMode="auto">
              <a:xfrm>
                <a:off x="1200" y="1893"/>
                <a:ext cx="170" cy="306"/>
              </a:xfrm>
              <a:custGeom>
                <a:avLst/>
                <a:gdLst>
                  <a:gd name="T0" fmla="*/ 101 w 21600"/>
                  <a:gd name="T1" fmla="*/ 306 h 41293"/>
                  <a:gd name="T2" fmla="*/ 160 w 21600"/>
                  <a:gd name="T3" fmla="*/ 0 h 41293"/>
                  <a:gd name="T4" fmla="*/ 170 w 21600"/>
                  <a:gd name="T5" fmla="*/ 160 h 4129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293"/>
                  <a:gd name="T11" fmla="*/ 21600 w 21600"/>
                  <a:gd name="T12" fmla="*/ 41293 h 412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293" fill="none" extrusionOk="0">
                    <a:moveTo>
                      <a:pt x="12818" y="41293"/>
                    </a:moveTo>
                    <a:cubicBezTo>
                      <a:pt x="5023" y="37824"/>
                      <a:pt x="0" y="30091"/>
                      <a:pt x="0" y="21559"/>
                    </a:cubicBezTo>
                    <a:cubicBezTo>
                      <a:pt x="-1" y="10146"/>
                      <a:pt x="8877" y="703"/>
                      <a:pt x="20268" y="0"/>
                    </a:cubicBezTo>
                  </a:path>
                  <a:path w="21600" h="41293" stroke="0" extrusionOk="0">
                    <a:moveTo>
                      <a:pt x="12818" y="41293"/>
                    </a:moveTo>
                    <a:cubicBezTo>
                      <a:pt x="5023" y="37824"/>
                      <a:pt x="0" y="30091"/>
                      <a:pt x="0" y="21559"/>
                    </a:cubicBezTo>
                    <a:cubicBezTo>
                      <a:pt x="-1" y="10146"/>
                      <a:pt x="8877" y="703"/>
                      <a:pt x="20268" y="0"/>
                    </a:cubicBezTo>
                    <a:lnTo>
                      <a:pt x="21600" y="21559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4" name="Arc 39"/>
              <p:cNvSpPr>
                <a:spLocks/>
              </p:cNvSpPr>
              <p:nvPr/>
            </p:nvSpPr>
            <p:spPr bwMode="auto">
              <a:xfrm>
                <a:off x="1203" y="1896"/>
                <a:ext cx="167" cy="300"/>
              </a:xfrm>
              <a:custGeom>
                <a:avLst/>
                <a:gdLst>
                  <a:gd name="T0" fmla="*/ 99 w 21600"/>
                  <a:gd name="T1" fmla="*/ 300 h 41297"/>
                  <a:gd name="T2" fmla="*/ 157 w 21600"/>
                  <a:gd name="T3" fmla="*/ 0 h 41297"/>
                  <a:gd name="T4" fmla="*/ 167 w 21600"/>
                  <a:gd name="T5" fmla="*/ 157 h 4129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297"/>
                  <a:gd name="T11" fmla="*/ 21600 w 21600"/>
                  <a:gd name="T12" fmla="*/ 41297 h 412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297" fill="none" extrusionOk="0">
                    <a:moveTo>
                      <a:pt x="12826" y="41297"/>
                    </a:moveTo>
                    <a:cubicBezTo>
                      <a:pt x="5026" y="37830"/>
                      <a:pt x="0" y="30094"/>
                      <a:pt x="0" y="21559"/>
                    </a:cubicBezTo>
                    <a:cubicBezTo>
                      <a:pt x="-1" y="10146"/>
                      <a:pt x="8878" y="702"/>
                      <a:pt x="20269" y="-1"/>
                    </a:cubicBezTo>
                  </a:path>
                  <a:path w="21600" h="41297" stroke="0" extrusionOk="0">
                    <a:moveTo>
                      <a:pt x="12826" y="41297"/>
                    </a:moveTo>
                    <a:cubicBezTo>
                      <a:pt x="5026" y="37830"/>
                      <a:pt x="0" y="30094"/>
                      <a:pt x="0" y="21559"/>
                    </a:cubicBezTo>
                    <a:cubicBezTo>
                      <a:pt x="-1" y="10146"/>
                      <a:pt x="8878" y="702"/>
                      <a:pt x="20269" y="-1"/>
                    </a:cubicBezTo>
                    <a:lnTo>
                      <a:pt x="21600" y="21559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5" name="Arc 40"/>
              <p:cNvSpPr>
                <a:spLocks/>
              </p:cNvSpPr>
              <p:nvPr/>
            </p:nvSpPr>
            <p:spPr bwMode="auto">
              <a:xfrm>
                <a:off x="1652" y="2310"/>
                <a:ext cx="641" cy="186"/>
              </a:xfrm>
              <a:custGeom>
                <a:avLst/>
                <a:gdLst>
                  <a:gd name="T0" fmla="*/ 641 w 38890"/>
                  <a:gd name="T1" fmla="*/ 106 h 21600"/>
                  <a:gd name="T2" fmla="*/ 0 w 38890"/>
                  <a:gd name="T3" fmla="*/ 37 h 21600"/>
                  <a:gd name="T4" fmla="*/ 349 w 3889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8890"/>
                  <a:gd name="T10" fmla="*/ 0 h 21600"/>
                  <a:gd name="T11" fmla="*/ 38890 w 3889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890" h="21600" fill="none" extrusionOk="0">
                    <a:moveTo>
                      <a:pt x="38889" y="12338"/>
                    </a:moveTo>
                    <a:cubicBezTo>
                      <a:pt x="34851" y="18140"/>
                      <a:pt x="28230" y="21599"/>
                      <a:pt x="21161" y="21600"/>
                    </a:cubicBezTo>
                    <a:cubicBezTo>
                      <a:pt x="10901" y="21600"/>
                      <a:pt x="2056" y="14382"/>
                      <a:pt x="-1" y="4331"/>
                    </a:cubicBezTo>
                  </a:path>
                  <a:path w="38890" h="21600" stroke="0" extrusionOk="0">
                    <a:moveTo>
                      <a:pt x="38889" y="12338"/>
                    </a:moveTo>
                    <a:cubicBezTo>
                      <a:pt x="34851" y="18140"/>
                      <a:pt x="28230" y="21599"/>
                      <a:pt x="21161" y="21600"/>
                    </a:cubicBezTo>
                    <a:cubicBezTo>
                      <a:pt x="10901" y="21600"/>
                      <a:pt x="2056" y="14382"/>
                      <a:pt x="-1" y="4331"/>
                    </a:cubicBezTo>
                    <a:lnTo>
                      <a:pt x="21161" y="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6" name="Arc 41"/>
              <p:cNvSpPr>
                <a:spLocks/>
              </p:cNvSpPr>
              <p:nvPr/>
            </p:nvSpPr>
            <p:spPr bwMode="auto">
              <a:xfrm>
                <a:off x="1655" y="2310"/>
                <a:ext cx="635" cy="183"/>
              </a:xfrm>
              <a:custGeom>
                <a:avLst/>
                <a:gdLst>
                  <a:gd name="T0" fmla="*/ 635 w 38838"/>
                  <a:gd name="T1" fmla="*/ 105 h 21600"/>
                  <a:gd name="T2" fmla="*/ 0 w 38838"/>
                  <a:gd name="T3" fmla="*/ 37 h 21600"/>
                  <a:gd name="T4" fmla="*/ 346 w 3883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8838"/>
                  <a:gd name="T10" fmla="*/ 0 h 21600"/>
                  <a:gd name="T11" fmla="*/ 38838 w 3883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838" h="21600" fill="none" extrusionOk="0">
                    <a:moveTo>
                      <a:pt x="38838" y="12404"/>
                    </a:moveTo>
                    <a:cubicBezTo>
                      <a:pt x="34794" y="18168"/>
                      <a:pt x="28195" y="21599"/>
                      <a:pt x="21155" y="21600"/>
                    </a:cubicBezTo>
                    <a:cubicBezTo>
                      <a:pt x="10907" y="21600"/>
                      <a:pt x="2070" y="14399"/>
                      <a:pt x="0" y="4363"/>
                    </a:cubicBezTo>
                  </a:path>
                  <a:path w="38838" h="21600" stroke="0" extrusionOk="0">
                    <a:moveTo>
                      <a:pt x="38838" y="12404"/>
                    </a:moveTo>
                    <a:cubicBezTo>
                      <a:pt x="34794" y="18168"/>
                      <a:pt x="28195" y="21599"/>
                      <a:pt x="21155" y="21600"/>
                    </a:cubicBezTo>
                    <a:cubicBezTo>
                      <a:pt x="10907" y="21600"/>
                      <a:pt x="2070" y="14399"/>
                      <a:pt x="0" y="4363"/>
                    </a:cubicBezTo>
                    <a:lnTo>
                      <a:pt x="21155" y="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10255" name="Rectangle 42"/>
          <p:cNvSpPr>
            <a:spLocks noChangeArrowheads="1"/>
          </p:cNvSpPr>
          <p:nvPr/>
        </p:nvSpPr>
        <p:spPr bwMode="auto">
          <a:xfrm>
            <a:off x="3924300" y="4068762"/>
            <a:ext cx="1800225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Μετάδοση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0256" name="Line 43"/>
          <p:cNvSpPr>
            <a:spLocks noChangeShapeType="1"/>
          </p:cNvSpPr>
          <p:nvPr/>
        </p:nvSpPr>
        <p:spPr bwMode="auto">
          <a:xfrm>
            <a:off x="3851275" y="5084763"/>
            <a:ext cx="16573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57" name="Oval 44"/>
          <p:cNvSpPr>
            <a:spLocks noChangeArrowheads="1"/>
          </p:cNvSpPr>
          <p:nvPr/>
        </p:nvSpPr>
        <p:spPr bwMode="auto">
          <a:xfrm>
            <a:off x="1836738" y="4868863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45"/>
          <p:cNvSpPr>
            <a:spLocks noChangeShapeType="1"/>
          </p:cNvSpPr>
          <p:nvPr/>
        </p:nvSpPr>
        <p:spPr bwMode="auto">
          <a:xfrm>
            <a:off x="1116013" y="50847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59" name="Line 46"/>
          <p:cNvSpPr>
            <a:spLocks noChangeShapeType="1"/>
          </p:cNvSpPr>
          <p:nvPr/>
        </p:nvSpPr>
        <p:spPr bwMode="auto">
          <a:xfrm flipH="1">
            <a:off x="2051050" y="4365625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60" name="Rectangle 47"/>
          <p:cNvSpPr>
            <a:spLocks noChangeArrowheads="1"/>
          </p:cNvSpPr>
          <p:nvPr/>
        </p:nvSpPr>
        <p:spPr bwMode="auto">
          <a:xfrm>
            <a:off x="6732588" y="3573463"/>
            <a:ext cx="1268412" cy="720725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latin typeface="Tahoma" charset="0"/>
              </a:rPr>
              <a:t>Ιδιωτικό Κλειδί Π</a:t>
            </a:r>
            <a:endParaRPr lang="en-US" sz="2000" b="1" dirty="0">
              <a:latin typeface="Tahoma" charset="0"/>
            </a:endParaRPr>
          </a:p>
        </p:txBody>
      </p:sp>
      <p:sp>
        <p:nvSpPr>
          <p:cNvPr id="10261" name="Line 48"/>
          <p:cNvSpPr>
            <a:spLocks noChangeShapeType="1"/>
          </p:cNvSpPr>
          <p:nvPr/>
        </p:nvSpPr>
        <p:spPr bwMode="auto">
          <a:xfrm>
            <a:off x="7381875" y="50847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62" name="Oval 49"/>
          <p:cNvSpPr>
            <a:spLocks noChangeArrowheads="1"/>
          </p:cNvSpPr>
          <p:nvPr/>
        </p:nvSpPr>
        <p:spPr bwMode="auto">
          <a:xfrm>
            <a:off x="7021513" y="4868863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50"/>
          <p:cNvSpPr>
            <a:spLocks noChangeShapeType="1"/>
          </p:cNvSpPr>
          <p:nvPr/>
        </p:nvSpPr>
        <p:spPr bwMode="auto">
          <a:xfrm>
            <a:off x="6300788" y="50847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64" name="Line 51"/>
          <p:cNvSpPr>
            <a:spLocks noChangeShapeType="1"/>
          </p:cNvSpPr>
          <p:nvPr/>
        </p:nvSpPr>
        <p:spPr bwMode="auto">
          <a:xfrm flipH="1">
            <a:off x="7235825" y="4365625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265" name="Rectangle 52"/>
          <p:cNvSpPr>
            <a:spLocks noChangeArrowheads="1"/>
          </p:cNvSpPr>
          <p:nvPr/>
        </p:nvSpPr>
        <p:spPr bwMode="auto">
          <a:xfrm>
            <a:off x="942975" y="3230563"/>
            <a:ext cx="1952625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Αποστολέας Α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0266" name="Rectangle 53"/>
          <p:cNvSpPr>
            <a:spLocks noChangeArrowheads="1"/>
          </p:cNvSpPr>
          <p:nvPr/>
        </p:nvSpPr>
        <p:spPr bwMode="auto">
          <a:xfrm>
            <a:off x="6172200" y="3200400"/>
            <a:ext cx="2376488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Παραλήπτης Π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0267" name="Rectangle 54"/>
          <p:cNvSpPr>
            <a:spLocks noChangeArrowheads="1"/>
          </p:cNvSpPr>
          <p:nvPr/>
        </p:nvSpPr>
        <p:spPr bwMode="auto">
          <a:xfrm>
            <a:off x="1258888" y="5229225"/>
            <a:ext cx="1584325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>
                <a:latin typeface="Tahoma" charset="0"/>
              </a:rPr>
              <a:t>Αλγόριθμος</a:t>
            </a:r>
            <a:endParaRPr lang="en-US" i="1">
              <a:latin typeface="Tahoma" charset="0"/>
            </a:endParaRPr>
          </a:p>
        </p:txBody>
      </p:sp>
      <p:sp>
        <p:nvSpPr>
          <p:cNvPr id="10268" name="Rectangle 55"/>
          <p:cNvSpPr>
            <a:spLocks noChangeArrowheads="1"/>
          </p:cNvSpPr>
          <p:nvPr/>
        </p:nvSpPr>
        <p:spPr bwMode="auto">
          <a:xfrm>
            <a:off x="6516688" y="5230813"/>
            <a:ext cx="1584325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>
                <a:latin typeface="Tahoma" charset="0"/>
              </a:rPr>
              <a:t>Αλγόριθμος</a:t>
            </a:r>
            <a:endParaRPr lang="en-US" i="1">
              <a:latin typeface="Tahoma" charset="0"/>
            </a:endParaRPr>
          </a:p>
        </p:txBody>
      </p:sp>
      <p:sp>
        <p:nvSpPr>
          <p:cNvPr id="56" name="Rectangle 47"/>
          <p:cNvSpPr>
            <a:spLocks noChangeArrowheads="1"/>
          </p:cNvSpPr>
          <p:nvPr/>
        </p:nvSpPr>
        <p:spPr bwMode="auto">
          <a:xfrm>
            <a:off x="1447800" y="3622675"/>
            <a:ext cx="1295400" cy="720725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 smtClean="0">
                <a:latin typeface="Tahoma" charset="0"/>
              </a:rPr>
              <a:t>Δημόσιο </a:t>
            </a:r>
            <a:r>
              <a:rPr lang="el-GR" sz="2000" b="1" dirty="0">
                <a:latin typeface="Tahoma" charset="0"/>
              </a:rPr>
              <a:t>Κλειδί Π</a:t>
            </a:r>
            <a:endParaRPr lang="en-US" sz="20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ΚΡΥΠΤΟΓΡΑΦΙΑ ΔΗΜΟΣΙΟΥ ΚΛΕΙΔΙΟΥ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Sender Authentication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 Repudiation – Message Integrity</a:t>
            </a:r>
            <a:endParaRPr lang="el-G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2864" y="838200"/>
            <a:ext cx="9144000" cy="2971800"/>
          </a:xfrm>
        </p:spPr>
        <p:txBody>
          <a:bodyPr/>
          <a:lstStyle/>
          <a:p>
            <a:pPr marL="263525" indent="-180975" eaLnBrk="1" hangingPunct="1"/>
            <a:r>
              <a:rPr lang="el-GR" sz="1600" dirty="0" smtClean="0"/>
              <a:t>Οι Αποστολέας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r>
              <a:rPr lang="el-GR" sz="1600" dirty="0" smtClean="0"/>
              <a:t> και Παραλήπτης </a:t>
            </a:r>
            <a:r>
              <a:rPr lang="el-GR" sz="1600" b="1" dirty="0" smtClean="0">
                <a:solidFill>
                  <a:srgbClr val="FF0000"/>
                </a:solidFill>
              </a:rPr>
              <a:t>Π</a:t>
            </a:r>
            <a:r>
              <a:rPr lang="el-GR" sz="1600" dirty="0" smtClean="0"/>
              <a:t> κατέχουν ζεύγη Δημοσίου &amp; Ιδιωτικού Κλειδιού και έχουν αμοιβαία γνώση των </a:t>
            </a:r>
            <a:r>
              <a:rPr lang="el-GR" sz="1600" b="1" dirty="0" smtClean="0">
                <a:solidFill>
                  <a:srgbClr val="FF0000"/>
                </a:solidFill>
              </a:rPr>
              <a:t>Δημοσίων Κλειδιών </a:t>
            </a:r>
            <a:r>
              <a:rPr lang="el-GR" sz="1600" dirty="0" smtClean="0"/>
              <a:t>&amp; αλγορίθμων κρυπτογράφησης - κατακερματισμού </a:t>
            </a:r>
          </a:p>
          <a:p>
            <a:pPr marL="263525" indent="-180975" eaLnBrk="1" hangingPunct="1"/>
            <a:r>
              <a:rPr lang="el-GR" sz="1600" dirty="0" smtClean="0"/>
              <a:t>Ο Αποστολέας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r>
              <a:rPr lang="el-GR" sz="1600" dirty="0" smtClean="0"/>
              <a:t> προσθέτει Ψηφιακή Υπογραφή (</a:t>
            </a:r>
            <a:r>
              <a:rPr lang="en-US" sz="1600" b="1" dirty="0" smtClean="0">
                <a:solidFill>
                  <a:srgbClr val="FF3300"/>
                </a:solidFill>
              </a:rPr>
              <a:t>Digital Signature</a:t>
            </a:r>
            <a:r>
              <a:rPr lang="el-GR" sz="1600" dirty="0" smtClean="0"/>
              <a:t>)</a:t>
            </a:r>
            <a:r>
              <a:rPr lang="en-US" sz="1600" dirty="0" smtClean="0"/>
              <a:t> </a:t>
            </a:r>
            <a:r>
              <a:rPr lang="el-GR" sz="1600" dirty="0" smtClean="0"/>
              <a:t>στο μήνυμα με κρυπτογράφηση με το Ιδιωτικό του κλειδί περίληψης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hash</a:t>
            </a:r>
            <a:r>
              <a:rPr lang="en-US" sz="1600" dirty="0" smtClean="0"/>
              <a:t>) </a:t>
            </a:r>
            <a:r>
              <a:rPr lang="el-GR" sz="1600" dirty="0" smtClean="0"/>
              <a:t>του μηνύματος που προκύπτει με αλγόριθμο κατακερματισμού (</a:t>
            </a:r>
            <a:r>
              <a:rPr lang="en-US" sz="1600" b="1" dirty="0" smtClean="0">
                <a:solidFill>
                  <a:srgbClr val="FF0000"/>
                </a:solidFill>
              </a:rPr>
              <a:t>hashing algorithm</a:t>
            </a:r>
            <a:r>
              <a:rPr lang="en-US" sz="1600" dirty="0" smtClean="0"/>
              <a:t>)</a:t>
            </a:r>
          </a:p>
          <a:p>
            <a:pPr marL="263525" indent="-180975" eaLnBrk="1" hangingPunct="1"/>
            <a:r>
              <a:rPr lang="el-GR" sz="1600" dirty="0" smtClean="0"/>
              <a:t> Ο Παραλήπτης </a:t>
            </a:r>
            <a:r>
              <a:rPr lang="el-GR" sz="1600" b="1" dirty="0" smtClean="0">
                <a:solidFill>
                  <a:srgbClr val="FF0000"/>
                </a:solidFill>
              </a:rPr>
              <a:t>Π </a:t>
            </a:r>
            <a:r>
              <a:rPr lang="el-GR" sz="1600" dirty="0" smtClean="0"/>
              <a:t>επιβεβαιώνει</a:t>
            </a:r>
            <a:r>
              <a:rPr lang="en-US" sz="1600" dirty="0" smtClean="0"/>
              <a:t> (</a:t>
            </a:r>
            <a:r>
              <a:rPr lang="en-US" sz="1600" b="1" dirty="0" smtClean="0">
                <a:solidFill>
                  <a:srgbClr val="FF0000"/>
                </a:solidFill>
              </a:rPr>
              <a:t>authenticat</a:t>
            </a:r>
            <a:r>
              <a:rPr lang="en-US" sz="1600" b="1" dirty="0">
                <a:solidFill>
                  <a:srgbClr val="FF0000"/>
                </a:solidFill>
              </a:rPr>
              <a:t>e</a:t>
            </a:r>
            <a:r>
              <a:rPr lang="en-US" sz="1600" dirty="0" smtClean="0"/>
              <a:t>)</a:t>
            </a:r>
            <a:r>
              <a:rPr lang="el-GR" sz="1600" dirty="0" smtClean="0"/>
              <a:t> την ταυτότητα του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r>
              <a:rPr lang="el-GR" sz="1600" dirty="0" smtClean="0"/>
              <a:t>, χωρίς δυνατότητά του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r>
              <a:rPr lang="el-GR" sz="1600" dirty="0" smtClean="0"/>
              <a:t> άρνησης της αποστολής (</a:t>
            </a:r>
            <a:r>
              <a:rPr lang="en-US" sz="1600" b="1" dirty="0" smtClean="0">
                <a:solidFill>
                  <a:srgbClr val="FF3300"/>
                </a:solidFill>
              </a:rPr>
              <a:t>non-repudiation</a:t>
            </a:r>
            <a:r>
              <a:rPr lang="el-GR" sz="1600" dirty="0" smtClean="0"/>
              <a:t>) &amp; επιβεβαιώνει την μη αλλοίωση του μηνύματος </a:t>
            </a:r>
            <a:r>
              <a:rPr lang="en-US" sz="1600" dirty="0" smtClean="0"/>
              <a:t>(</a:t>
            </a:r>
            <a:r>
              <a:rPr lang="en-US" sz="1600" b="1" dirty="0" smtClean="0">
                <a:solidFill>
                  <a:srgbClr val="FF0000"/>
                </a:solidFill>
              </a:rPr>
              <a:t>message integrity</a:t>
            </a:r>
            <a:r>
              <a:rPr lang="en-US" sz="1600" dirty="0" smtClean="0"/>
              <a:t>) </a:t>
            </a:r>
            <a:r>
              <a:rPr lang="el-GR" sz="1600" dirty="0" smtClean="0"/>
              <a:t>με βάση την σύγκριση:</a:t>
            </a:r>
          </a:p>
          <a:p>
            <a:pPr marL="663575" lvl="2" indent="-180975" eaLnBrk="1" hangingPunct="1"/>
            <a:r>
              <a:rPr lang="el-GR" sz="1600" dirty="0" smtClean="0"/>
              <a:t>Ψηφιακής Υπογραφής, αποκρυπτογραφημένης στον </a:t>
            </a:r>
            <a:r>
              <a:rPr lang="el-GR" sz="1600" b="1" dirty="0" smtClean="0">
                <a:solidFill>
                  <a:srgbClr val="FF0000"/>
                </a:solidFill>
              </a:rPr>
              <a:t>Π</a:t>
            </a:r>
            <a:r>
              <a:rPr lang="el-GR" sz="1600" dirty="0" smtClean="0"/>
              <a:t> με το </a:t>
            </a:r>
            <a:r>
              <a:rPr lang="el-GR" sz="1600" b="1" dirty="0" smtClean="0">
                <a:solidFill>
                  <a:srgbClr val="FF0000"/>
                </a:solidFill>
              </a:rPr>
              <a:t>γνωστό</a:t>
            </a:r>
            <a:r>
              <a:rPr lang="el-GR" sz="1600" dirty="0" smtClean="0"/>
              <a:t> Δημόσιο Κλειδί του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</a:p>
          <a:p>
            <a:pPr marL="663575" lvl="2" indent="-180975" eaLnBrk="1" hangingPunct="1"/>
            <a:r>
              <a:rPr lang="el-GR" sz="1600" dirty="0" smtClean="0"/>
              <a:t>Νέας περίληψης του ληφθέντος (μη κρυπτογραφημένου) κυρίως μηνύματος που δημιουργεί ο </a:t>
            </a:r>
            <a:r>
              <a:rPr lang="el-GR" sz="1600" b="1" dirty="0" smtClean="0">
                <a:solidFill>
                  <a:srgbClr val="FF0000"/>
                </a:solidFill>
              </a:rPr>
              <a:t>Π</a:t>
            </a:r>
            <a:r>
              <a:rPr lang="el-GR" sz="1600" dirty="0" smtClean="0"/>
              <a:t> με τον </a:t>
            </a:r>
            <a:r>
              <a:rPr lang="el-GR" sz="1600" b="1" dirty="0" smtClean="0">
                <a:solidFill>
                  <a:srgbClr val="FF0000"/>
                </a:solidFill>
              </a:rPr>
              <a:t>ίδιο γνωστό</a:t>
            </a:r>
            <a:r>
              <a:rPr lang="el-GR" sz="1600" dirty="0" smtClean="0"/>
              <a:t> αλγόριθμο κατακερματισμού</a:t>
            </a:r>
          </a:p>
          <a:p>
            <a:pPr marL="457200" lvl="1" indent="0" eaLnBrk="1" hangingPunct="1">
              <a:buNone/>
            </a:pPr>
            <a:endParaRPr lang="el-GR" sz="16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9750" y="4075113"/>
            <a:ext cx="57467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2413" y="4648200"/>
            <a:ext cx="1081087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dirty="0">
                <a:latin typeface="Tahoma" charset="0"/>
              </a:rPr>
              <a:t>Μήνυμα</a:t>
            </a:r>
            <a:endParaRPr lang="en-US" sz="2000" dirty="0">
              <a:latin typeface="Tahoma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195513" y="5373688"/>
            <a:ext cx="574675" cy="217487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403350" y="5516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24375" y="4754562"/>
            <a:ext cx="1800225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Μετάδοση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11188" y="53006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827086" y="4976018"/>
            <a:ext cx="1" cy="251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778750" y="5516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7418388" y="5300663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6659563" y="4419599"/>
            <a:ext cx="731837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219200" y="3992562"/>
            <a:ext cx="2020887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Αποστολέας Α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014913" y="3992563"/>
            <a:ext cx="2376487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solidFill>
                  <a:srgbClr val="FF0000"/>
                </a:solidFill>
                <a:latin typeface="Tahoma" charset="0"/>
              </a:rPr>
              <a:t>Παραλήπτης Π</a:t>
            </a:r>
            <a:endParaRPr lang="en-US" sz="20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937" y="5745162"/>
            <a:ext cx="2735263" cy="50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>
                <a:latin typeface="Tahoma" charset="0"/>
              </a:rPr>
              <a:t>Αλγόριθμος</a:t>
            </a:r>
            <a:endParaRPr lang="en-US" i="1" dirty="0">
              <a:latin typeface="Tahoma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 smtClean="0">
                <a:latin typeface="Tahoma" charset="0"/>
              </a:rPr>
              <a:t>Κατακερματισμού</a:t>
            </a:r>
            <a:r>
              <a:rPr lang="en-US" i="1" dirty="0" smtClean="0">
                <a:latin typeface="Tahoma" charset="0"/>
              </a:rPr>
              <a:t>  (Hashing Algorithm)</a:t>
            </a:r>
            <a:endParaRPr lang="en-US" i="1" dirty="0">
              <a:latin typeface="Tahoma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24000" y="4343400"/>
            <a:ext cx="15843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dirty="0">
                <a:latin typeface="Tahoma" charset="0"/>
              </a:rPr>
              <a:t>Περίληψη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dirty="0" smtClean="0">
                <a:latin typeface="Tahoma" charset="0"/>
              </a:rPr>
              <a:t>Μηνύματος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ahoma" charset="0"/>
              </a:rPr>
              <a:t>(Hash)</a:t>
            </a:r>
            <a:endParaRPr lang="en-US" sz="2000" dirty="0">
              <a:latin typeface="Tahoma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276601" y="6096000"/>
            <a:ext cx="1371600" cy="720725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latin typeface="Tahoma" charset="0"/>
              </a:rPr>
              <a:t>Ιδιωτικό Κλειδί Α</a:t>
            </a:r>
            <a:endParaRPr lang="en-US" sz="2000" b="1" dirty="0">
              <a:latin typeface="Tahoma" charset="0"/>
            </a:endParaRP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3708400" y="5300663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124200" y="4724400"/>
            <a:ext cx="1749425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>
                <a:latin typeface="Tahoma" charset="0"/>
              </a:rPr>
              <a:t>Αλγόριθμος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>
                <a:latin typeface="Tahoma" charset="0"/>
              </a:rPr>
              <a:t>Κρυπτογραφίας</a:t>
            </a:r>
            <a:endParaRPr lang="en-US" i="1" dirty="0">
              <a:latin typeface="Tahoma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14650" y="5516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716463" y="5157788"/>
            <a:ext cx="1150937" cy="720725"/>
            <a:chOff x="1200" y="1561"/>
            <a:chExt cx="1439" cy="935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200" y="1565"/>
              <a:ext cx="1435" cy="927"/>
              <a:chOff x="1200" y="1565"/>
              <a:chExt cx="1435" cy="927"/>
            </a:xfrm>
          </p:grpSpPr>
          <p:sp>
            <p:nvSpPr>
              <p:cNvPr id="11318" name="Oval 26"/>
              <p:cNvSpPr>
                <a:spLocks noChangeArrowheads="1"/>
              </p:cNvSpPr>
              <p:nvPr/>
            </p:nvSpPr>
            <p:spPr bwMode="auto">
              <a:xfrm>
                <a:off x="1690" y="1565"/>
                <a:ext cx="625" cy="384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Oval 27"/>
              <p:cNvSpPr>
                <a:spLocks noChangeArrowheads="1"/>
              </p:cNvSpPr>
              <p:nvPr/>
            </p:nvSpPr>
            <p:spPr bwMode="auto">
              <a:xfrm>
                <a:off x="1346" y="1666"/>
                <a:ext cx="479" cy="383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Oval 28"/>
              <p:cNvSpPr>
                <a:spLocks noChangeArrowheads="1"/>
              </p:cNvSpPr>
              <p:nvPr/>
            </p:nvSpPr>
            <p:spPr bwMode="auto">
              <a:xfrm>
                <a:off x="1200" y="1896"/>
                <a:ext cx="323" cy="313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Oval 29"/>
              <p:cNvSpPr>
                <a:spLocks noChangeArrowheads="1"/>
              </p:cNvSpPr>
              <p:nvPr/>
            </p:nvSpPr>
            <p:spPr bwMode="auto">
              <a:xfrm>
                <a:off x="1297" y="2034"/>
                <a:ext cx="487" cy="339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Oval 30"/>
              <p:cNvSpPr>
                <a:spLocks noChangeArrowheads="1"/>
              </p:cNvSpPr>
              <p:nvPr/>
            </p:nvSpPr>
            <p:spPr bwMode="auto">
              <a:xfrm>
                <a:off x="1641" y="2090"/>
                <a:ext cx="726" cy="402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Oval 31"/>
              <p:cNvSpPr>
                <a:spLocks noChangeArrowheads="1"/>
              </p:cNvSpPr>
              <p:nvPr/>
            </p:nvSpPr>
            <p:spPr bwMode="auto">
              <a:xfrm>
                <a:off x="2103" y="1677"/>
                <a:ext cx="466" cy="301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Oval 32"/>
              <p:cNvSpPr>
                <a:spLocks noChangeArrowheads="1"/>
              </p:cNvSpPr>
              <p:nvPr/>
            </p:nvSpPr>
            <p:spPr bwMode="auto">
              <a:xfrm>
                <a:off x="2173" y="1870"/>
                <a:ext cx="462" cy="302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Oval 33"/>
              <p:cNvSpPr>
                <a:spLocks noChangeArrowheads="1"/>
              </p:cNvSpPr>
              <p:nvPr/>
            </p:nvSpPr>
            <p:spPr bwMode="auto">
              <a:xfrm>
                <a:off x="2131" y="1934"/>
                <a:ext cx="458" cy="495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Oval 34"/>
              <p:cNvSpPr>
                <a:spLocks noChangeArrowheads="1"/>
              </p:cNvSpPr>
              <p:nvPr/>
            </p:nvSpPr>
            <p:spPr bwMode="auto">
              <a:xfrm>
                <a:off x="1460" y="1785"/>
                <a:ext cx="931" cy="495"/>
              </a:xfrm>
              <a:prstGeom prst="ellipse">
                <a:avLst/>
              </a:pr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1200" y="1561"/>
              <a:ext cx="1439" cy="935"/>
              <a:chOff x="1200" y="1561"/>
              <a:chExt cx="1439" cy="935"/>
            </a:xfrm>
          </p:grpSpPr>
          <p:sp>
            <p:nvSpPr>
              <p:cNvPr id="11302" name="Arc 36"/>
              <p:cNvSpPr>
                <a:spLocks/>
              </p:cNvSpPr>
              <p:nvPr/>
            </p:nvSpPr>
            <p:spPr bwMode="auto">
              <a:xfrm>
                <a:off x="1706" y="1561"/>
                <a:ext cx="593" cy="194"/>
              </a:xfrm>
              <a:custGeom>
                <a:avLst/>
                <a:gdLst>
                  <a:gd name="T0" fmla="*/ 0 w 40556"/>
                  <a:gd name="T1" fmla="*/ 133 h 21600"/>
                  <a:gd name="T2" fmla="*/ 593 w 40556"/>
                  <a:gd name="T3" fmla="*/ 122 h 21600"/>
                  <a:gd name="T4" fmla="*/ 300 w 40556"/>
                  <a:gd name="T5" fmla="*/ 194 h 21600"/>
                  <a:gd name="T6" fmla="*/ 0 60000 65536"/>
                  <a:gd name="T7" fmla="*/ 0 60000 65536"/>
                  <a:gd name="T8" fmla="*/ 0 60000 65536"/>
                  <a:gd name="T9" fmla="*/ 0 w 40556"/>
                  <a:gd name="T10" fmla="*/ 0 h 21600"/>
                  <a:gd name="T11" fmla="*/ 40556 w 405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556" h="21600" fill="none" extrusionOk="0">
                    <a:moveTo>
                      <a:pt x="-1" y="14761"/>
                    </a:moveTo>
                    <a:cubicBezTo>
                      <a:pt x="2942" y="5945"/>
                      <a:pt x="11194" y="-1"/>
                      <a:pt x="20489" y="0"/>
                    </a:cubicBezTo>
                    <a:cubicBezTo>
                      <a:pt x="29333" y="0"/>
                      <a:pt x="37283" y="5391"/>
                      <a:pt x="40556" y="13607"/>
                    </a:cubicBezTo>
                  </a:path>
                  <a:path w="40556" h="21600" stroke="0" extrusionOk="0">
                    <a:moveTo>
                      <a:pt x="-1" y="14761"/>
                    </a:moveTo>
                    <a:cubicBezTo>
                      <a:pt x="2942" y="5945"/>
                      <a:pt x="11194" y="-1"/>
                      <a:pt x="20489" y="0"/>
                    </a:cubicBezTo>
                    <a:cubicBezTo>
                      <a:pt x="29333" y="0"/>
                      <a:pt x="37283" y="5391"/>
                      <a:pt x="40556" y="13607"/>
                    </a:cubicBezTo>
                    <a:lnTo>
                      <a:pt x="20489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3" name="Arc 37"/>
              <p:cNvSpPr>
                <a:spLocks/>
              </p:cNvSpPr>
              <p:nvPr/>
            </p:nvSpPr>
            <p:spPr bwMode="auto">
              <a:xfrm>
                <a:off x="1709" y="1564"/>
                <a:ext cx="587" cy="191"/>
              </a:xfrm>
              <a:custGeom>
                <a:avLst/>
                <a:gdLst>
                  <a:gd name="T0" fmla="*/ 0 w 40527"/>
                  <a:gd name="T1" fmla="*/ 130 h 21600"/>
                  <a:gd name="T2" fmla="*/ 587 w 40527"/>
                  <a:gd name="T3" fmla="*/ 120 h 21600"/>
                  <a:gd name="T4" fmla="*/ 297 w 40527"/>
                  <a:gd name="T5" fmla="*/ 191 h 21600"/>
                  <a:gd name="T6" fmla="*/ 0 60000 65536"/>
                  <a:gd name="T7" fmla="*/ 0 60000 65536"/>
                  <a:gd name="T8" fmla="*/ 0 60000 65536"/>
                  <a:gd name="T9" fmla="*/ 0 w 40527"/>
                  <a:gd name="T10" fmla="*/ 0 h 21600"/>
                  <a:gd name="T11" fmla="*/ 40527 w 4052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527" h="21600" fill="none" extrusionOk="0">
                    <a:moveTo>
                      <a:pt x="0" y="14725"/>
                    </a:moveTo>
                    <a:cubicBezTo>
                      <a:pt x="2953" y="5927"/>
                      <a:pt x="11196" y="-1"/>
                      <a:pt x="20477" y="0"/>
                    </a:cubicBezTo>
                    <a:cubicBezTo>
                      <a:pt x="29304" y="0"/>
                      <a:pt x="37243" y="5371"/>
                      <a:pt x="40527" y="13565"/>
                    </a:cubicBezTo>
                  </a:path>
                  <a:path w="40527" h="21600" stroke="0" extrusionOk="0">
                    <a:moveTo>
                      <a:pt x="0" y="14725"/>
                    </a:moveTo>
                    <a:cubicBezTo>
                      <a:pt x="2953" y="5927"/>
                      <a:pt x="11196" y="-1"/>
                      <a:pt x="20477" y="0"/>
                    </a:cubicBezTo>
                    <a:cubicBezTo>
                      <a:pt x="29304" y="0"/>
                      <a:pt x="37243" y="5371"/>
                      <a:pt x="40527" y="13565"/>
                    </a:cubicBezTo>
                    <a:lnTo>
                      <a:pt x="20477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4" name="Arc 38"/>
              <p:cNvSpPr>
                <a:spLocks/>
              </p:cNvSpPr>
              <p:nvPr/>
            </p:nvSpPr>
            <p:spPr bwMode="auto">
              <a:xfrm>
                <a:off x="1346" y="1662"/>
                <a:ext cx="368" cy="235"/>
              </a:xfrm>
              <a:custGeom>
                <a:avLst/>
                <a:gdLst>
                  <a:gd name="T0" fmla="*/ 5 w 32947"/>
                  <a:gd name="T1" fmla="*/ 235 h 26185"/>
                  <a:gd name="T2" fmla="*/ 368 w 32947"/>
                  <a:gd name="T3" fmla="*/ 29 h 26185"/>
                  <a:gd name="T4" fmla="*/ 241 w 32947"/>
                  <a:gd name="T5" fmla="*/ 194 h 26185"/>
                  <a:gd name="T6" fmla="*/ 0 60000 65536"/>
                  <a:gd name="T7" fmla="*/ 0 60000 65536"/>
                  <a:gd name="T8" fmla="*/ 0 60000 65536"/>
                  <a:gd name="T9" fmla="*/ 0 w 32947"/>
                  <a:gd name="T10" fmla="*/ 0 h 26185"/>
                  <a:gd name="T11" fmla="*/ 32947 w 32947"/>
                  <a:gd name="T12" fmla="*/ 26185 h 261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947" h="26185" fill="none" extrusionOk="0">
                    <a:moveTo>
                      <a:pt x="492" y="26184"/>
                    </a:moveTo>
                    <a:cubicBezTo>
                      <a:pt x="165" y="24678"/>
                      <a:pt x="0" y="2314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607" y="-1"/>
                      <a:pt x="29536" y="1115"/>
                      <a:pt x="32947" y="3220"/>
                    </a:cubicBezTo>
                  </a:path>
                  <a:path w="32947" h="26185" stroke="0" extrusionOk="0">
                    <a:moveTo>
                      <a:pt x="492" y="26184"/>
                    </a:moveTo>
                    <a:cubicBezTo>
                      <a:pt x="165" y="24678"/>
                      <a:pt x="0" y="23141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607" y="-1"/>
                      <a:pt x="29536" y="1115"/>
                      <a:pt x="32947" y="32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5" name="Arc 39"/>
              <p:cNvSpPr>
                <a:spLocks/>
              </p:cNvSpPr>
              <p:nvPr/>
            </p:nvSpPr>
            <p:spPr bwMode="auto">
              <a:xfrm>
                <a:off x="1349" y="1665"/>
                <a:ext cx="364" cy="231"/>
              </a:xfrm>
              <a:custGeom>
                <a:avLst/>
                <a:gdLst>
                  <a:gd name="T0" fmla="*/ 5 w 32922"/>
                  <a:gd name="T1" fmla="*/ 231 h 26199"/>
                  <a:gd name="T2" fmla="*/ 364 w 32922"/>
                  <a:gd name="T3" fmla="*/ 28 h 26199"/>
                  <a:gd name="T4" fmla="*/ 239 w 32922"/>
                  <a:gd name="T5" fmla="*/ 190 h 26199"/>
                  <a:gd name="T6" fmla="*/ 0 60000 65536"/>
                  <a:gd name="T7" fmla="*/ 0 60000 65536"/>
                  <a:gd name="T8" fmla="*/ 0 60000 65536"/>
                  <a:gd name="T9" fmla="*/ 0 w 32922"/>
                  <a:gd name="T10" fmla="*/ 0 h 26199"/>
                  <a:gd name="T11" fmla="*/ 32922 w 32922"/>
                  <a:gd name="T12" fmla="*/ 26199 h 261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922" h="26199" fill="none" extrusionOk="0">
                    <a:moveTo>
                      <a:pt x="495" y="26198"/>
                    </a:moveTo>
                    <a:cubicBezTo>
                      <a:pt x="166" y="24688"/>
                      <a:pt x="0" y="231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97" y="-1"/>
                      <a:pt x="29517" y="1109"/>
                      <a:pt x="32921" y="3205"/>
                    </a:cubicBezTo>
                  </a:path>
                  <a:path w="32922" h="26199" stroke="0" extrusionOk="0">
                    <a:moveTo>
                      <a:pt x="495" y="26198"/>
                    </a:moveTo>
                    <a:cubicBezTo>
                      <a:pt x="166" y="24688"/>
                      <a:pt x="0" y="231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597" y="-1"/>
                      <a:pt x="29517" y="1109"/>
                      <a:pt x="32921" y="320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6" name="Arc 40"/>
              <p:cNvSpPr>
                <a:spLocks/>
              </p:cNvSpPr>
              <p:nvPr/>
            </p:nvSpPr>
            <p:spPr bwMode="auto">
              <a:xfrm>
                <a:off x="1294" y="2194"/>
                <a:ext cx="372" cy="183"/>
              </a:xfrm>
              <a:custGeom>
                <a:avLst/>
                <a:gdLst>
                  <a:gd name="T0" fmla="*/ 372 w 32183"/>
                  <a:gd name="T1" fmla="*/ 161 h 22586"/>
                  <a:gd name="T2" fmla="*/ 0 w 32183"/>
                  <a:gd name="T3" fmla="*/ 0 h 22586"/>
                  <a:gd name="T4" fmla="*/ 250 w 32183"/>
                  <a:gd name="T5" fmla="*/ 8 h 22586"/>
                  <a:gd name="T6" fmla="*/ 0 60000 65536"/>
                  <a:gd name="T7" fmla="*/ 0 60000 65536"/>
                  <a:gd name="T8" fmla="*/ 0 60000 65536"/>
                  <a:gd name="T9" fmla="*/ 0 w 32183"/>
                  <a:gd name="T10" fmla="*/ 0 h 22586"/>
                  <a:gd name="T11" fmla="*/ 32183 w 32183"/>
                  <a:gd name="T12" fmla="*/ 22586 h 225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83" h="22586" fill="none" extrusionOk="0">
                    <a:moveTo>
                      <a:pt x="32182" y="19815"/>
                    </a:moveTo>
                    <a:cubicBezTo>
                      <a:pt x="28951" y="21632"/>
                      <a:pt x="25306" y="22585"/>
                      <a:pt x="21600" y="22586"/>
                    </a:cubicBezTo>
                    <a:cubicBezTo>
                      <a:pt x="9670" y="22586"/>
                      <a:pt x="0" y="12915"/>
                      <a:pt x="0" y="986"/>
                    </a:cubicBezTo>
                    <a:cubicBezTo>
                      <a:pt x="-1" y="657"/>
                      <a:pt x="7" y="328"/>
                      <a:pt x="22" y="-1"/>
                    </a:cubicBezTo>
                  </a:path>
                  <a:path w="32183" h="22586" stroke="0" extrusionOk="0">
                    <a:moveTo>
                      <a:pt x="32182" y="19815"/>
                    </a:moveTo>
                    <a:cubicBezTo>
                      <a:pt x="28951" y="21632"/>
                      <a:pt x="25306" y="22585"/>
                      <a:pt x="21600" y="22586"/>
                    </a:cubicBezTo>
                    <a:cubicBezTo>
                      <a:pt x="9670" y="22586"/>
                      <a:pt x="0" y="12915"/>
                      <a:pt x="0" y="986"/>
                    </a:cubicBezTo>
                    <a:cubicBezTo>
                      <a:pt x="-1" y="657"/>
                      <a:pt x="7" y="328"/>
                      <a:pt x="22" y="-1"/>
                    </a:cubicBezTo>
                    <a:lnTo>
                      <a:pt x="21600" y="986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7" name="Arc 41"/>
              <p:cNvSpPr>
                <a:spLocks/>
              </p:cNvSpPr>
              <p:nvPr/>
            </p:nvSpPr>
            <p:spPr bwMode="auto">
              <a:xfrm>
                <a:off x="1297" y="2194"/>
                <a:ext cx="368" cy="180"/>
              </a:xfrm>
              <a:custGeom>
                <a:avLst/>
                <a:gdLst>
                  <a:gd name="T0" fmla="*/ 368 w 32141"/>
                  <a:gd name="T1" fmla="*/ 158 h 22591"/>
                  <a:gd name="T2" fmla="*/ 0 w 32141"/>
                  <a:gd name="T3" fmla="*/ 0 h 22591"/>
                  <a:gd name="T4" fmla="*/ 247 w 32141"/>
                  <a:gd name="T5" fmla="*/ 8 h 22591"/>
                  <a:gd name="T6" fmla="*/ 0 60000 65536"/>
                  <a:gd name="T7" fmla="*/ 0 60000 65536"/>
                  <a:gd name="T8" fmla="*/ 0 60000 65536"/>
                  <a:gd name="T9" fmla="*/ 0 w 32141"/>
                  <a:gd name="T10" fmla="*/ 0 h 22591"/>
                  <a:gd name="T11" fmla="*/ 32141 w 32141"/>
                  <a:gd name="T12" fmla="*/ 22591 h 225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41" h="22591" fill="none" extrusionOk="0">
                    <a:moveTo>
                      <a:pt x="32141" y="19844"/>
                    </a:moveTo>
                    <a:cubicBezTo>
                      <a:pt x="28919" y="21645"/>
                      <a:pt x="25290" y="22590"/>
                      <a:pt x="21600" y="22591"/>
                    </a:cubicBezTo>
                    <a:cubicBezTo>
                      <a:pt x="9670" y="22591"/>
                      <a:pt x="0" y="12920"/>
                      <a:pt x="0" y="991"/>
                    </a:cubicBezTo>
                    <a:cubicBezTo>
                      <a:pt x="-1" y="660"/>
                      <a:pt x="7" y="330"/>
                      <a:pt x="22" y="-1"/>
                    </a:cubicBezTo>
                  </a:path>
                  <a:path w="32141" h="22591" stroke="0" extrusionOk="0">
                    <a:moveTo>
                      <a:pt x="32141" y="19844"/>
                    </a:moveTo>
                    <a:cubicBezTo>
                      <a:pt x="28919" y="21645"/>
                      <a:pt x="25290" y="22590"/>
                      <a:pt x="21600" y="22591"/>
                    </a:cubicBezTo>
                    <a:cubicBezTo>
                      <a:pt x="9670" y="22591"/>
                      <a:pt x="0" y="12920"/>
                      <a:pt x="0" y="991"/>
                    </a:cubicBezTo>
                    <a:cubicBezTo>
                      <a:pt x="-1" y="660"/>
                      <a:pt x="7" y="330"/>
                      <a:pt x="22" y="-1"/>
                    </a:cubicBezTo>
                    <a:lnTo>
                      <a:pt x="21600" y="991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8" name="Arc 42"/>
              <p:cNvSpPr>
                <a:spLocks/>
              </p:cNvSpPr>
              <p:nvPr/>
            </p:nvSpPr>
            <p:spPr bwMode="auto">
              <a:xfrm>
                <a:off x="2293" y="1673"/>
                <a:ext cx="280" cy="226"/>
              </a:xfrm>
              <a:custGeom>
                <a:avLst/>
                <a:gdLst>
                  <a:gd name="T0" fmla="*/ 0 w 26010"/>
                  <a:gd name="T1" fmla="*/ 3 h 32355"/>
                  <a:gd name="T2" fmla="*/ 249 w 26010"/>
                  <a:gd name="T3" fmla="*/ 226 h 32355"/>
                  <a:gd name="T4" fmla="*/ 47 w 26010"/>
                  <a:gd name="T5" fmla="*/ 151 h 32355"/>
                  <a:gd name="T6" fmla="*/ 0 60000 65536"/>
                  <a:gd name="T7" fmla="*/ 0 60000 65536"/>
                  <a:gd name="T8" fmla="*/ 0 60000 65536"/>
                  <a:gd name="T9" fmla="*/ 0 w 26010"/>
                  <a:gd name="T10" fmla="*/ 0 h 32355"/>
                  <a:gd name="T11" fmla="*/ 26010 w 26010"/>
                  <a:gd name="T12" fmla="*/ 32355 h 323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10" h="32355" fill="none" extrusionOk="0">
                    <a:moveTo>
                      <a:pt x="-1" y="454"/>
                    </a:moveTo>
                    <a:cubicBezTo>
                      <a:pt x="1450" y="152"/>
                      <a:pt x="2928" y="-1"/>
                      <a:pt x="4410" y="0"/>
                    </a:cubicBezTo>
                    <a:cubicBezTo>
                      <a:pt x="16339" y="0"/>
                      <a:pt x="26010" y="9670"/>
                      <a:pt x="26010" y="21600"/>
                    </a:cubicBezTo>
                    <a:cubicBezTo>
                      <a:pt x="26010" y="25373"/>
                      <a:pt x="25021" y="29082"/>
                      <a:pt x="23142" y="32355"/>
                    </a:cubicBezTo>
                  </a:path>
                  <a:path w="26010" h="32355" stroke="0" extrusionOk="0">
                    <a:moveTo>
                      <a:pt x="-1" y="454"/>
                    </a:moveTo>
                    <a:cubicBezTo>
                      <a:pt x="1450" y="152"/>
                      <a:pt x="2928" y="-1"/>
                      <a:pt x="4410" y="0"/>
                    </a:cubicBezTo>
                    <a:cubicBezTo>
                      <a:pt x="16339" y="0"/>
                      <a:pt x="26010" y="9670"/>
                      <a:pt x="26010" y="21600"/>
                    </a:cubicBezTo>
                    <a:cubicBezTo>
                      <a:pt x="26010" y="25373"/>
                      <a:pt x="25021" y="29082"/>
                      <a:pt x="23142" y="32355"/>
                    </a:cubicBezTo>
                    <a:lnTo>
                      <a:pt x="4410" y="2160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09" name="Arc 43"/>
              <p:cNvSpPr>
                <a:spLocks/>
              </p:cNvSpPr>
              <p:nvPr/>
            </p:nvSpPr>
            <p:spPr bwMode="auto">
              <a:xfrm>
                <a:off x="2293" y="1676"/>
                <a:ext cx="276" cy="222"/>
              </a:xfrm>
              <a:custGeom>
                <a:avLst/>
                <a:gdLst>
                  <a:gd name="T0" fmla="*/ 0 w 25980"/>
                  <a:gd name="T1" fmla="*/ 3 h 32412"/>
                  <a:gd name="T2" fmla="*/ 245 w 25980"/>
                  <a:gd name="T3" fmla="*/ 222 h 32412"/>
                  <a:gd name="T4" fmla="*/ 47 w 25980"/>
                  <a:gd name="T5" fmla="*/ 148 h 32412"/>
                  <a:gd name="T6" fmla="*/ 0 60000 65536"/>
                  <a:gd name="T7" fmla="*/ 0 60000 65536"/>
                  <a:gd name="T8" fmla="*/ 0 60000 65536"/>
                  <a:gd name="T9" fmla="*/ 0 w 25980"/>
                  <a:gd name="T10" fmla="*/ 0 h 32412"/>
                  <a:gd name="T11" fmla="*/ 25980 w 25980"/>
                  <a:gd name="T12" fmla="*/ 32412 h 324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980" h="32412" fill="none" extrusionOk="0">
                    <a:moveTo>
                      <a:pt x="-1" y="448"/>
                    </a:moveTo>
                    <a:cubicBezTo>
                      <a:pt x="1440" y="150"/>
                      <a:pt x="2908" y="-1"/>
                      <a:pt x="4380" y="0"/>
                    </a:cubicBezTo>
                    <a:cubicBezTo>
                      <a:pt x="16309" y="0"/>
                      <a:pt x="25980" y="9670"/>
                      <a:pt x="25980" y="21600"/>
                    </a:cubicBezTo>
                    <a:cubicBezTo>
                      <a:pt x="25980" y="25396"/>
                      <a:pt x="24979" y="29125"/>
                      <a:pt x="23079" y="32412"/>
                    </a:cubicBezTo>
                  </a:path>
                  <a:path w="25980" h="32412" stroke="0" extrusionOk="0">
                    <a:moveTo>
                      <a:pt x="-1" y="448"/>
                    </a:moveTo>
                    <a:cubicBezTo>
                      <a:pt x="1440" y="150"/>
                      <a:pt x="2908" y="-1"/>
                      <a:pt x="4380" y="0"/>
                    </a:cubicBezTo>
                    <a:cubicBezTo>
                      <a:pt x="16309" y="0"/>
                      <a:pt x="25980" y="9670"/>
                      <a:pt x="25980" y="21600"/>
                    </a:cubicBezTo>
                    <a:cubicBezTo>
                      <a:pt x="25980" y="25396"/>
                      <a:pt x="24979" y="29125"/>
                      <a:pt x="23079" y="32412"/>
                    </a:cubicBezTo>
                    <a:lnTo>
                      <a:pt x="4380" y="2160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0" name="Arc 44"/>
              <p:cNvSpPr>
                <a:spLocks/>
              </p:cNvSpPr>
              <p:nvPr/>
            </p:nvSpPr>
            <p:spPr bwMode="auto">
              <a:xfrm>
                <a:off x="2371" y="1895"/>
                <a:ext cx="268" cy="224"/>
              </a:xfrm>
              <a:custGeom>
                <a:avLst/>
                <a:gdLst>
                  <a:gd name="T0" fmla="*/ 168 w 21600"/>
                  <a:gd name="T1" fmla="*/ 0 h 29506"/>
                  <a:gd name="T2" fmla="*/ 217 w 21600"/>
                  <a:gd name="T3" fmla="*/ 224 h 29506"/>
                  <a:gd name="T4" fmla="*/ 0 w 21600"/>
                  <a:gd name="T5" fmla="*/ 128 h 2950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506"/>
                  <a:gd name="T11" fmla="*/ 21600 w 21600"/>
                  <a:gd name="T12" fmla="*/ 29506 h 295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506" fill="none" extrusionOk="0">
                    <a:moveTo>
                      <a:pt x="13531" y="0"/>
                    </a:moveTo>
                    <a:cubicBezTo>
                      <a:pt x="18632" y="4100"/>
                      <a:pt x="21600" y="10291"/>
                      <a:pt x="21600" y="16836"/>
                    </a:cubicBezTo>
                    <a:cubicBezTo>
                      <a:pt x="21600" y="21386"/>
                      <a:pt x="20162" y="25820"/>
                      <a:pt x="17493" y="29505"/>
                    </a:cubicBezTo>
                  </a:path>
                  <a:path w="21600" h="29506" stroke="0" extrusionOk="0">
                    <a:moveTo>
                      <a:pt x="13531" y="0"/>
                    </a:moveTo>
                    <a:cubicBezTo>
                      <a:pt x="18632" y="4100"/>
                      <a:pt x="21600" y="10291"/>
                      <a:pt x="21600" y="16836"/>
                    </a:cubicBezTo>
                    <a:cubicBezTo>
                      <a:pt x="21600" y="21386"/>
                      <a:pt x="20162" y="25820"/>
                      <a:pt x="17493" y="29505"/>
                    </a:cubicBezTo>
                    <a:lnTo>
                      <a:pt x="0" y="16836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1" name="Arc 45"/>
              <p:cNvSpPr>
                <a:spLocks/>
              </p:cNvSpPr>
              <p:nvPr/>
            </p:nvSpPr>
            <p:spPr bwMode="auto">
              <a:xfrm>
                <a:off x="2371" y="1897"/>
                <a:ext cx="265" cy="221"/>
              </a:xfrm>
              <a:custGeom>
                <a:avLst/>
                <a:gdLst>
                  <a:gd name="T0" fmla="*/ 165 w 21600"/>
                  <a:gd name="T1" fmla="*/ 0 h 29613"/>
                  <a:gd name="T2" fmla="*/ 214 w 21600"/>
                  <a:gd name="T3" fmla="*/ 221 h 29613"/>
                  <a:gd name="T4" fmla="*/ 0 w 21600"/>
                  <a:gd name="T5" fmla="*/ 126 h 2961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613"/>
                  <a:gd name="T11" fmla="*/ 21600 w 21600"/>
                  <a:gd name="T12" fmla="*/ 29613 h 29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613" fill="none" extrusionOk="0">
                    <a:moveTo>
                      <a:pt x="13473" y="-1"/>
                    </a:moveTo>
                    <a:cubicBezTo>
                      <a:pt x="18608" y="4098"/>
                      <a:pt x="21600" y="10312"/>
                      <a:pt x="21600" y="16883"/>
                    </a:cubicBezTo>
                    <a:cubicBezTo>
                      <a:pt x="21600" y="21458"/>
                      <a:pt x="20146" y="25916"/>
                      <a:pt x="17450" y="29613"/>
                    </a:cubicBezTo>
                  </a:path>
                  <a:path w="21600" h="29613" stroke="0" extrusionOk="0">
                    <a:moveTo>
                      <a:pt x="13473" y="-1"/>
                    </a:moveTo>
                    <a:cubicBezTo>
                      <a:pt x="18608" y="4098"/>
                      <a:pt x="21600" y="10312"/>
                      <a:pt x="21600" y="16883"/>
                    </a:cubicBezTo>
                    <a:cubicBezTo>
                      <a:pt x="21600" y="21458"/>
                      <a:pt x="20146" y="25916"/>
                      <a:pt x="17450" y="29613"/>
                    </a:cubicBezTo>
                    <a:lnTo>
                      <a:pt x="0" y="16883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2" name="Arc 46"/>
              <p:cNvSpPr>
                <a:spLocks/>
              </p:cNvSpPr>
              <p:nvPr/>
            </p:nvSpPr>
            <p:spPr bwMode="auto">
              <a:xfrm>
                <a:off x="2283" y="2116"/>
                <a:ext cx="313" cy="321"/>
              </a:xfrm>
              <a:custGeom>
                <a:avLst/>
                <a:gdLst>
                  <a:gd name="T0" fmla="*/ 303 w 28610"/>
                  <a:gd name="T1" fmla="*/ 0 h 27771"/>
                  <a:gd name="T2" fmla="*/ 0 w 28610"/>
                  <a:gd name="T3" fmla="*/ 307 h 27771"/>
                  <a:gd name="T4" fmla="*/ 77 w 28610"/>
                  <a:gd name="T5" fmla="*/ 71 h 27771"/>
                  <a:gd name="T6" fmla="*/ 0 60000 65536"/>
                  <a:gd name="T7" fmla="*/ 0 60000 65536"/>
                  <a:gd name="T8" fmla="*/ 0 60000 65536"/>
                  <a:gd name="T9" fmla="*/ 0 w 28610"/>
                  <a:gd name="T10" fmla="*/ 0 h 27771"/>
                  <a:gd name="T11" fmla="*/ 28610 w 28610"/>
                  <a:gd name="T12" fmla="*/ 27771 h 277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10" h="27771" fill="none" extrusionOk="0">
                    <a:moveTo>
                      <a:pt x="27709" y="0"/>
                    </a:moveTo>
                    <a:cubicBezTo>
                      <a:pt x="28306" y="2002"/>
                      <a:pt x="28610" y="4081"/>
                      <a:pt x="28610" y="6171"/>
                    </a:cubicBezTo>
                    <a:cubicBezTo>
                      <a:pt x="28610" y="18100"/>
                      <a:pt x="18939" y="27771"/>
                      <a:pt x="7010" y="27771"/>
                    </a:cubicBezTo>
                    <a:cubicBezTo>
                      <a:pt x="4624" y="27771"/>
                      <a:pt x="2256" y="27375"/>
                      <a:pt x="0" y="26601"/>
                    </a:cubicBezTo>
                  </a:path>
                  <a:path w="28610" h="27771" stroke="0" extrusionOk="0">
                    <a:moveTo>
                      <a:pt x="27709" y="0"/>
                    </a:moveTo>
                    <a:cubicBezTo>
                      <a:pt x="28306" y="2002"/>
                      <a:pt x="28610" y="4081"/>
                      <a:pt x="28610" y="6171"/>
                    </a:cubicBezTo>
                    <a:cubicBezTo>
                      <a:pt x="28610" y="18100"/>
                      <a:pt x="18939" y="27771"/>
                      <a:pt x="7010" y="27771"/>
                    </a:cubicBezTo>
                    <a:cubicBezTo>
                      <a:pt x="4624" y="27771"/>
                      <a:pt x="2256" y="27375"/>
                      <a:pt x="0" y="26601"/>
                    </a:cubicBezTo>
                    <a:lnTo>
                      <a:pt x="7010" y="6171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3" name="Arc 47"/>
              <p:cNvSpPr>
                <a:spLocks/>
              </p:cNvSpPr>
              <p:nvPr/>
            </p:nvSpPr>
            <p:spPr bwMode="auto">
              <a:xfrm>
                <a:off x="2284" y="2117"/>
                <a:ext cx="309" cy="317"/>
              </a:xfrm>
              <a:custGeom>
                <a:avLst/>
                <a:gdLst>
                  <a:gd name="T0" fmla="*/ 299 w 28615"/>
                  <a:gd name="T1" fmla="*/ 0 h 27767"/>
                  <a:gd name="T2" fmla="*/ 0 w 28615"/>
                  <a:gd name="T3" fmla="*/ 304 h 27767"/>
                  <a:gd name="T4" fmla="*/ 76 w 28615"/>
                  <a:gd name="T5" fmla="*/ 70 h 27767"/>
                  <a:gd name="T6" fmla="*/ 0 60000 65536"/>
                  <a:gd name="T7" fmla="*/ 0 60000 65536"/>
                  <a:gd name="T8" fmla="*/ 0 60000 65536"/>
                  <a:gd name="T9" fmla="*/ 0 w 28615"/>
                  <a:gd name="T10" fmla="*/ 0 h 27767"/>
                  <a:gd name="T11" fmla="*/ 28615 w 28615"/>
                  <a:gd name="T12" fmla="*/ 27767 h 2776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15" h="27767" fill="none" extrusionOk="0">
                    <a:moveTo>
                      <a:pt x="27715" y="0"/>
                    </a:moveTo>
                    <a:cubicBezTo>
                      <a:pt x="28312" y="2001"/>
                      <a:pt x="28615" y="4078"/>
                      <a:pt x="28615" y="6167"/>
                    </a:cubicBezTo>
                    <a:cubicBezTo>
                      <a:pt x="28615" y="18096"/>
                      <a:pt x="18944" y="27767"/>
                      <a:pt x="7015" y="27767"/>
                    </a:cubicBezTo>
                    <a:cubicBezTo>
                      <a:pt x="4628" y="27767"/>
                      <a:pt x="2257" y="27371"/>
                      <a:pt x="-1" y="26596"/>
                    </a:cubicBezTo>
                  </a:path>
                  <a:path w="28615" h="27767" stroke="0" extrusionOk="0">
                    <a:moveTo>
                      <a:pt x="27715" y="0"/>
                    </a:moveTo>
                    <a:cubicBezTo>
                      <a:pt x="28312" y="2001"/>
                      <a:pt x="28615" y="4078"/>
                      <a:pt x="28615" y="6167"/>
                    </a:cubicBezTo>
                    <a:cubicBezTo>
                      <a:pt x="28615" y="18096"/>
                      <a:pt x="18944" y="27767"/>
                      <a:pt x="7015" y="27767"/>
                    </a:cubicBezTo>
                    <a:cubicBezTo>
                      <a:pt x="4628" y="27767"/>
                      <a:pt x="2257" y="27371"/>
                      <a:pt x="-1" y="26596"/>
                    </a:cubicBezTo>
                    <a:lnTo>
                      <a:pt x="7015" y="6167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4" name="Arc 48"/>
              <p:cNvSpPr>
                <a:spLocks/>
              </p:cNvSpPr>
              <p:nvPr/>
            </p:nvSpPr>
            <p:spPr bwMode="auto">
              <a:xfrm>
                <a:off x="1200" y="1893"/>
                <a:ext cx="170" cy="306"/>
              </a:xfrm>
              <a:custGeom>
                <a:avLst/>
                <a:gdLst>
                  <a:gd name="T0" fmla="*/ 101 w 21600"/>
                  <a:gd name="T1" fmla="*/ 306 h 41293"/>
                  <a:gd name="T2" fmla="*/ 160 w 21600"/>
                  <a:gd name="T3" fmla="*/ 0 h 41293"/>
                  <a:gd name="T4" fmla="*/ 170 w 21600"/>
                  <a:gd name="T5" fmla="*/ 160 h 4129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293"/>
                  <a:gd name="T11" fmla="*/ 21600 w 21600"/>
                  <a:gd name="T12" fmla="*/ 41293 h 412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293" fill="none" extrusionOk="0">
                    <a:moveTo>
                      <a:pt x="12818" y="41293"/>
                    </a:moveTo>
                    <a:cubicBezTo>
                      <a:pt x="5023" y="37824"/>
                      <a:pt x="0" y="30091"/>
                      <a:pt x="0" y="21559"/>
                    </a:cubicBezTo>
                    <a:cubicBezTo>
                      <a:pt x="-1" y="10146"/>
                      <a:pt x="8877" y="703"/>
                      <a:pt x="20268" y="0"/>
                    </a:cubicBezTo>
                  </a:path>
                  <a:path w="21600" h="41293" stroke="0" extrusionOk="0">
                    <a:moveTo>
                      <a:pt x="12818" y="41293"/>
                    </a:moveTo>
                    <a:cubicBezTo>
                      <a:pt x="5023" y="37824"/>
                      <a:pt x="0" y="30091"/>
                      <a:pt x="0" y="21559"/>
                    </a:cubicBezTo>
                    <a:cubicBezTo>
                      <a:pt x="-1" y="10146"/>
                      <a:pt x="8877" y="703"/>
                      <a:pt x="20268" y="0"/>
                    </a:cubicBezTo>
                    <a:lnTo>
                      <a:pt x="21600" y="21559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5" name="Arc 49"/>
              <p:cNvSpPr>
                <a:spLocks/>
              </p:cNvSpPr>
              <p:nvPr/>
            </p:nvSpPr>
            <p:spPr bwMode="auto">
              <a:xfrm>
                <a:off x="1203" y="1896"/>
                <a:ext cx="167" cy="300"/>
              </a:xfrm>
              <a:custGeom>
                <a:avLst/>
                <a:gdLst>
                  <a:gd name="T0" fmla="*/ 99 w 21600"/>
                  <a:gd name="T1" fmla="*/ 300 h 41297"/>
                  <a:gd name="T2" fmla="*/ 157 w 21600"/>
                  <a:gd name="T3" fmla="*/ 0 h 41297"/>
                  <a:gd name="T4" fmla="*/ 167 w 21600"/>
                  <a:gd name="T5" fmla="*/ 157 h 4129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297"/>
                  <a:gd name="T11" fmla="*/ 21600 w 21600"/>
                  <a:gd name="T12" fmla="*/ 41297 h 412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297" fill="none" extrusionOk="0">
                    <a:moveTo>
                      <a:pt x="12826" y="41297"/>
                    </a:moveTo>
                    <a:cubicBezTo>
                      <a:pt x="5026" y="37830"/>
                      <a:pt x="0" y="30094"/>
                      <a:pt x="0" y="21559"/>
                    </a:cubicBezTo>
                    <a:cubicBezTo>
                      <a:pt x="-1" y="10146"/>
                      <a:pt x="8878" y="702"/>
                      <a:pt x="20269" y="-1"/>
                    </a:cubicBezTo>
                  </a:path>
                  <a:path w="21600" h="41297" stroke="0" extrusionOk="0">
                    <a:moveTo>
                      <a:pt x="12826" y="41297"/>
                    </a:moveTo>
                    <a:cubicBezTo>
                      <a:pt x="5026" y="37830"/>
                      <a:pt x="0" y="30094"/>
                      <a:pt x="0" y="21559"/>
                    </a:cubicBezTo>
                    <a:cubicBezTo>
                      <a:pt x="-1" y="10146"/>
                      <a:pt x="8878" y="702"/>
                      <a:pt x="20269" y="-1"/>
                    </a:cubicBezTo>
                    <a:lnTo>
                      <a:pt x="21600" y="21559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6" name="Arc 50"/>
              <p:cNvSpPr>
                <a:spLocks/>
              </p:cNvSpPr>
              <p:nvPr/>
            </p:nvSpPr>
            <p:spPr bwMode="auto">
              <a:xfrm>
                <a:off x="1652" y="2310"/>
                <a:ext cx="641" cy="186"/>
              </a:xfrm>
              <a:custGeom>
                <a:avLst/>
                <a:gdLst>
                  <a:gd name="T0" fmla="*/ 641 w 38890"/>
                  <a:gd name="T1" fmla="*/ 106 h 21600"/>
                  <a:gd name="T2" fmla="*/ 0 w 38890"/>
                  <a:gd name="T3" fmla="*/ 37 h 21600"/>
                  <a:gd name="T4" fmla="*/ 349 w 3889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8890"/>
                  <a:gd name="T10" fmla="*/ 0 h 21600"/>
                  <a:gd name="T11" fmla="*/ 38890 w 3889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890" h="21600" fill="none" extrusionOk="0">
                    <a:moveTo>
                      <a:pt x="38889" y="12338"/>
                    </a:moveTo>
                    <a:cubicBezTo>
                      <a:pt x="34851" y="18140"/>
                      <a:pt x="28230" y="21599"/>
                      <a:pt x="21161" y="21600"/>
                    </a:cubicBezTo>
                    <a:cubicBezTo>
                      <a:pt x="10901" y="21600"/>
                      <a:pt x="2056" y="14382"/>
                      <a:pt x="-1" y="4331"/>
                    </a:cubicBezTo>
                  </a:path>
                  <a:path w="38890" h="21600" stroke="0" extrusionOk="0">
                    <a:moveTo>
                      <a:pt x="38889" y="12338"/>
                    </a:moveTo>
                    <a:cubicBezTo>
                      <a:pt x="34851" y="18140"/>
                      <a:pt x="28230" y="21599"/>
                      <a:pt x="21161" y="21600"/>
                    </a:cubicBezTo>
                    <a:cubicBezTo>
                      <a:pt x="10901" y="21600"/>
                      <a:pt x="2056" y="14382"/>
                      <a:pt x="-1" y="4331"/>
                    </a:cubicBezTo>
                    <a:lnTo>
                      <a:pt x="21161" y="0"/>
                    </a:lnTo>
                    <a:close/>
                  </a:path>
                </a:pathLst>
              </a:custGeom>
              <a:solidFill>
                <a:srgbClr val="E7ED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317" name="Arc 51"/>
              <p:cNvSpPr>
                <a:spLocks/>
              </p:cNvSpPr>
              <p:nvPr/>
            </p:nvSpPr>
            <p:spPr bwMode="auto">
              <a:xfrm>
                <a:off x="1655" y="2310"/>
                <a:ext cx="635" cy="183"/>
              </a:xfrm>
              <a:custGeom>
                <a:avLst/>
                <a:gdLst>
                  <a:gd name="T0" fmla="*/ 635 w 38838"/>
                  <a:gd name="T1" fmla="*/ 105 h 21600"/>
                  <a:gd name="T2" fmla="*/ 0 w 38838"/>
                  <a:gd name="T3" fmla="*/ 37 h 21600"/>
                  <a:gd name="T4" fmla="*/ 346 w 3883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8838"/>
                  <a:gd name="T10" fmla="*/ 0 h 21600"/>
                  <a:gd name="T11" fmla="*/ 38838 w 3883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838" h="21600" fill="none" extrusionOk="0">
                    <a:moveTo>
                      <a:pt x="38838" y="12404"/>
                    </a:moveTo>
                    <a:cubicBezTo>
                      <a:pt x="34794" y="18168"/>
                      <a:pt x="28195" y="21599"/>
                      <a:pt x="21155" y="21600"/>
                    </a:cubicBezTo>
                    <a:cubicBezTo>
                      <a:pt x="10907" y="21600"/>
                      <a:pt x="2070" y="14399"/>
                      <a:pt x="0" y="4363"/>
                    </a:cubicBezTo>
                  </a:path>
                  <a:path w="38838" h="21600" stroke="0" extrusionOk="0">
                    <a:moveTo>
                      <a:pt x="38838" y="12404"/>
                    </a:moveTo>
                    <a:cubicBezTo>
                      <a:pt x="34794" y="18168"/>
                      <a:pt x="28195" y="21599"/>
                      <a:pt x="21155" y="21600"/>
                    </a:cubicBezTo>
                    <a:cubicBezTo>
                      <a:pt x="10907" y="21600"/>
                      <a:pt x="2070" y="14399"/>
                      <a:pt x="0" y="4363"/>
                    </a:cubicBezTo>
                    <a:lnTo>
                      <a:pt x="21155" y="0"/>
                    </a:lnTo>
                    <a:close/>
                  </a:path>
                </a:pathLst>
              </a:custGeom>
              <a:noFill/>
              <a:ln w="111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11289" name="Line 52"/>
          <p:cNvSpPr>
            <a:spLocks noChangeShapeType="1"/>
          </p:cNvSpPr>
          <p:nvPr/>
        </p:nvSpPr>
        <p:spPr bwMode="auto">
          <a:xfrm flipV="1">
            <a:off x="4573588" y="5516563"/>
            <a:ext cx="1511300" cy="158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90" name="Line 53"/>
          <p:cNvSpPr>
            <a:spLocks noChangeShapeType="1"/>
          </p:cNvSpPr>
          <p:nvPr/>
        </p:nvSpPr>
        <p:spPr bwMode="auto">
          <a:xfrm flipH="1" flipV="1">
            <a:off x="7634288" y="571500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91" name="Rectangle 54"/>
          <p:cNvSpPr>
            <a:spLocks noChangeArrowheads="1"/>
          </p:cNvSpPr>
          <p:nvPr/>
        </p:nvSpPr>
        <p:spPr bwMode="auto">
          <a:xfrm>
            <a:off x="7024688" y="3611563"/>
            <a:ext cx="2195512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>
                <a:latin typeface="Tahoma" charset="0"/>
              </a:rPr>
              <a:t>Αλγόριθμος</a:t>
            </a:r>
            <a:endParaRPr lang="en-US" i="1" dirty="0">
              <a:latin typeface="Tahoma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i="1" dirty="0">
                <a:latin typeface="Tahoma" charset="0"/>
              </a:rPr>
              <a:t>Κατακερματισμού</a:t>
            </a:r>
            <a:endParaRPr lang="en-US" i="1" dirty="0">
              <a:latin typeface="Tahoma" charset="0"/>
            </a:endParaRPr>
          </a:p>
        </p:txBody>
      </p:sp>
      <p:sp>
        <p:nvSpPr>
          <p:cNvPr id="11292" name="Rectangle 55"/>
          <p:cNvSpPr>
            <a:spLocks noChangeArrowheads="1"/>
          </p:cNvSpPr>
          <p:nvPr/>
        </p:nvSpPr>
        <p:spPr bwMode="auto">
          <a:xfrm>
            <a:off x="8382000" y="5373688"/>
            <a:ext cx="574675" cy="217487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56"/>
          <p:cNvSpPr>
            <a:spLocks noChangeArrowheads="1"/>
          </p:cNvSpPr>
          <p:nvPr/>
        </p:nvSpPr>
        <p:spPr bwMode="auto">
          <a:xfrm>
            <a:off x="7696200" y="4678363"/>
            <a:ext cx="1411288" cy="503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>
                <a:latin typeface="Tahoma" charset="0"/>
              </a:rPr>
              <a:t>Σύγκριση</a:t>
            </a:r>
            <a:endParaRPr lang="en-US" sz="2000" b="1" dirty="0">
              <a:latin typeface="Tahoma" charset="0"/>
            </a:endParaRPr>
          </a:p>
        </p:txBody>
      </p:sp>
      <p:sp>
        <p:nvSpPr>
          <p:cNvPr id="11294" name="Rectangle 57"/>
          <p:cNvSpPr>
            <a:spLocks noChangeArrowheads="1"/>
          </p:cNvSpPr>
          <p:nvPr/>
        </p:nvSpPr>
        <p:spPr bwMode="auto">
          <a:xfrm>
            <a:off x="6300788" y="4724400"/>
            <a:ext cx="57467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58"/>
          <p:cNvSpPr>
            <a:spLocks noChangeArrowheads="1"/>
          </p:cNvSpPr>
          <p:nvPr/>
        </p:nvSpPr>
        <p:spPr bwMode="auto">
          <a:xfrm>
            <a:off x="6300788" y="5372100"/>
            <a:ext cx="574675" cy="217488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59"/>
          <p:cNvSpPr>
            <a:spLocks noChangeShapeType="1"/>
          </p:cNvSpPr>
          <p:nvPr/>
        </p:nvSpPr>
        <p:spPr bwMode="auto">
          <a:xfrm>
            <a:off x="7778750" y="44196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97" name="Rectangle 60"/>
          <p:cNvSpPr>
            <a:spLocks noChangeArrowheads="1"/>
          </p:cNvSpPr>
          <p:nvPr/>
        </p:nvSpPr>
        <p:spPr bwMode="auto">
          <a:xfrm>
            <a:off x="8382000" y="4278312"/>
            <a:ext cx="574675" cy="217488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61"/>
          <p:cNvSpPr>
            <a:spLocks noChangeArrowheads="1"/>
          </p:cNvSpPr>
          <p:nvPr/>
        </p:nvSpPr>
        <p:spPr bwMode="auto">
          <a:xfrm>
            <a:off x="7416800" y="4216400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62"/>
          <p:cNvSpPr>
            <a:spLocks noChangeShapeType="1"/>
          </p:cNvSpPr>
          <p:nvPr/>
        </p:nvSpPr>
        <p:spPr bwMode="auto">
          <a:xfrm>
            <a:off x="6948488" y="5516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7010401" y="6096000"/>
            <a:ext cx="1295400" cy="720725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l-GR" sz="2000" b="1" dirty="0" smtClean="0">
                <a:latin typeface="Tahoma" charset="0"/>
              </a:rPr>
              <a:t>Δημόσιο </a:t>
            </a:r>
            <a:r>
              <a:rPr lang="el-GR" sz="2000" b="1" dirty="0">
                <a:latin typeface="Tahoma" charset="0"/>
              </a:rPr>
              <a:t>Κλειδί Α</a:t>
            </a:r>
            <a:endParaRPr lang="en-US" sz="2000" b="1" dirty="0">
              <a:latin typeface="Tahoma" charset="0"/>
            </a:endParaRPr>
          </a:p>
        </p:txBody>
      </p:sp>
      <p:sp>
        <p:nvSpPr>
          <p:cNvPr id="64" name="Line 53"/>
          <p:cNvSpPr>
            <a:spLocks noChangeShapeType="1"/>
          </p:cNvSpPr>
          <p:nvPr/>
        </p:nvSpPr>
        <p:spPr bwMode="auto">
          <a:xfrm flipH="1" flipV="1">
            <a:off x="3937002" y="571500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5" name="TextBox 64"/>
          <p:cNvSpPr txBox="1"/>
          <p:nvPr/>
        </p:nvSpPr>
        <p:spPr>
          <a:xfrm>
            <a:off x="5432435" y="5867400"/>
            <a:ext cx="1282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Digital</a:t>
            </a:r>
          </a:p>
          <a:p>
            <a:pPr algn="ctr"/>
            <a:r>
              <a:rPr lang="en-US" sz="2000" dirty="0" smtClean="0"/>
              <a:t>Signature</a:t>
            </a:r>
            <a:endParaRPr lang="el-GR" sz="2000" dirty="0"/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 flipV="1">
            <a:off x="6248400" y="5486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0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ΨΗΦΙΑΚΗ ΥΠΟΓΡΑΦΗ</a:t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http://en.wikipedia.org/wiki/Digital_signature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5531" y="1600200"/>
            <a:ext cx="6452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62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3355</TotalTime>
  <Words>1359</Words>
  <Application>Microsoft Office PowerPoint</Application>
  <PresentationFormat>On-screen Show (4:3)</PresentationFormat>
  <Paragraphs>178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ΔΙΑΧΕΙΡΙΣΗ ΔΙΚΤΥΩΝ Διαχείριση Ασφαλείας (Ι) Απειλές Ασφαλείας Δημόσια &amp; Ιδιωτικά Κλειδιά Μεικτά Συστήματα SSL/TLS Έλεγχος Πρόσβασης Χρήστη, Single Sign-On (SSO) Authentication &amp; Authorization Infrastrucures (AAI), Πάροχοι Ταυτότητας (IdP) SAML - Security Assertion Mark-up Language</vt:lpstr>
      <vt:lpstr> ΘΕΜΑΤΙΚΕΣ ΠΕΡΙΟΧΕΣ ΑΣΦΑΛΕΙΑΣ </vt:lpstr>
      <vt:lpstr>ΑΠΕΙΛΕΣ ΑΣΦΑΛΕΙΑΣ ΔΙΚΤΥΩΝ </vt:lpstr>
      <vt:lpstr> ΥΠΟΚΛΟΠΗ &amp; ΠΑΡΑΠΟΙΗΣΗ ΔΕΔΟΜΕΝΩΝ  </vt:lpstr>
      <vt:lpstr>ΚΑΚΟΒΟΥΛΟ ΛΟΓΙΣΜΙΚΟ malware</vt:lpstr>
      <vt:lpstr>ΕΙΔΗ ΚΡΥΠΤΟΓΡΑΦΙΑΣ </vt:lpstr>
      <vt:lpstr>ΚΡΥΠΤΟΓΡΑΦΙΑ ΔΗΜΟΣΙΟΥ ΚΛΕΙΔΙΟΥ: Confidentiality</vt:lpstr>
      <vt:lpstr>ΚΡΥΠΤΟΓΡΑΦΙΑ ΔΗΜΟΣΙΟΥ ΚΛΕΙΔΙΟΥ: Sender Authentication / Non Repudiation – Message Integrity</vt:lpstr>
      <vt:lpstr>ΨΗΦΙΑΚΗ ΥΠΟΓΡΑΦΗ http://en.wikipedia.org/wiki/Digital_signature </vt:lpstr>
      <vt:lpstr>ΨΗΦΙΑΚΑ ΠΙΣΤΟΠΟΙΗΤΙΚΑ Χ.509 https://technet.microsoft.com/en-us/library/cc962029.aspx  </vt:lpstr>
      <vt:lpstr>ΜΕΙΚΤΟ ΣΧΗΜΑ ΔΗΜΟΣΙΟΥ – ΙΔΙΩΤΙΚΟΥ ΚΛΕΙΔΙΟΥ</vt:lpstr>
      <vt:lpstr> ΜΕΙΚΤΟ ΣΥΣΤΗΜΑ ΑΣΦΑΛΟΥΣ ΠΡΟΣΒΑΣΗΣ (SSL/TLS - Secure Sockets Layer / Transport Layer Security) </vt:lpstr>
      <vt:lpstr>ΕΛΕΓΧΟΣ ΠΡΟΣΒΑΣΗΣ ΧΡΗΣΤΗ, AAI Single Sign-On, ΠΑΡΟΧΟΙ ΤΑΥΤΟΤΗΤΑΣ IdP AAI – Authentication &amp; Authorization Infrastructure</vt:lpstr>
      <vt:lpstr>ΡΟΗ SAML ΓΙΑ ΠΡΟΣΒΑΣΗ Single Sign-On (SSO) https://en.wikipedia.org/wiki/Security_Assertion_Markup_Language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256</cp:revision>
  <cp:lastPrinted>1999-06-22T09:46:39Z</cp:lastPrinted>
  <dcterms:created xsi:type="dcterms:W3CDTF">1999-06-20T17:12:43Z</dcterms:created>
  <dcterms:modified xsi:type="dcterms:W3CDTF">2015-11-30T12:38:44Z</dcterms:modified>
</cp:coreProperties>
</file>