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1"/>
  </p:notesMasterIdLst>
  <p:sldIdLst>
    <p:sldId id="301" r:id="rId2"/>
    <p:sldId id="403" r:id="rId3"/>
    <p:sldId id="349" r:id="rId4"/>
    <p:sldId id="350" r:id="rId5"/>
    <p:sldId id="378" r:id="rId6"/>
    <p:sldId id="379" r:id="rId7"/>
    <p:sldId id="380" r:id="rId8"/>
    <p:sldId id="381" r:id="rId9"/>
    <p:sldId id="382" r:id="rId10"/>
  </p:sldIdLst>
  <p:sldSz cx="9144000" cy="6858000" type="screen4x3"/>
  <p:notesSz cx="6791325" cy="9923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21" d="100"/>
          <a:sy n="121" d="100"/>
        </p:scale>
        <p:origin x="-12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15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657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D6BED39-8B73-4C92-82FE-7FA606F8B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80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CE637-D211-4671-A7DB-2B492E6430D1}" type="slidenum">
              <a:rPr lang="en-US"/>
              <a:pPr/>
              <a:t>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3289"/>
            <a:ext cx="5432425" cy="4465636"/>
          </a:xfrm>
          <a:noFill/>
          <a:ln/>
        </p:spPr>
        <p:txBody>
          <a:bodyPr wrap="none" anchor="ctr"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E84CDF-4020-4597-8D65-AE8FF04D321B}" type="slidenum">
              <a:rPr lang="en-US"/>
              <a:pPr/>
              <a:t>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3288"/>
            <a:ext cx="5432425" cy="4465637"/>
          </a:xfrm>
          <a:noFill/>
          <a:ln/>
        </p:spPr>
        <p:txBody>
          <a:bodyPr wrap="none" anchor="ctr"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486A8F-1F0F-4B3A-A42B-38FA41ABEEF2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3288"/>
            <a:ext cx="5432425" cy="4465637"/>
          </a:xfrm>
          <a:noFill/>
          <a:ln/>
        </p:spPr>
        <p:txBody>
          <a:bodyPr wrap="none" anchor="ctr"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68C647-100C-437F-8E08-2274C6EE44A0}" type="slidenum">
              <a:rPr lang="en-US" altLang="en-US">
                <a:latin typeface="Times New Roman" pitchFamily="18" charset="0"/>
              </a:rPr>
              <a:pPr/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3288"/>
            <a:ext cx="5432425" cy="4465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64D86FC-D576-4A88-A6FD-333771C8535C}" type="slidenum">
              <a:rPr lang="en-US" altLang="en-US">
                <a:latin typeface="Times New Roman" pitchFamily="18" charset="0"/>
              </a:rPr>
              <a:pPr/>
              <a:t>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3288"/>
            <a:ext cx="5432425" cy="4465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124524-D74F-4B5C-8F16-F13FF887CD38}" type="slidenum">
              <a:rPr lang="en-US" altLang="en-US">
                <a:latin typeface="Times New Roman" pitchFamily="18" charset="0"/>
              </a:rPr>
              <a:pPr/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3288"/>
            <a:ext cx="5432425" cy="4465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1C3143-75AC-42B3-84F5-8A3D716DEECB}" type="slidenum">
              <a:rPr lang="en-US" altLang="en-US">
                <a:latin typeface="Times New Roman" pitchFamily="18" charset="0"/>
              </a:rPr>
              <a:pPr/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3288"/>
            <a:ext cx="5432425" cy="4465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33C6235-161D-40FC-9B50-2146DD266268}" type="slidenum">
              <a:rPr lang="en-US" altLang="en-US">
                <a:latin typeface="Times New Roman" pitchFamily="18" charset="0"/>
              </a:rPr>
              <a:pPr/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3288"/>
            <a:ext cx="5432425" cy="4465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4F4B1-1FA8-482B-B8A2-381F8CBD368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85AA-B61B-40C3-8ED8-533F9B1351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9E681-C6BE-4A64-ABF0-2D41418758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4832-F2F8-4602-ADEB-C3DCBFEC6E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5D74-4D5A-4044-88D6-24756C7D20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8ED86-F517-4E1A-9584-0E541D04E87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E1312-A058-447F-979D-3086C965AA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C254E-9FBD-4CFF-A1B7-EFC5CC3F07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BE80-DE8E-4463-88C4-853822811C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BC74-5AF6-4E22-ABE4-99E6895DC3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7B886-3ED8-46E9-9910-EC211D60FF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F44A379-C056-4E11-A5C1-41935ADA53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mode.ntua.gr/" TargetMode="External"/><Relationship Id="rId2" Type="http://schemas.openxmlformats.org/officeDocument/2006/relationships/hyperlink" Target="mailto:maglaris@netmode.ntua.g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81534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l-G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ΔΙΑΧΕΙΡΙΣΗ ΔΙΚΤΥΩΝ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800" b="1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Δρομολόγηση στο </a:t>
            </a:r>
            <a:r>
              <a:rPr lang="en-US" sz="2800" b="1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Internet (II) </a:t>
            </a:r>
            <a:br>
              <a:rPr lang="en-US" sz="2800" b="1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400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Αλγόριθμοι </a:t>
            </a:r>
            <a:r>
              <a:rPr lang="en-US" sz="2400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Distance Vector (Bellman)</a:t>
            </a:r>
            <a:br>
              <a:rPr lang="en-US" sz="2400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400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Αλγόριθμοι </a:t>
            </a:r>
            <a:r>
              <a:rPr lang="en-US" sz="2400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Link State (Dijkstra)</a:t>
            </a:r>
            <a:r>
              <a:rPr lang="el-GR" sz="2400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sz="2400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l-G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b="1" kern="1200" dirty="0">
                <a:solidFill>
                  <a:schemeClr val="tx1">
                    <a:tint val="75000"/>
                  </a:schemeClr>
                </a:solidFill>
              </a:rPr>
              <a:t>Β. </a:t>
            </a:r>
            <a:r>
              <a:rPr lang="el-GR" sz="2800" b="1" kern="1200" dirty="0" err="1">
                <a:solidFill>
                  <a:schemeClr val="tx1">
                    <a:tint val="75000"/>
                  </a:schemeClr>
                </a:solidFill>
              </a:rPr>
              <a:t>Μάγκλαρης</a:t>
            </a:r>
            <a:endParaRPr lang="el-GR" sz="2800" b="1" kern="12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kern="1200" dirty="0">
                <a:solidFill>
                  <a:schemeClr val="accent2"/>
                </a:solidFill>
                <a:hlinkClick r:id="rId2"/>
              </a:rPr>
              <a:t>maglaris@netmode.ntua.gr</a:t>
            </a:r>
            <a:endParaRPr lang="en-US" sz="2400" b="1" kern="12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kern="1200" dirty="0">
                <a:solidFill>
                  <a:schemeClr val="accent2"/>
                </a:solidFill>
                <a:hlinkClick r:id="rId3"/>
              </a:rPr>
              <a:t>www.netmode.ntua.gr</a:t>
            </a:r>
            <a:r>
              <a:rPr lang="en-US" sz="2400" b="1" kern="1200" dirty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1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kern="1200" dirty="0" smtClean="0">
                <a:solidFill>
                  <a:schemeClr val="tx1">
                    <a:tint val="75000"/>
                  </a:schemeClr>
                </a:solidFill>
              </a:rPr>
              <a:t>2/11/2015</a:t>
            </a:r>
            <a:endParaRPr lang="en-US" sz="2800" b="1" kern="1200" dirty="0">
              <a:solidFill>
                <a:schemeClr val="tx1">
                  <a:tint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l-G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763000" cy="1028700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ΑΛΓΟΡΙΘΜΟΙ ΕΥΡΕΣΗΣ ΔΡΟΜΩΝ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67275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/>
              <a:t>DV: Distance Vector</a:t>
            </a:r>
            <a:r>
              <a:rPr lang="en-GB" sz="2400" dirty="0" smtClean="0"/>
              <a:t>  (</a:t>
            </a:r>
            <a:r>
              <a:rPr lang="en-GB" sz="2400" dirty="0" err="1" smtClean="0"/>
              <a:t>αλγόριθμος</a:t>
            </a:r>
            <a:r>
              <a:rPr lang="en-GB" sz="2400" dirty="0" smtClean="0"/>
              <a:t> </a:t>
            </a:r>
            <a:r>
              <a:rPr lang="en-GB" sz="2400" b="1" dirty="0" smtClean="0">
                <a:solidFill>
                  <a:schemeClr val="accent2"/>
                </a:solidFill>
              </a:rPr>
              <a:t>Bellman-Ford</a:t>
            </a:r>
            <a:r>
              <a:rPr lang="en-GB" sz="2400" dirty="0" smtClean="0"/>
              <a:t>)</a:t>
            </a:r>
          </a:p>
          <a:p>
            <a:pPr marL="741363" lvl="1" indent="-284163" defTabSz="457200"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IGP:  </a:t>
            </a:r>
            <a:r>
              <a:rPr lang="en-GB" sz="1800" b="1" dirty="0" smtClean="0">
                <a:solidFill>
                  <a:srgbClr val="F01700"/>
                </a:solidFill>
              </a:rPr>
              <a:t>RIP</a:t>
            </a:r>
            <a:r>
              <a:rPr lang="en-GB" sz="1800" dirty="0" smtClean="0"/>
              <a:t> (Routing Information Protocol)</a:t>
            </a:r>
          </a:p>
          <a:p>
            <a:pPr marL="741363" lvl="1" indent="-284163" defTabSz="457200"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EGP: </a:t>
            </a:r>
            <a:r>
              <a:rPr lang="en-GB" sz="1800" b="1" dirty="0" smtClean="0">
                <a:solidFill>
                  <a:srgbClr val="F01700"/>
                </a:solidFill>
              </a:rPr>
              <a:t>BGP</a:t>
            </a:r>
            <a:r>
              <a:rPr lang="en-GB" sz="1800" dirty="0" smtClean="0"/>
              <a:t> (Border Gateway Protocol)</a:t>
            </a:r>
          </a:p>
          <a:p>
            <a:pPr marL="741363" lvl="1" indent="-284163" defTabSz="457200"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900" dirty="0" smtClean="0"/>
          </a:p>
          <a:p>
            <a:pPr marL="341313" indent="-341313" defTabSz="457200"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/>
              <a:t>LS: Link State</a:t>
            </a:r>
            <a:r>
              <a:rPr lang="en-GB" sz="2400" dirty="0" smtClean="0"/>
              <a:t> (</a:t>
            </a:r>
            <a:r>
              <a:rPr lang="en-GB" sz="2400" dirty="0" err="1" smtClean="0"/>
              <a:t>αλγόριθμος</a:t>
            </a:r>
            <a:r>
              <a:rPr lang="en-GB" sz="2400" dirty="0" smtClean="0"/>
              <a:t> </a:t>
            </a:r>
            <a:r>
              <a:rPr lang="en-GB" sz="2400" b="1" dirty="0" err="1" smtClean="0">
                <a:solidFill>
                  <a:schemeClr val="accent2"/>
                </a:solidFill>
              </a:rPr>
              <a:t>Dijkstra</a:t>
            </a:r>
            <a:r>
              <a:rPr lang="en-GB" sz="2400" dirty="0" smtClean="0"/>
              <a:t>)</a:t>
            </a:r>
          </a:p>
          <a:p>
            <a:pPr marL="741363" lvl="1" indent="-284163" defTabSz="457200"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IGP: </a:t>
            </a:r>
            <a:r>
              <a:rPr lang="en-GB" sz="1800" b="1" dirty="0" smtClean="0">
                <a:solidFill>
                  <a:srgbClr val="F01700"/>
                </a:solidFill>
              </a:rPr>
              <a:t>OSPF</a:t>
            </a:r>
            <a:r>
              <a:rPr lang="en-GB" sz="1800" dirty="0" smtClean="0"/>
              <a:t> (Open Shortest Path First): </a:t>
            </a:r>
            <a:r>
              <a:rPr lang="en-GB" sz="1600" dirty="0" smtClean="0"/>
              <a:t>Link State Data Base + </a:t>
            </a:r>
            <a:r>
              <a:rPr lang="el-GR" sz="1600" dirty="0" smtClean="0"/>
              <a:t>αλγόριθμος</a:t>
            </a:r>
            <a:r>
              <a:rPr lang="en-GB" sz="1600" dirty="0" smtClean="0"/>
              <a:t> </a:t>
            </a:r>
            <a:r>
              <a:rPr lang="en-GB" sz="1600" dirty="0" err="1" smtClean="0"/>
              <a:t>Dijkstra</a:t>
            </a:r>
            <a:r>
              <a:rPr lang="en-GB" sz="1600" dirty="0" smtClean="0"/>
              <a:t> </a:t>
            </a:r>
            <a:r>
              <a:rPr lang="el-GR" sz="1600" dirty="0" smtClean="0"/>
              <a:t>στον κορμό</a:t>
            </a:r>
            <a:r>
              <a:rPr lang="en-GB" sz="1600" dirty="0" smtClean="0"/>
              <a:t> </a:t>
            </a:r>
            <a:r>
              <a:rPr lang="en-GB" sz="1600" dirty="0" err="1" smtClean="0"/>
              <a:t>Αυτόνομου</a:t>
            </a:r>
            <a:r>
              <a:rPr lang="en-GB" sz="1600" dirty="0" smtClean="0"/>
              <a:t> </a:t>
            </a:r>
            <a:r>
              <a:rPr lang="en-GB" sz="1600" dirty="0" err="1" smtClean="0"/>
              <a:t>Δικτύου</a:t>
            </a:r>
            <a:r>
              <a:rPr lang="en-GB" sz="1600" dirty="0" smtClean="0"/>
              <a:t> (Core of an Autonomous </a:t>
            </a:r>
            <a:r>
              <a:rPr lang="en-GB" sz="1600" dirty="0" smtClean="0"/>
              <a:t>System - </a:t>
            </a:r>
            <a:r>
              <a:rPr lang="en-GB" sz="1600" dirty="0" smtClean="0"/>
              <a:t>AS)</a:t>
            </a:r>
            <a:endParaRPr lang="el-GR" sz="1600" dirty="0" smtClean="0"/>
          </a:p>
          <a:p>
            <a:pPr marL="741363" lvl="1" indent="-284163" defTabSz="457200"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800" dirty="0" smtClean="0"/>
              <a:t>Κόστος</a:t>
            </a:r>
            <a:r>
              <a:rPr lang="en-GB" sz="1800" dirty="0" smtClean="0"/>
              <a:t> </a:t>
            </a:r>
            <a:r>
              <a:rPr lang="en-GB" sz="1800" dirty="0" err="1" smtClean="0"/>
              <a:t>γρ</a:t>
            </a:r>
            <a:r>
              <a:rPr lang="en-GB" sz="1800" dirty="0" smtClean="0"/>
              <a:t>αμμών δικτύου: Ανάλογα με την ταχύτητα ή οριζόμενα από τον Διαχειριστή </a:t>
            </a:r>
          </a:p>
          <a:p>
            <a:pPr lvl="2" defTabSz="457200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err="1" smtClean="0"/>
              <a:t>Αν</a:t>
            </a:r>
            <a:r>
              <a:rPr lang="en-GB" sz="1600" dirty="0" smtClean="0"/>
              <a:t>ανέωση κόστους </a:t>
            </a:r>
            <a:r>
              <a:rPr lang="en-GB" sz="1600" dirty="0" smtClean="0"/>
              <a:t>γραμμών</a:t>
            </a:r>
            <a:r>
              <a:rPr lang="el-GR" sz="1600" dirty="0" smtClean="0"/>
              <a:t> μέσω </a:t>
            </a:r>
            <a:r>
              <a:rPr lang="en-US" sz="1600" b="1" dirty="0" smtClean="0">
                <a:solidFill>
                  <a:srgbClr val="FF0000"/>
                </a:solidFill>
              </a:rPr>
              <a:t>LSA</a:t>
            </a:r>
            <a:r>
              <a:rPr lang="en-US" sz="1600" dirty="0" smtClean="0"/>
              <a:t> (Link State Advertisement)</a:t>
            </a:r>
            <a:r>
              <a:rPr lang="el-GR" sz="1600" dirty="0"/>
              <a:t> κάθε 30 </a:t>
            </a:r>
            <a:r>
              <a:rPr lang="en-US" sz="1600" dirty="0"/>
              <a:t>min (default)</a:t>
            </a:r>
            <a:r>
              <a:rPr lang="el-GR" sz="1600" dirty="0"/>
              <a:t> </a:t>
            </a:r>
            <a:r>
              <a:rPr lang="en-GB" sz="1600" dirty="0"/>
              <a:t>ή </a:t>
            </a:r>
            <a:r>
              <a:rPr lang="en-GB" sz="1600" dirty="0" err="1"/>
              <a:t>λόγω</a:t>
            </a:r>
            <a:r>
              <a:rPr lang="en-GB" sz="1600" dirty="0"/>
              <a:t> </a:t>
            </a:r>
            <a:r>
              <a:rPr lang="en-GB" sz="1600" dirty="0" err="1"/>
              <a:t>μετ</a:t>
            </a:r>
            <a:r>
              <a:rPr lang="en-GB" sz="1600" dirty="0"/>
              <a:t>αβολής </a:t>
            </a:r>
            <a:r>
              <a:rPr lang="el-GR" sz="1600" dirty="0"/>
              <a:t>κατάστασης. Μετά από </a:t>
            </a:r>
            <a:r>
              <a:rPr lang="en-US" sz="1600" dirty="0"/>
              <a:t>60 min (time out) </a:t>
            </a:r>
            <a:r>
              <a:rPr lang="el-GR" sz="1600" dirty="0"/>
              <a:t>χωρίς </a:t>
            </a:r>
            <a:r>
              <a:rPr lang="en-US" sz="1600" dirty="0"/>
              <a:t>LSA </a:t>
            </a:r>
            <a:r>
              <a:rPr lang="el-GR" sz="1600" dirty="0"/>
              <a:t>η γραμμή διαγράφεται </a:t>
            </a:r>
            <a:endParaRPr lang="el-GR" sz="1600" dirty="0" smtClean="0"/>
          </a:p>
          <a:p>
            <a:pPr lvl="2" defTabSz="457200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600" dirty="0" smtClean="0"/>
              <a:t>Σ</a:t>
            </a:r>
            <a:r>
              <a:rPr lang="el-GR" sz="1600" dirty="0"/>
              <a:t>ε</a:t>
            </a:r>
            <a:r>
              <a:rPr lang="en-GB" sz="1600" dirty="0" smtClean="0"/>
              <a:t> </a:t>
            </a:r>
            <a:r>
              <a:rPr lang="en-GB" sz="1600" dirty="0" smtClean="0"/>
              <a:t>π</a:t>
            </a:r>
            <a:r>
              <a:rPr lang="en-GB" sz="1600" dirty="0" err="1" smtClean="0"/>
              <a:t>εριφερει</a:t>
            </a:r>
            <a:r>
              <a:rPr lang="en-GB" sz="1600" dirty="0" smtClean="0"/>
              <a:t>ακά υποδίκτυα (stub areas): Default </a:t>
            </a:r>
            <a:r>
              <a:rPr lang="en-GB" sz="1600" dirty="0" smtClean="0"/>
              <a:t>G/W</a:t>
            </a:r>
            <a:endParaRPr lang="el-GR" sz="1600" dirty="0" smtClean="0"/>
          </a:p>
          <a:p>
            <a:pPr lvl="2" defTabSz="457200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600" dirty="0"/>
              <a:t>Για δίκτυα εκτός </a:t>
            </a:r>
            <a:r>
              <a:rPr lang="en-US" sz="1600" dirty="0"/>
              <a:t>AS: </a:t>
            </a:r>
            <a:r>
              <a:rPr lang="el-GR" sz="1600" dirty="0"/>
              <a:t>Ανακοινώσεις εντός </a:t>
            </a:r>
            <a:r>
              <a:rPr lang="en-US" sz="1600" dirty="0"/>
              <a:t>AS </a:t>
            </a:r>
            <a:r>
              <a:rPr lang="el-GR" sz="1600" dirty="0"/>
              <a:t>μέσω </a:t>
            </a:r>
            <a:r>
              <a:rPr lang="en-US" sz="1600" dirty="0" err="1"/>
              <a:t>i</a:t>
            </a:r>
            <a:r>
              <a:rPr lang="en-US" sz="1600" dirty="0"/>
              <a:t>-BGP</a:t>
            </a:r>
            <a:endParaRPr lang="el-GR" sz="1600" dirty="0"/>
          </a:p>
          <a:p>
            <a:pPr lvl="2" defTabSz="457200" eaLnBrk="1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6590486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0663"/>
            <a:ext cx="9144000" cy="1252537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Α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ΛΓΟΡΙΘΜΟΣ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Distance Vector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2400" b="1" dirty="0" smtClean="0">
                <a:solidFill>
                  <a:srgbClr val="FF0000"/>
                </a:solidFill>
              </a:rPr>
              <a:t>IGP RIP – BGP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(Bellman – Ford)</a:t>
            </a:r>
            <a:endParaRPr lang="en-GB" sz="2400" b="1" dirty="0" smtClean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47800"/>
            <a:ext cx="8229600" cy="5067300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err="1" smtClean="0"/>
              <a:t>Κάθε</a:t>
            </a:r>
            <a:r>
              <a:rPr lang="en-GB" sz="1800" dirty="0" smtClean="0"/>
              <a:t> </a:t>
            </a:r>
            <a:r>
              <a:rPr lang="en-GB" sz="1800" dirty="0" err="1" smtClean="0"/>
              <a:t>κόμ</a:t>
            </a:r>
            <a:r>
              <a:rPr lang="en-GB" sz="1800" dirty="0" smtClean="0"/>
              <a:t>βος υπολογίζει την επόμενη «βέλτιστη» στάση προς όλες τις κατευθύνσεις, σύμφωνα με την εικόνα που έχει τοπικά (</a:t>
            </a:r>
            <a:r>
              <a:rPr lang="en-GB" sz="1800" b="1" dirty="0" smtClean="0">
                <a:solidFill>
                  <a:schemeClr val="accent2"/>
                </a:solidFill>
              </a:rPr>
              <a:t>πραγματικά κατανεμημένος </a:t>
            </a:r>
            <a:r>
              <a:rPr lang="el-GR" sz="1800" b="1" dirty="0" smtClean="0">
                <a:solidFill>
                  <a:schemeClr val="accent2"/>
                </a:solidFill>
              </a:rPr>
              <a:t>αλγόριθμος</a:t>
            </a:r>
            <a:r>
              <a:rPr lang="en-GB" sz="1800" dirty="0" smtClean="0"/>
              <a:t>)</a:t>
            </a:r>
            <a:endParaRPr lang="el-GR" sz="1800" dirty="0" smtClean="0"/>
          </a:p>
          <a:p>
            <a:pPr marL="341313" indent="-341313" defTabSz="45720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900" dirty="0" smtClean="0"/>
          </a:p>
          <a:p>
            <a:pPr marL="341313" indent="-341313" defTabSz="45720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800" dirty="0" smtClean="0"/>
              <a:t>Χρειάζεται</a:t>
            </a:r>
            <a:r>
              <a:rPr lang="en-GB" sz="1800" dirty="0" smtClean="0"/>
              <a:t> </a:t>
            </a:r>
            <a:r>
              <a:rPr lang="en-GB" sz="1800" dirty="0" err="1" smtClean="0"/>
              <a:t>γνώση</a:t>
            </a:r>
            <a:r>
              <a:rPr lang="en-GB" sz="1800" dirty="0" smtClean="0"/>
              <a:t> </a:t>
            </a:r>
            <a:r>
              <a:rPr lang="en-GB" sz="1800" dirty="0" err="1" smtClean="0"/>
              <a:t>του</a:t>
            </a:r>
            <a:r>
              <a:rPr lang="en-GB" sz="1800" dirty="0" smtClean="0"/>
              <a:t> «</a:t>
            </a:r>
            <a:r>
              <a:rPr lang="en-GB" sz="1800" dirty="0" err="1" smtClean="0"/>
              <a:t>κόστους</a:t>
            </a:r>
            <a:r>
              <a:rPr lang="en-GB" sz="1800" dirty="0" smtClean="0"/>
              <a:t>» </a:t>
            </a:r>
            <a:r>
              <a:rPr lang="en-GB" sz="1800" dirty="0" err="1" smtClean="0"/>
              <a:t>των</a:t>
            </a:r>
            <a:r>
              <a:rPr lang="en-GB" sz="1800" dirty="0" smtClean="0"/>
              <a:t> </a:t>
            </a:r>
            <a:r>
              <a:rPr lang="en-GB" sz="1800" dirty="0" err="1" smtClean="0"/>
              <a:t>άμεσων</a:t>
            </a:r>
            <a:r>
              <a:rPr lang="en-GB" sz="1800" dirty="0" smtClean="0"/>
              <a:t> </a:t>
            </a:r>
            <a:r>
              <a:rPr lang="en-GB" sz="1800" dirty="0" err="1" smtClean="0"/>
              <a:t>συνδέσεων</a:t>
            </a:r>
            <a:r>
              <a:rPr lang="en-GB" sz="1800" dirty="0" smtClean="0"/>
              <a:t> (interfaces) και </a:t>
            </a:r>
            <a:r>
              <a:rPr lang="en-GB" sz="1800" dirty="0" err="1" smtClean="0"/>
              <a:t>το</a:t>
            </a:r>
            <a:r>
              <a:rPr lang="en-GB" sz="1800" dirty="0" smtClean="0"/>
              <a:t> </a:t>
            </a:r>
            <a:r>
              <a:rPr lang="en-GB" sz="1800" dirty="0" err="1" smtClean="0"/>
              <a:t>εκτιμώμενο</a:t>
            </a:r>
            <a:r>
              <a:rPr lang="en-GB" sz="1800" dirty="0" smtClean="0"/>
              <a:t> «</a:t>
            </a:r>
            <a:r>
              <a:rPr lang="en-GB" sz="1800" dirty="0" err="1" smtClean="0"/>
              <a:t>κόστος</a:t>
            </a:r>
            <a:r>
              <a:rPr lang="en-GB" sz="1800" dirty="0" smtClean="0"/>
              <a:t>» από </a:t>
            </a:r>
            <a:r>
              <a:rPr lang="en-GB" sz="1800" dirty="0" err="1" smtClean="0"/>
              <a:t>τους</a:t>
            </a:r>
            <a:r>
              <a:rPr lang="en-GB" sz="1800" dirty="0" smtClean="0"/>
              <a:t> </a:t>
            </a:r>
            <a:r>
              <a:rPr lang="en-GB" sz="1800" dirty="0" err="1" smtClean="0"/>
              <a:t>άμεσους</a:t>
            </a:r>
            <a:r>
              <a:rPr lang="en-GB" sz="1800" dirty="0" smtClean="0"/>
              <a:t> </a:t>
            </a:r>
            <a:r>
              <a:rPr lang="en-GB" sz="1800" dirty="0" err="1" smtClean="0"/>
              <a:t>γείτονες</a:t>
            </a:r>
            <a:r>
              <a:rPr lang="en-GB" sz="1800" dirty="0" smtClean="0"/>
              <a:t> π</a:t>
            </a:r>
            <a:r>
              <a:rPr lang="en-GB" sz="1800" dirty="0" err="1" smtClean="0"/>
              <a:t>ρος</a:t>
            </a:r>
            <a:r>
              <a:rPr lang="en-GB" sz="1800" dirty="0" smtClean="0"/>
              <a:t> </a:t>
            </a:r>
            <a:r>
              <a:rPr lang="en-GB" sz="1800" dirty="0" err="1" smtClean="0"/>
              <a:t>όλους</a:t>
            </a:r>
            <a:r>
              <a:rPr lang="en-GB" sz="1800" dirty="0" smtClean="0"/>
              <a:t> </a:t>
            </a:r>
            <a:r>
              <a:rPr lang="en-GB" sz="1800" dirty="0" err="1" smtClean="0"/>
              <a:t>τους</a:t>
            </a:r>
            <a:r>
              <a:rPr lang="en-GB" sz="1800" dirty="0" smtClean="0"/>
              <a:t> π</a:t>
            </a:r>
            <a:r>
              <a:rPr lang="en-GB" sz="1800" dirty="0" err="1" smtClean="0"/>
              <a:t>ροορισμούς</a:t>
            </a:r>
            <a:r>
              <a:rPr lang="en-GB" sz="1800" dirty="0" smtClean="0"/>
              <a:t> (π.χ. </a:t>
            </a:r>
            <a:r>
              <a:rPr lang="en-GB" sz="1800" dirty="0" err="1" smtClean="0"/>
              <a:t>όλ</a:t>
            </a:r>
            <a:r>
              <a:rPr lang="en-GB" sz="1800" dirty="0" smtClean="0"/>
              <a:t>α τα δίκτυα στο Internet που ανακοινώνουν - announce – σε έναν ακραίο δρομολογητή μιας αυτόνομης κοινότητας - AS - οι γειτονικές του αυτόνομες κοινότητες στο πρωτόκολλο BGP)</a:t>
            </a:r>
            <a:endParaRPr lang="el-GR" sz="1800" dirty="0" smtClean="0"/>
          </a:p>
          <a:p>
            <a:pPr marL="341313" indent="-341313" defTabSz="45720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900" dirty="0" smtClean="0"/>
          </a:p>
          <a:p>
            <a:pPr marL="341313" indent="-341313" defTabSz="45720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800" dirty="0" smtClean="0"/>
              <a:t>Βασίζεται</a:t>
            </a:r>
            <a:r>
              <a:rPr lang="en-GB" sz="1800" dirty="0" smtClean="0"/>
              <a:t> </a:t>
            </a:r>
            <a:r>
              <a:rPr lang="en-GB" sz="1800" dirty="0" err="1" smtClean="0"/>
              <a:t>στον</a:t>
            </a:r>
            <a:r>
              <a:rPr lang="en-GB" sz="1800" dirty="0" smtClean="0"/>
              <a:t> </a:t>
            </a:r>
            <a:r>
              <a:rPr lang="en-GB" sz="1800" dirty="0" err="1" smtClean="0"/>
              <a:t>δυν</a:t>
            </a:r>
            <a:r>
              <a:rPr lang="en-GB" sz="1800" dirty="0" smtClean="0"/>
              <a:t>αμικό προγραμματισμό (με πιθανές επεκτάσεις για την ανακάλυψη εναλλακτικών δρόμων στο BGP)</a:t>
            </a:r>
            <a:endParaRPr lang="el-GR" sz="1800" dirty="0" smtClean="0"/>
          </a:p>
          <a:p>
            <a:pPr marL="341313" indent="-341313" defTabSz="45720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800" dirty="0" smtClean="0"/>
          </a:p>
          <a:p>
            <a:pPr marL="341313" indent="-341313" defTabSz="45720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800" dirty="0" smtClean="0"/>
              <a:t>Οι</a:t>
            </a:r>
            <a:r>
              <a:rPr lang="en-GB" sz="1800" dirty="0" smtClean="0"/>
              <a:t> </a:t>
            </a:r>
            <a:r>
              <a:rPr lang="en-GB" sz="1800" dirty="0" err="1" smtClean="0"/>
              <a:t>κόμ</a:t>
            </a:r>
            <a:r>
              <a:rPr lang="en-GB" sz="1800" dirty="0" smtClean="0"/>
              <a:t>βοι εντοπίζουν τους βέλτιστους δρόμους (shortest paths) προς όλους τους κόμβους εκτελώντας αλγόριθμο βασισμένο στον δυναμικό προγραμματισμό (</a:t>
            </a:r>
            <a:r>
              <a:rPr lang="en-GB" sz="1800" b="1" dirty="0" smtClean="0">
                <a:solidFill>
                  <a:schemeClr val="accent2"/>
                </a:solidFill>
              </a:rPr>
              <a:t>dynamic programming</a:t>
            </a:r>
            <a:r>
              <a:rPr lang="en-GB" sz="1800" dirty="0" smtClean="0"/>
              <a:t>) που εισήγαγε ο Bellman</a:t>
            </a:r>
          </a:p>
          <a:p>
            <a:pPr marL="341313" indent="-341313" defTabSz="45720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900" dirty="0" smtClean="0"/>
          </a:p>
          <a:p>
            <a:pPr marL="341313" indent="-341313" defTabSz="45720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800" dirty="0" smtClean="0"/>
              <a:t>Αρχικά</a:t>
            </a:r>
            <a:r>
              <a:rPr lang="en-GB" sz="1800" dirty="0" smtClean="0"/>
              <a:t> πα</a:t>
            </a:r>
            <a:r>
              <a:rPr lang="en-GB" sz="1800" dirty="0" err="1" smtClean="0"/>
              <a:t>ρουσί</a:t>
            </a:r>
            <a:r>
              <a:rPr lang="en-GB" sz="1800" dirty="0" smtClean="0"/>
              <a:t>ασε αστάθειες (π.χ. </a:t>
            </a:r>
            <a:r>
              <a:rPr lang="en-GB" sz="1800" dirty="0" err="1" smtClean="0"/>
              <a:t>δρόμους</a:t>
            </a:r>
            <a:r>
              <a:rPr lang="en-GB" sz="1800" dirty="0" smtClean="0"/>
              <a:t> </a:t>
            </a:r>
            <a:r>
              <a:rPr lang="en-GB" sz="1800" dirty="0" err="1" smtClean="0"/>
              <a:t>με</a:t>
            </a:r>
            <a:r>
              <a:rPr lang="en-GB" sz="1800" dirty="0" smtClean="0"/>
              <a:t> </a:t>
            </a:r>
            <a:r>
              <a:rPr lang="en-GB" sz="1800" dirty="0" err="1" smtClean="0"/>
              <a:t>κύκλους</a:t>
            </a:r>
            <a:r>
              <a:rPr lang="en-GB" sz="1800" dirty="0" smtClean="0"/>
              <a:t> - loops) α</a:t>
            </a:r>
            <a:r>
              <a:rPr lang="en-GB" sz="1800" dirty="0" err="1" smtClean="0"/>
              <a:t>λλά</a:t>
            </a:r>
            <a:r>
              <a:rPr lang="en-GB" sz="1800" dirty="0" smtClean="0"/>
              <a:t> </a:t>
            </a:r>
            <a:r>
              <a:rPr lang="en-GB" sz="1800" dirty="0" err="1" smtClean="0"/>
              <a:t>σήμερ</a:t>
            </a:r>
            <a:r>
              <a:rPr lang="en-GB" sz="1800" dirty="0" smtClean="0"/>
              <a:t>α το πρωτόκολλο </a:t>
            </a:r>
            <a:r>
              <a:rPr lang="en-GB" sz="1800" b="1" dirty="0" smtClean="0">
                <a:solidFill>
                  <a:srgbClr val="FF0000"/>
                </a:solidFill>
              </a:rPr>
              <a:t>EGP BGP</a:t>
            </a:r>
            <a:r>
              <a:rPr lang="en-GB" sz="1800" dirty="0" smtClean="0"/>
              <a:t> </a:t>
            </a:r>
            <a:r>
              <a:rPr lang="en-GB" sz="1800" dirty="0" smtClean="0"/>
              <a:t>είναι η καρδιά του Internet</a:t>
            </a:r>
          </a:p>
          <a:p>
            <a:pPr marL="341313" indent="-341313" defTabSz="45720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900" dirty="0" smtClean="0"/>
          </a:p>
          <a:p>
            <a:pPr marL="341313" indent="-341313" defTabSz="45720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800" dirty="0" smtClean="0"/>
              <a:t>Το</a:t>
            </a:r>
            <a:r>
              <a:rPr lang="en-GB" sz="1800" dirty="0" smtClean="0"/>
              <a:t> π</a:t>
            </a:r>
            <a:r>
              <a:rPr lang="en-GB" sz="1800" dirty="0" err="1" smtClean="0"/>
              <a:t>ρωτόκολλο</a:t>
            </a:r>
            <a:r>
              <a:rPr lang="en-GB" sz="1800" dirty="0" smtClean="0"/>
              <a:t> </a:t>
            </a:r>
            <a:r>
              <a:rPr lang="en-GB" sz="1800" b="1" dirty="0" smtClean="0">
                <a:solidFill>
                  <a:srgbClr val="FF0000"/>
                </a:solidFill>
              </a:rPr>
              <a:t>IGP RIP</a:t>
            </a:r>
            <a:r>
              <a:rPr lang="en-GB" sz="1800" dirty="0" smtClean="0"/>
              <a:t> </a:t>
            </a:r>
            <a:r>
              <a:rPr lang="en-GB" sz="1800" dirty="0" err="1" smtClean="0"/>
              <a:t>σήμερ</a:t>
            </a:r>
            <a:r>
              <a:rPr lang="en-GB" sz="1800" dirty="0" smtClean="0"/>
              <a:t>α έχει αντικατασταθεί από το </a:t>
            </a:r>
            <a:r>
              <a:rPr lang="en-GB" sz="1800" b="1" dirty="0" smtClean="0">
                <a:solidFill>
                  <a:srgbClr val="FF0000"/>
                </a:solidFill>
              </a:rPr>
              <a:t>OPSF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312863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Α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ΛΓΟΡΙΘΜΟΣ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Link State</a:t>
            </a:r>
            <a:r>
              <a:rPr lang="en-GB" sz="3600" dirty="0" smtClean="0"/>
              <a:t>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2400" b="1" dirty="0" smtClean="0">
                <a:solidFill>
                  <a:srgbClr val="FF0000"/>
                </a:solidFill>
              </a:rPr>
              <a:t>IGP </a:t>
            </a:r>
            <a:r>
              <a:rPr lang="en-US" sz="2400" b="1" dirty="0" smtClean="0">
                <a:solidFill>
                  <a:srgbClr val="FF0000"/>
                </a:solidFill>
              </a:rPr>
              <a:t>OSPF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Dij</a:t>
            </a:r>
            <a:r>
              <a:rPr lang="en-US" sz="2400" b="1" dirty="0" err="1">
                <a:solidFill>
                  <a:srgbClr val="FF0000"/>
                </a:solidFill>
              </a:rPr>
              <a:t>k</a:t>
            </a:r>
            <a:r>
              <a:rPr lang="en-US" sz="2400" b="1" dirty="0" err="1" smtClean="0">
                <a:solidFill>
                  <a:srgbClr val="FF0000"/>
                </a:solidFill>
              </a:rPr>
              <a:t>stra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GB" sz="36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257800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800" dirty="0"/>
              <a:t>Θεωρείται</a:t>
            </a:r>
            <a:r>
              <a:rPr lang="en-GB" sz="1800" dirty="0"/>
              <a:t> </a:t>
            </a:r>
            <a:r>
              <a:rPr lang="en-GB" sz="1800" dirty="0" err="1"/>
              <a:t>ευστ</a:t>
            </a:r>
            <a:r>
              <a:rPr lang="en-GB" sz="1800" dirty="0"/>
              <a:t>αθής αλγόριθμος, επαρκής για IGP: Μια αυτόνομη κοινότητα ιεραρχείται εσωτερικά σε περιοχές OSPF 0 (μία ή περισσότερες) + περιφερειακές </a:t>
            </a:r>
            <a:r>
              <a:rPr lang="en-GB" sz="1800" b="1" dirty="0">
                <a:solidFill>
                  <a:schemeClr val="accent2"/>
                </a:solidFill>
              </a:rPr>
              <a:t>stub areas</a:t>
            </a:r>
            <a:r>
              <a:rPr lang="en-GB" sz="1800" dirty="0"/>
              <a:t> με static routing (</a:t>
            </a:r>
            <a:r>
              <a:rPr lang="en-GB" sz="1800" i="1" dirty="0">
                <a:solidFill>
                  <a:srgbClr val="F01700"/>
                </a:solidFill>
              </a:rPr>
              <a:t>στο δίκτυο του ΕΜΠ, OSPF τρέχουν μόνο 2 </a:t>
            </a:r>
            <a:r>
              <a:rPr lang="el-GR" sz="1800" i="1" dirty="0">
                <a:solidFill>
                  <a:srgbClr val="F01700"/>
                </a:solidFill>
              </a:rPr>
              <a:t>δρομολογητές</a:t>
            </a:r>
            <a:r>
              <a:rPr lang="en-GB" sz="1800" dirty="0"/>
              <a:t>)</a:t>
            </a:r>
            <a:endParaRPr lang="el-GR" sz="1800" dirty="0"/>
          </a:p>
          <a:p>
            <a:pPr marL="341313" indent="-341313" defTabSz="457200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err="1" smtClean="0"/>
              <a:t>Κάθε</a:t>
            </a:r>
            <a:r>
              <a:rPr lang="en-GB" sz="1800" dirty="0" smtClean="0"/>
              <a:t> </a:t>
            </a:r>
            <a:r>
              <a:rPr lang="en-GB" sz="1800" dirty="0" err="1" smtClean="0"/>
              <a:t>δρομολογητής</a:t>
            </a:r>
            <a:r>
              <a:rPr lang="en-GB" sz="1800" dirty="0" smtClean="0"/>
              <a:t> </a:t>
            </a:r>
            <a:r>
              <a:rPr lang="el-GR" sz="1800" dirty="0" smtClean="0"/>
              <a:t>κορμού</a:t>
            </a:r>
            <a:r>
              <a:rPr lang="en-GB" sz="1800" dirty="0" smtClean="0"/>
              <a:t> έχει πλήρη εικόνα της περιοχής του – τοπολογία, κόστη </a:t>
            </a:r>
            <a:r>
              <a:rPr lang="el-GR" sz="1800" dirty="0" smtClean="0"/>
              <a:t>συνδέσεων</a:t>
            </a:r>
          </a:p>
          <a:p>
            <a:pPr marL="341313" indent="-341313" defTabSz="457200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err="1" smtClean="0"/>
              <a:t>Όλοι</a:t>
            </a:r>
            <a:r>
              <a:rPr lang="en-GB" sz="1800" dirty="0" smtClean="0"/>
              <a:t> </a:t>
            </a:r>
            <a:r>
              <a:rPr lang="en-GB" sz="1800" dirty="0" err="1" smtClean="0"/>
              <a:t>οι</a:t>
            </a:r>
            <a:r>
              <a:rPr lang="en-GB" sz="1800" dirty="0" smtClean="0"/>
              <a:t> </a:t>
            </a:r>
            <a:r>
              <a:rPr lang="en-GB" sz="1800" dirty="0" err="1" smtClean="0"/>
              <a:t>δρομολογητές</a:t>
            </a:r>
            <a:r>
              <a:rPr lang="el-GR" sz="1800" dirty="0" smtClean="0"/>
              <a:t> κορμού</a:t>
            </a:r>
            <a:r>
              <a:rPr lang="en-GB" sz="1800" dirty="0" smtClean="0"/>
              <a:t> </a:t>
            </a:r>
            <a:r>
              <a:rPr lang="en-GB" sz="1800" dirty="0" err="1" smtClean="0"/>
              <a:t>εκτελούν</a:t>
            </a:r>
            <a:r>
              <a:rPr lang="en-GB" sz="1800" dirty="0" smtClean="0"/>
              <a:t> </a:t>
            </a:r>
            <a:r>
              <a:rPr lang="en-GB" sz="1800" dirty="0" err="1" smtClean="0"/>
              <a:t>τον</a:t>
            </a:r>
            <a:r>
              <a:rPr lang="en-GB" sz="1800" dirty="0" smtClean="0"/>
              <a:t> α</a:t>
            </a:r>
            <a:r>
              <a:rPr lang="en-GB" sz="1800" dirty="0" err="1" smtClean="0"/>
              <a:t>λγόριθμο</a:t>
            </a:r>
            <a:r>
              <a:rPr lang="en-GB" sz="1800" dirty="0" smtClean="0"/>
              <a:t> </a:t>
            </a:r>
            <a:r>
              <a:rPr lang="en-GB" sz="1800" dirty="0" err="1" smtClean="0"/>
              <a:t>Dijkstra</a:t>
            </a:r>
            <a:r>
              <a:rPr lang="en-GB" sz="1800" dirty="0" smtClean="0"/>
              <a:t> </a:t>
            </a:r>
            <a:r>
              <a:rPr lang="en-GB" sz="1800" dirty="0" err="1" smtClean="0"/>
              <a:t>γι</a:t>
            </a:r>
            <a:r>
              <a:rPr lang="en-GB" sz="1800" dirty="0" smtClean="0"/>
              <a:t>α εντοπισμό όλων των δρόμων ελαχίστου κόστους (shortest paths) σε ρόλο κεντρικού συστήματος ελέγχου</a:t>
            </a:r>
            <a:r>
              <a:rPr lang="el-GR" sz="1800" dirty="0" smtClean="0"/>
              <a:t>.</a:t>
            </a:r>
          </a:p>
          <a:p>
            <a:pPr marL="341313" indent="-341313" defTabSz="457200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800" dirty="0" smtClean="0"/>
              <a:t>Πληροφορίες κατάστασης δικτύου (τοπολογία, κόστη) μεταδίδονται με </a:t>
            </a:r>
            <a:r>
              <a:rPr lang="en-US" sz="1800" dirty="0" smtClean="0"/>
              <a:t>Link State Announcements (LSA) </a:t>
            </a:r>
            <a:r>
              <a:rPr lang="el-GR" sz="1800" dirty="0"/>
              <a:t>μεταξύ γειτόνων</a:t>
            </a:r>
            <a:r>
              <a:rPr lang="en-US" sz="1800" dirty="0"/>
              <a:t> </a:t>
            </a:r>
            <a:r>
              <a:rPr lang="el-GR" sz="1800" dirty="0"/>
              <a:t>κάθε</a:t>
            </a:r>
            <a:r>
              <a:rPr lang="en-GB" sz="1800" dirty="0"/>
              <a:t> 1/2 </a:t>
            </a:r>
            <a:r>
              <a:rPr lang="el-GR" sz="1800" dirty="0"/>
              <a:t>ώρα </a:t>
            </a:r>
            <a:r>
              <a:rPr lang="en-GB" sz="1800" dirty="0"/>
              <a:t>(default) ή </a:t>
            </a:r>
            <a:r>
              <a:rPr lang="el-GR" sz="1800" dirty="0"/>
              <a:t>λόγω μεταβολής</a:t>
            </a:r>
            <a:r>
              <a:rPr lang="en-GB" sz="1800" dirty="0"/>
              <a:t> </a:t>
            </a:r>
            <a:r>
              <a:rPr lang="el-GR" sz="1800" dirty="0"/>
              <a:t>κατάστασης</a:t>
            </a:r>
            <a:r>
              <a:rPr lang="en-US" sz="1800" dirty="0" smtClean="0"/>
              <a:t> </a:t>
            </a:r>
            <a:r>
              <a:rPr lang="en-GB" sz="1800" dirty="0" smtClean="0"/>
              <a:t>– θεωρητικά όλοι έχουν την ίδια εικόνα</a:t>
            </a:r>
          </a:p>
          <a:p>
            <a:pPr marL="341313" indent="-341313" defTabSz="457200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800" b="1" dirty="0" smtClean="0">
                <a:solidFill>
                  <a:srgbClr val="FF0000"/>
                </a:solidFill>
              </a:rPr>
              <a:t>Τα </a:t>
            </a:r>
            <a:r>
              <a:rPr lang="en-US" sz="1800" b="1" dirty="0" smtClean="0">
                <a:solidFill>
                  <a:srgbClr val="FF0000"/>
                </a:solidFill>
              </a:rPr>
              <a:t>LSA </a:t>
            </a:r>
            <a:r>
              <a:rPr lang="el-GR" sz="1800" b="1" dirty="0">
                <a:solidFill>
                  <a:srgbClr val="FF0000"/>
                </a:solidFill>
              </a:rPr>
              <a:t>μεταδίδονται σαν αυτόνομα </a:t>
            </a:r>
            <a:r>
              <a:rPr lang="en-US" sz="1800" b="1" dirty="0">
                <a:solidFill>
                  <a:srgbClr val="FF0000"/>
                </a:solidFill>
              </a:rPr>
              <a:t>IP datagrams, </a:t>
            </a:r>
            <a:r>
              <a:rPr lang="el-GR" sz="1800" b="1" dirty="0">
                <a:solidFill>
                  <a:srgbClr val="FF0000"/>
                </a:solidFill>
              </a:rPr>
              <a:t>όχι μέσω πρωτοκόλλων </a:t>
            </a:r>
            <a:r>
              <a:rPr lang="en-US" sz="1800" b="1" dirty="0">
                <a:solidFill>
                  <a:srgbClr val="FF0000"/>
                </a:solidFill>
              </a:rPr>
              <a:t>TCP </a:t>
            </a:r>
            <a:r>
              <a:rPr lang="el-GR" sz="1800" b="1" dirty="0">
                <a:solidFill>
                  <a:srgbClr val="FF0000"/>
                </a:solidFill>
              </a:rPr>
              <a:t>ή </a:t>
            </a:r>
            <a:r>
              <a:rPr lang="en-US" sz="1800" b="1" dirty="0" smtClean="0">
                <a:solidFill>
                  <a:srgbClr val="FF0000"/>
                </a:solidFill>
              </a:rPr>
              <a:t>UDP</a:t>
            </a:r>
            <a:r>
              <a:rPr lang="en-US" sz="1800" dirty="0" smtClean="0"/>
              <a:t> </a:t>
            </a:r>
            <a:endParaRPr lang="el-GR" sz="1800" dirty="0" smtClean="0"/>
          </a:p>
          <a:p>
            <a:pPr marL="341313" indent="-341313" defTabSz="457200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800" dirty="0" smtClean="0"/>
              <a:t>Γενίκευση του </a:t>
            </a:r>
            <a:r>
              <a:rPr lang="en-US" sz="1800" dirty="0" smtClean="0"/>
              <a:t>OSPF: ECMP (Equal-Cost Mu</a:t>
            </a:r>
            <a:r>
              <a:rPr lang="en-US" sz="1800" dirty="0"/>
              <a:t>l</a:t>
            </a:r>
            <a:r>
              <a:rPr lang="en-US" sz="1800" dirty="0" smtClean="0"/>
              <a:t>ti-Path)</a:t>
            </a:r>
          </a:p>
          <a:p>
            <a:pPr marL="341313" indent="-341313" defTabSz="457200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800" dirty="0" smtClean="0"/>
              <a:t>Σε μεγάλα δίκτυα κορμού εφαρμόζεται εναλλακτικά ο Αλγόριθμος </a:t>
            </a:r>
            <a:r>
              <a:rPr lang="en-US" sz="1800" b="1" dirty="0" smtClean="0">
                <a:solidFill>
                  <a:srgbClr val="FF0000"/>
                </a:solidFill>
              </a:rPr>
              <a:t>IS-IS </a:t>
            </a:r>
            <a:r>
              <a:rPr lang="en-US" sz="1800" dirty="0" smtClean="0"/>
              <a:t>(Intermediate System to Intermediate System)</a:t>
            </a:r>
            <a:endParaRPr lang="en-GB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Ε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ΝΔΕΙΚΤΙΚΗ ΕΚΤΕΛΕΣΗ ΑΛΓΟΡΙΘΜΩΝ</a:t>
            </a:r>
            <a:r>
              <a:rPr lang="en-GB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GB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Bellman Ford &amp; </a:t>
            </a:r>
            <a:r>
              <a:rPr lang="en-GB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Dijkstra</a:t>
            </a:r>
            <a:endParaRPr lang="en-GB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1800" smtClean="0"/>
              <a:t>Δίκτυο (γράφος) αναφοράς</a:t>
            </a:r>
          </a:p>
          <a:p>
            <a:pPr marL="341313" indent="-341313" defTabSz="457200" eaLnBrk="1" hangingPunct="1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1800" smtClean="0"/>
              <a:t>Τα κόστη των γραμμών αφορούν και στις 2 κατευθύνσεις</a:t>
            </a:r>
          </a:p>
          <a:p>
            <a:pPr marL="341313" indent="-341313" defTabSz="457200" eaLnBrk="1" hangingPunct="1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1800" smtClean="0"/>
              <a:t>Στα παραδείγματα που ακολουθούν υπολογίζονται δένδρα ελαχίστων δρόμων </a:t>
            </a:r>
            <a:r>
              <a:rPr lang="en-GB" altLang="en-US" sz="1800" i="1" smtClean="0">
                <a:solidFill>
                  <a:srgbClr val="F01700"/>
                </a:solidFill>
              </a:rPr>
              <a:t>(shortest path trees)</a:t>
            </a:r>
            <a:r>
              <a:rPr lang="en-GB" altLang="en-US" sz="1800" smtClean="0"/>
              <a:t> από όλους προς την </a:t>
            </a:r>
            <a:r>
              <a:rPr lang="en-GB" altLang="en-US" sz="1800" i="1" smtClean="0">
                <a:solidFill>
                  <a:srgbClr val="F01700"/>
                </a:solidFill>
              </a:rPr>
              <a:t>ρίζα {6}</a:t>
            </a:r>
            <a:r>
              <a:rPr lang="en-GB" altLang="en-US" sz="1800" smtClean="0"/>
              <a:t> (Bellman Ford) και από την </a:t>
            </a:r>
            <a:r>
              <a:rPr lang="en-GB" altLang="en-US" sz="1800" i="1" smtClean="0">
                <a:solidFill>
                  <a:srgbClr val="F01700"/>
                </a:solidFill>
              </a:rPr>
              <a:t>ρίζα {1}</a:t>
            </a:r>
            <a:r>
              <a:rPr lang="en-GB" altLang="en-US" sz="1800" smtClean="0"/>
              <a:t> προς όλους (Dijkstra)</a:t>
            </a:r>
            <a:r>
              <a:rPr lang="ar-SA" altLang="en-US" sz="1800" smtClean="0">
                <a:cs typeface="Arial" charset="0"/>
              </a:rPr>
              <a:t>‏</a:t>
            </a:r>
            <a:endParaRPr lang="en-GB" altLang="en-US" sz="1800" smtClean="0"/>
          </a:p>
          <a:p>
            <a:pPr marL="341313" indent="-341313" defTabSz="457200" eaLnBrk="1" hangingPunct="1">
              <a:spcBef>
                <a:spcPts val="450"/>
              </a:spcBef>
              <a:buClr>
                <a:srgbClr val="F017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1800" b="1" smtClean="0">
                <a:solidFill>
                  <a:srgbClr val="F01700"/>
                </a:solidFill>
              </a:rPr>
              <a:t>ΠΡΟΣΟΧΗ:</a:t>
            </a:r>
            <a:r>
              <a:rPr lang="en-GB" altLang="en-US" sz="1800" b="1" smtClean="0"/>
              <a:t> Η επιλογή του ρόλου της </a:t>
            </a:r>
            <a:r>
              <a:rPr lang="en-GB" altLang="en-US" sz="1800" b="1" i="1" smtClean="0">
                <a:solidFill>
                  <a:srgbClr val="F01700"/>
                </a:solidFill>
              </a:rPr>
              <a:t>ρίζας</a:t>
            </a:r>
            <a:r>
              <a:rPr lang="en-GB" altLang="en-US" sz="1800" b="1" smtClean="0"/>
              <a:t> του δένδρου (πηγή ή προορισμός) έγινε αυθαίρετα. Δεν εξαρτάται από τους αλγόριθμους  που ισχύουν κατ’ αναλογία για αντίστροφους ρόλους ρίζας</a:t>
            </a:r>
          </a:p>
          <a:p>
            <a:pPr marL="341313" indent="-341313" defTabSz="457200" eaLnBrk="1" hangingPunct="1">
              <a:spcBef>
                <a:spcPts val="4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en-US" sz="1800" b="1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933825"/>
            <a:ext cx="7958138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6083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65100"/>
            <a:ext cx="8229600" cy="1190625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Α</a:t>
            </a:r>
            <a:r>
              <a:rPr lang="el-G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ΛΓΟΡΙΘΜΟΣ</a:t>
            </a:r>
            <a:r>
              <a:rPr lang="en-GB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Bellman-Ford</a:t>
            </a:r>
            <a:r>
              <a:rPr lang="en-GB" smtClean="0"/>
              <a:t/>
            </a:r>
            <a:br>
              <a:rPr lang="en-GB" smtClean="0"/>
            </a:br>
            <a:r>
              <a:rPr lang="en-GB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Distance Vector (1/2)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435975" cy="5437187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spcBef>
                <a:spcPts val="450"/>
              </a:spcBef>
              <a:buClr>
                <a:srgbClr val="F01700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1800" b="1" smtClean="0">
                <a:solidFill>
                  <a:srgbClr val="F01700"/>
                </a:solidFill>
              </a:rPr>
              <a:t>Υπολογισμός Δένδρου Ελαχίστων Δρόμων (Shortest Path Tree) </a:t>
            </a:r>
          </a:p>
          <a:p>
            <a:pPr marL="341313" indent="-341313" defTabSz="457200" eaLnBrk="1" hangingPunct="1">
              <a:spcBef>
                <a:spcPts val="450"/>
              </a:spcBef>
              <a:buClr>
                <a:srgbClr val="F01700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1800" b="1" smtClean="0">
                <a:solidFill>
                  <a:srgbClr val="F01700"/>
                </a:solidFill>
              </a:rPr>
              <a:t>προς τον κόμβο {</a:t>
            </a:r>
            <a:r>
              <a:rPr lang="en-GB" altLang="en-US" sz="1800" b="1" i="1" smtClean="0">
                <a:solidFill>
                  <a:srgbClr val="F01700"/>
                </a:solidFill>
              </a:rPr>
              <a:t>6}</a:t>
            </a:r>
            <a:r>
              <a:rPr lang="en-GB" altLang="en-US" sz="1800" b="1" smtClean="0">
                <a:solidFill>
                  <a:srgbClr val="F01700"/>
                </a:solidFill>
              </a:rPr>
              <a:t> από τους κόμβους </a:t>
            </a:r>
            <a:r>
              <a:rPr lang="en-GB" altLang="en-US" sz="1800" b="1" i="1" smtClean="0">
                <a:solidFill>
                  <a:srgbClr val="F01700"/>
                </a:solidFill>
              </a:rPr>
              <a:t>{1, 2, 3, 4, 5}</a:t>
            </a:r>
          </a:p>
          <a:p>
            <a:pPr marL="341313" indent="-341313" defTabSz="457200" eaLnBrk="1" hangingPunct="1">
              <a:spcBef>
                <a:spcPts val="4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1800" i="1" smtClean="0"/>
              <a:t>D</a:t>
            </a:r>
            <a:r>
              <a:rPr lang="en-GB" altLang="en-US" sz="1800" i="1" baseline="-25000" smtClean="0"/>
              <a:t>i</a:t>
            </a:r>
            <a:r>
              <a:rPr lang="en-GB" altLang="en-US" sz="1800" i="1" baseline="30000" smtClean="0"/>
              <a:t> (h)</a:t>
            </a:r>
            <a:r>
              <a:rPr lang="en-GB" altLang="en-US" sz="1800" i="1" smtClean="0"/>
              <a:t> : </a:t>
            </a:r>
            <a:r>
              <a:rPr lang="en-GB" altLang="en-US" sz="1800" smtClean="0"/>
              <a:t>Κόστος από κόμβο </a:t>
            </a:r>
            <a:r>
              <a:rPr lang="en-GB" altLang="en-US" sz="1800" i="1" smtClean="0"/>
              <a:t>(j) </a:t>
            </a:r>
            <a:r>
              <a:rPr lang="en-GB" altLang="en-US" sz="1800" smtClean="0"/>
              <a:t>προς προορισμό (destination)</a:t>
            </a:r>
            <a:r>
              <a:rPr lang="en-GB" altLang="en-US" sz="1800" i="1" smtClean="0"/>
              <a:t> 6 στο </a:t>
            </a:r>
            <a:r>
              <a:rPr lang="en-GB" altLang="en-US" sz="1800" smtClean="0"/>
              <a:t>βήμα</a:t>
            </a:r>
            <a:r>
              <a:rPr lang="en-GB" altLang="en-US" sz="1800" i="1" smtClean="0"/>
              <a:t> h  </a:t>
            </a:r>
          </a:p>
          <a:p>
            <a:pPr marL="341313" indent="-341313" defTabSz="457200" eaLnBrk="1" hangingPunct="1">
              <a:spcBef>
                <a:spcPts val="4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1800" i="1" smtClean="0"/>
              <a:t>d</a:t>
            </a:r>
            <a:r>
              <a:rPr lang="en-GB" altLang="en-US" sz="1800" i="1" baseline="-25000" smtClean="0"/>
              <a:t>ij </a:t>
            </a:r>
            <a:r>
              <a:rPr lang="en-GB" altLang="en-US" sz="1800" i="1" baseline="30000" smtClean="0"/>
              <a:t>(h)</a:t>
            </a:r>
            <a:r>
              <a:rPr lang="en-GB" altLang="en-US" sz="1800" i="1" smtClean="0"/>
              <a:t> : </a:t>
            </a:r>
            <a:r>
              <a:rPr lang="en-GB" altLang="en-US" sz="1800" smtClean="0"/>
              <a:t>Κόστος (βάρος) γραμμής</a:t>
            </a:r>
            <a:r>
              <a:rPr lang="en-GB" altLang="en-US" sz="1800" i="1" smtClean="0"/>
              <a:t> (i,j) στο </a:t>
            </a:r>
            <a:r>
              <a:rPr lang="en-GB" altLang="en-US" sz="1800" smtClean="0"/>
              <a:t>βήμα</a:t>
            </a:r>
            <a:r>
              <a:rPr lang="en-GB" altLang="en-US" sz="1800" i="1" smtClean="0"/>
              <a:t> h </a:t>
            </a:r>
          </a:p>
          <a:p>
            <a:pPr marL="341313" indent="-341313" defTabSz="457200" eaLnBrk="1" hangingPunct="1">
              <a:spcBef>
                <a:spcPts val="4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1800" i="1" smtClean="0"/>
              <a:t>L(j) = D</a:t>
            </a:r>
            <a:r>
              <a:rPr lang="en-GB" altLang="en-US" sz="1800" i="1" baseline="-25000" smtClean="0"/>
              <a:t>i</a:t>
            </a:r>
            <a:r>
              <a:rPr lang="en-GB" altLang="en-US" sz="1800" i="1" baseline="30000" smtClean="0"/>
              <a:t> (h)</a:t>
            </a:r>
            <a:r>
              <a:rPr lang="en-GB" altLang="en-US" sz="1800" i="1" smtClean="0"/>
              <a:t>  Εκτίμηση ελαχίστου κόστους (label) από τον {j} προς τον {6} στο </a:t>
            </a:r>
            <a:r>
              <a:rPr lang="en-GB" altLang="en-US" sz="1800" smtClean="0"/>
              <a:t>βήμα</a:t>
            </a:r>
            <a:r>
              <a:rPr lang="en-GB" altLang="en-US" sz="1800" i="1" smtClean="0"/>
              <a:t> h</a:t>
            </a:r>
          </a:p>
          <a:p>
            <a:pPr marL="341313" indent="-341313" defTabSz="457200" eaLnBrk="1" hangingPunct="1">
              <a:spcBef>
                <a:spcPts val="4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1800" i="1" smtClean="0"/>
              <a:t>P(j) :   Επόμενος κόμβος από τον {j} προς τον {6} στο </a:t>
            </a:r>
            <a:r>
              <a:rPr lang="en-GB" altLang="en-US" sz="1800" smtClean="0"/>
              <a:t>βήμα</a:t>
            </a:r>
            <a:r>
              <a:rPr lang="en-GB" altLang="en-US" sz="1800" i="1" smtClean="0"/>
              <a:t> h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748088"/>
            <a:ext cx="9144000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68313" y="3860800"/>
            <a:ext cx="6011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l-GR" alt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124075" y="3860800"/>
            <a:ext cx="4968875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altLang="en-US" sz="1600" b="1" i="1">
                <a:solidFill>
                  <a:srgbClr val="000000"/>
                </a:solidFill>
              </a:rPr>
              <a:t>D</a:t>
            </a:r>
            <a:r>
              <a:rPr lang="en-GB" altLang="en-US" sz="1600" b="1" i="1" baseline="-25000">
                <a:solidFill>
                  <a:srgbClr val="000000"/>
                </a:solidFill>
              </a:rPr>
              <a:t>6</a:t>
            </a:r>
            <a:r>
              <a:rPr lang="en-GB" altLang="en-US" sz="1600" b="1" i="1">
                <a:solidFill>
                  <a:srgbClr val="000000"/>
                </a:solidFill>
              </a:rPr>
              <a:t> </a:t>
            </a:r>
            <a:r>
              <a:rPr lang="en-GB" altLang="en-US" sz="1600" b="1" i="1" baseline="30000">
                <a:solidFill>
                  <a:srgbClr val="000000"/>
                </a:solidFill>
              </a:rPr>
              <a:t>(0)</a:t>
            </a:r>
            <a:r>
              <a:rPr lang="en-GB" altLang="en-US" sz="1600" b="1" i="1">
                <a:solidFill>
                  <a:srgbClr val="000000"/>
                </a:solidFill>
              </a:rPr>
              <a:t> = 0,  D</a:t>
            </a:r>
            <a:r>
              <a:rPr lang="en-GB" altLang="en-US" sz="1600" b="1" i="1" baseline="-25000">
                <a:solidFill>
                  <a:srgbClr val="000000"/>
                </a:solidFill>
              </a:rPr>
              <a:t>j</a:t>
            </a:r>
            <a:r>
              <a:rPr lang="en-GB" altLang="en-US" sz="1600" b="1" i="1">
                <a:solidFill>
                  <a:srgbClr val="000000"/>
                </a:solidFill>
              </a:rPr>
              <a:t> </a:t>
            </a:r>
            <a:r>
              <a:rPr lang="en-GB" altLang="en-US" sz="1600" b="1" i="1" baseline="30000">
                <a:solidFill>
                  <a:srgbClr val="000000"/>
                </a:solidFill>
              </a:rPr>
              <a:t>(0) </a:t>
            </a:r>
            <a:r>
              <a:rPr lang="en-GB" altLang="en-US" sz="1600" b="1" i="1">
                <a:solidFill>
                  <a:srgbClr val="000000"/>
                </a:solidFill>
              </a:rPr>
              <a:t> = </a:t>
            </a:r>
            <a:r>
              <a:rPr lang="en-GB" altLang="en-US" sz="1600" b="1" i="1">
                <a:solidFill>
                  <a:srgbClr val="000000"/>
                </a:solidFill>
                <a:cs typeface="Arial" charset="0"/>
              </a:rPr>
              <a:t>∞, j = 1,2,3,4,5</a:t>
            </a:r>
          </a:p>
        </p:txBody>
      </p:sp>
    </p:spTree>
    <p:extLst>
      <p:ext uri="{BB962C8B-B14F-4D97-AF65-F5344CB8AC3E}">
        <p14:creationId xmlns:p14="http://schemas.microsoft.com/office/powerpoint/2010/main" val="2301113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2400"/>
            <a:ext cx="8229600" cy="990600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Α</a:t>
            </a:r>
            <a:r>
              <a:rPr lang="el-G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ΛΓΟΡΙΘΜΟΣ</a:t>
            </a:r>
            <a:r>
              <a:rPr lang="en-GB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Bellman-Ford</a:t>
            </a:r>
            <a:r>
              <a:rPr lang="en-GB" smtClean="0"/>
              <a:t/>
            </a:r>
            <a:br>
              <a:rPr lang="en-GB" smtClean="0"/>
            </a:br>
            <a:r>
              <a:rPr lang="en-GB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Distance Vector (</a:t>
            </a:r>
            <a:r>
              <a:rPr lang="el-GR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GB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/2)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933825"/>
            <a:ext cx="4745038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6264275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92600"/>
            <a:ext cx="36353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2668588" y="3284538"/>
            <a:ext cx="668337" cy="246062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10      3</a:t>
            </a:r>
          </a:p>
        </p:txBody>
      </p:sp>
    </p:spTree>
    <p:extLst>
      <p:ext uri="{BB962C8B-B14F-4D97-AF65-F5344CB8AC3E}">
        <p14:creationId xmlns:p14="http://schemas.microsoft.com/office/powerpoint/2010/main" val="3087733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914400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Α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ΛΓΟΡΙΘΜΟΣ</a:t>
            </a:r>
            <a:r>
              <a:rPr lang="en-GB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Dijkstra</a:t>
            </a:r>
            <a:br>
              <a:rPr lang="en-GB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Link State 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(1/2)</a:t>
            </a: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spcBef>
                <a:spcPts val="450"/>
              </a:spcBef>
              <a:buClr>
                <a:srgbClr val="F01700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1800" b="1" smtClean="0">
                <a:solidFill>
                  <a:srgbClr val="F01700"/>
                </a:solidFill>
              </a:rPr>
              <a:t>Υπολογισμός Δένδρου Ελαχίστων Δρόμων (Shortest Path Tree) </a:t>
            </a:r>
          </a:p>
          <a:p>
            <a:pPr marL="341313" indent="-341313" defTabSz="457200" eaLnBrk="1" hangingPunct="1">
              <a:spcBef>
                <a:spcPts val="450"/>
              </a:spcBef>
              <a:buClr>
                <a:srgbClr val="F01700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1800" b="1" smtClean="0">
                <a:solidFill>
                  <a:srgbClr val="F01700"/>
                </a:solidFill>
              </a:rPr>
              <a:t>από τον κόμβο {</a:t>
            </a:r>
            <a:r>
              <a:rPr lang="en-GB" altLang="en-US" sz="1800" b="1" i="1" smtClean="0">
                <a:solidFill>
                  <a:srgbClr val="F01700"/>
                </a:solidFill>
              </a:rPr>
              <a:t>1}</a:t>
            </a:r>
            <a:r>
              <a:rPr lang="en-GB" altLang="en-US" sz="1800" b="1" smtClean="0">
                <a:solidFill>
                  <a:srgbClr val="F01700"/>
                </a:solidFill>
              </a:rPr>
              <a:t> από τους κόμβους </a:t>
            </a:r>
            <a:r>
              <a:rPr lang="en-GB" altLang="en-US" sz="1800" b="1" i="1" smtClean="0">
                <a:solidFill>
                  <a:srgbClr val="F01700"/>
                </a:solidFill>
              </a:rPr>
              <a:t>{2, 3, 4, 5, 6}</a:t>
            </a:r>
          </a:p>
          <a:p>
            <a:pPr marL="341313" indent="-341313" defTabSz="457200" eaLnBrk="1" hangingPunct="1">
              <a:spcBef>
                <a:spcPts val="4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1800" b="1" i="1" smtClean="0"/>
              <a:t>P</a:t>
            </a:r>
            <a:r>
              <a:rPr lang="en-GB" altLang="en-US" sz="1800" b="1" smtClean="0"/>
              <a:t> </a:t>
            </a:r>
            <a:r>
              <a:rPr lang="en-GB" altLang="en-US" sz="1800" b="1" i="1" smtClean="0"/>
              <a:t>:</a:t>
            </a:r>
            <a:r>
              <a:rPr lang="en-GB" altLang="en-US" sz="1800" smtClean="0"/>
              <a:t> Σύνολο από </a:t>
            </a:r>
            <a:r>
              <a:rPr lang="en-GB" altLang="en-US" sz="1800" i="1" smtClean="0"/>
              <a:t>permanent labels</a:t>
            </a:r>
          </a:p>
          <a:p>
            <a:pPr marL="341313" indent="-341313" defTabSz="457200" eaLnBrk="1" hangingPunct="1">
              <a:spcBef>
                <a:spcPts val="4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1800" i="1" smtClean="0"/>
              <a:t>D</a:t>
            </a:r>
            <a:r>
              <a:rPr lang="en-GB" altLang="en-US" sz="1800" i="1" baseline="-25000" smtClean="0"/>
              <a:t>j</a:t>
            </a:r>
            <a:r>
              <a:rPr lang="en-GB" altLang="en-US" sz="1800" i="1" smtClean="0"/>
              <a:t> : </a:t>
            </a:r>
            <a:r>
              <a:rPr lang="en-GB" altLang="en-US" sz="1800" smtClean="0"/>
              <a:t>Κόστος από πηγή</a:t>
            </a:r>
            <a:r>
              <a:rPr lang="en-GB" altLang="en-US" sz="1800" i="1" smtClean="0"/>
              <a:t> (source) {1} </a:t>
            </a:r>
            <a:r>
              <a:rPr lang="en-GB" altLang="en-US" sz="1800" smtClean="0"/>
              <a:t>προς κόμβο</a:t>
            </a:r>
            <a:r>
              <a:rPr lang="en-GB" altLang="en-US" sz="1800" i="1" smtClean="0"/>
              <a:t> {j}</a:t>
            </a:r>
          </a:p>
          <a:p>
            <a:pPr marL="341313" indent="-341313" defTabSz="457200" eaLnBrk="1" hangingPunct="1">
              <a:spcBef>
                <a:spcPts val="4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1800" i="1" smtClean="0"/>
              <a:t>d</a:t>
            </a:r>
            <a:r>
              <a:rPr lang="en-GB" altLang="en-US" sz="1800" i="1" baseline="-25000" smtClean="0"/>
              <a:t>ij</a:t>
            </a:r>
            <a:r>
              <a:rPr lang="en-GB" altLang="en-US" sz="1800" i="1" smtClean="0"/>
              <a:t> : </a:t>
            </a:r>
            <a:r>
              <a:rPr lang="en-GB" altLang="en-US" sz="1800" smtClean="0"/>
              <a:t>Κόστος (βάρος) γραμμής</a:t>
            </a:r>
            <a:r>
              <a:rPr lang="en-GB" altLang="en-US" sz="1800" i="1" smtClean="0"/>
              <a:t> (i,j)</a:t>
            </a:r>
            <a:endParaRPr lang="el-GR" altLang="en-US" sz="1800" i="1" smtClean="0"/>
          </a:p>
          <a:p>
            <a:pPr marL="341313" indent="-341313" defTabSz="457200" eaLnBrk="1" hangingPunct="1">
              <a:spcBef>
                <a:spcPts val="4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i="1" smtClean="0"/>
              <a:t>L</a:t>
            </a:r>
            <a:r>
              <a:rPr lang="en-GB" altLang="en-US" sz="1800" i="1" smtClean="0"/>
              <a:t>(j) = D</a:t>
            </a:r>
            <a:r>
              <a:rPr lang="en-GB" altLang="en-US" sz="1800" i="1" baseline="-25000" smtClean="0"/>
              <a:t>i</a:t>
            </a:r>
            <a:r>
              <a:rPr lang="en-GB" altLang="en-US" sz="1800" i="1" baseline="30000" smtClean="0"/>
              <a:t> (h)</a:t>
            </a:r>
            <a:r>
              <a:rPr lang="en-GB" altLang="en-US" sz="1800" i="1" smtClean="0"/>
              <a:t>  Εκτίμηση ελαχίστου κόστους (label) από τον {1} προς τον {j} στο </a:t>
            </a:r>
            <a:r>
              <a:rPr lang="en-GB" altLang="en-US" sz="1800" smtClean="0"/>
              <a:t>βήμα</a:t>
            </a:r>
            <a:r>
              <a:rPr lang="en-GB" altLang="en-US" sz="1800" i="1" smtClean="0"/>
              <a:t> h</a:t>
            </a:r>
          </a:p>
          <a:p>
            <a:pPr marL="341313" indent="-341313" defTabSz="457200" eaLnBrk="1" hangingPunct="1">
              <a:spcBef>
                <a:spcPts val="4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1800" i="1" smtClean="0"/>
              <a:t>P(j) :  </a:t>
            </a:r>
            <a:r>
              <a:rPr lang="en-GB" altLang="en-US" sz="1800" smtClean="0"/>
              <a:t>Προηγούμενος κόμβος από τον</a:t>
            </a:r>
            <a:r>
              <a:rPr lang="en-GB" altLang="en-US" sz="1800" i="1" smtClean="0"/>
              <a:t> {1} </a:t>
            </a:r>
            <a:r>
              <a:rPr lang="en-GB" altLang="en-US" sz="1800" smtClean="0"/>
              <a:t>προς τον</a:t>
            </a:r>
            <a:r>
              <a:rPr lang="en-GB" altLang="en-US" sz="1800" i="1" smtClean="0"/>
              <a:t> {j} στο </a:t>
            </a:r>
            <a:r>
              <a:rPr lang="en-GB" altLang="en-US" sz="1800" smtClean="0"/>
              <a:t>βήμα</a:t>
            </a:r>
            <a:r>
              <a:rPr lang="en-GB" altLang="en-US" sz="1800" i="1" smtClean="0"/>
              <a:t> h</a:t>
            </a:r>
          </a:p>
          <a:p>
            <a:pPr marL="341313" indent="-341313" defTabSz="457200" eaLnBrk="1" hangingPunct="1">
              <a:spcBef>
                <a:spcPts val="4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en-US" sz="1800" i="1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60800"/>
            <a:ext cx="8208962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558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Α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ΛΓΟΡΙΘΜΟΣ</a:t>
            </a:r>
            <a:r>
              <a:rPr lang="en-GB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Dijkstra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Link State 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(2/2)</a:t>
            </a:r>
            <a:endParaRPr lang="en-GB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41438"/>
            <a:ext cx="752475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644900"/>
            <a:ext cx="6084887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933825"/>
            <a:ext cx="3887787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433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3014</TotalTime>
  <Words>803</Words>
  <Application>Microsoft Office PowerPoint</Application>
  <PresentationFormat>On-screen Show (4:3)</PresentationFormat>
  <Paragraphs>69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ΔΙΑΧΕΙΡΙΣΗ ΔΙΚΤΥΩΝ Δρομολόγηση στο Internet (II)  Αλγόριθμοι Distance Vector (Bellman) Αλγόριθμοι Link State (Dijkstra) </vt:lpstr>
      <vt:lpstr>ΑΛΓΟΡΙΘΜΟΙ ΕΥΡΕΣΗΣ ΔΡΟΜΩΝ </vt:lpstr>
      <vt:lpstr>ΑΛΓΟΡΙΘΜΟΣ Distance Vector IGP RIP – BGP (Bellman – Ford)</vt:lpstr>
      <vt:lpstr>ΑΛΓΟΡΙΘΜΟΣ Link State  IGP OSPF (Dijkstra)</vt:lpstr>
      <vt:lpstr>ΕΝΔΕΙΚΤΙΚΗ ΕΚΤΕΛΕΣΗ ΑΛΓΟΡΙΘΜΩΝ  Bellman Ford &amp; Dijkstra</vt:lpstr>
      <vt:lpstr>ΑΛΓΟΡΙΘΜΟΣ Bellman-Ford Distance Vector (1/2)</vt:lpstr>
      <vt:lpstr>ΑΛΓΟΡΙΘΜΟΣ Bellman-Ford Distance Vector (2/2)</vt:lpstr>
      <vt:lpstr>ΑΛΓΟΡΙΘΜΟΣ Dijkstra Link State (1/2)</vt:lpstr>
      <vt:lpstr>ΑΛΓΟΡΙΘΜΟΣ Dijkstra Link State (2/2)</vt:lpstr>
    </vt:vector>
  </TitlesOfParts>
  <Company>NTUA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δίκτυα τεχνολογίας Internet</dc:title>
  <dc:creator>Panagiotis Astithas</dc:creator>
  <cp:lastModifiedBy>maglaris</cp:lastModifiedBy>
  <cp:revision>219</cp:revision>
  <cp:lastPrinted>1999-06-22T09:46:39Z</cp:lastPrinted>
  <dcterms:created xsi:type="dcterms:W3CDTF">1999-06-20T17:12:43Z</dcterms:created>
  <dcterms:modified xsi:type="dcterms:W3CDTF">2015-11-02T11:46:46Z</dcterms:modified>
</cp:coreProperties>
</file>