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4"/>
  </p:notesMasterIdLst>
  <p:sldIdLst>
    <p:sldId id="399" r:id="rId2"/>
    <p:sldId id="366" r:id="rId3"/>
    <p:sldId id="371" r:id="rId4"/>
    <p:sldId id="398" r:id="rId5"/>
    <p:sldId id="372" r:id="rId6"/>
    <p:sldId id="391" r:id="rId7"/>
    <p:sldId id="392" r:id="rId8"/>
    <p:sldId id="393" r:id="rId9"/>
    <p:sldId id="394" r:id="rId10"/>
    <p:sldId id="400" r:id="rId11"/>
    <p:sldId id="403" r:id="rId12"/>
    <p:sldId id="402" r:id="rId13"/>
  </p:sldIdLst>
  <p:sldSz cx="9144000" cy="6858000" type="screen4x3"/>
  <p:notesSz cx="6791325" cy="9923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5" autoAdjust="0"/>
    <p:restoredTop sz="9466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15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6BED39-8B73-4C92-82FE-7FA606F8B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86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E4F714-32F0-4B36-9725-56B89CA521BD}" type="slidenum">
              <a:rPr lang="en-GB"/>
              <a:pPr/>
              <a:t>9</a:t>
            </a:fld>
            <a:endParaRPr lang="en-GB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4F4B1-1FA8-482B-B8A2-381F8CBD368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85AA-B61B-40C3-8ED8-533F9B1351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9E681-C6BE-4A64-ABF0-2D41418758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4832-F2F8-4602-ADEB-C3DCBFEC6E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5D74-4D5A-4044-88D6-24756C7D20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8ED86-F517-4E1A-9584-0E541D04E8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1312-A058-447F-979D-3086C965AA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C254E-9FBD-4CFF-A1B7-EFC5CC3F07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BE80-DE8E-4463-88C4-853822811C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BC74-5AF6-4E22-ABE4-99E6895DC3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7B886-3ED8-46E9-9910-EC211D60FF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F44A379-C056-4E11-A5C1-41935ADA53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mode.ntua.gr/" TargetMode="External"/><Relationship Id="rId2" Type="http://schemas.openxmlformats.org/officeDocument/2006/relationships/hyperlink" Target="mailto:maglaris@netmode.ntua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ETCONF-layers.svg#/media/File:NETCONF-layers.svg" TargetMode="External"/><Relationship Id="rId2" Type="http://schemas.openxmlformats.org/officeDocument/2006/relationships/hyperlink" Target="http://tools.ietf.org/html/rfc624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ipe68.ripe.net/presentations/181-NETCONF-YANG-tutorial-43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5020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ΔΙΑΧΕΙΡΙΣΗ ΔΙΚΤΥΩΝ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Αρχιτεκτονικές Διαχείρισης Δικτ</a:t>
            </a:r>
            <a:r>
              <a:rPr lang="el-GR" sz="31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ύ</a:t>
            </a:r>
            <a: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ων (Ι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b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SNMP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MIB - </a:t>
            </a: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Αντικείμενα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&amp; </a:t>
            </a: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Ορισμοί Πινάκων</a:t>
            </a:r>
            <a:b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7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NETCONF (Network Configuration Protocol)</a:t>
            </a: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l-G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b="1" dirty="0" smtClean="0"/>
              <a:t>Β. </a:t>
            </a:r>
            <a:r>
              <a:rPr lang="el-GR" sz="2800" b="1" dirty="0" err="1" smtClean="0"/>
              <a:t>Μάγκλαρης</a:t>
            </a:r>
            <a:endParaRPr lang="el-GR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hlinkClick r:id="rId2"/>
              </a:rPr>
              <a:t>maglaris@netmode.ntua.gr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hlinkClick r:id="rId3"/>
              </a:rPr>
              <a:t>www.netmode.ntua.gr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l-GR" sz="2800" b="1" dirty="0" smtClean="0"/>
              <a:t>24</a:t>
            </a:r>
            <a:r>
              <a:rPr lang="en-US" sz="2800" b="1" dirty="0" smtClean="0"/>
              <a:t>/1</a:t>
            </a:r>
            <a:r>
              <a:rPr lang="el-GR" sz="2800" b="1" dirty="0" smtClean="0"/>
              <a:t>1</a:t>
            </a:r>
            <a:r>
              <a:rPr lang="en-US" sz="2800" b="1" dirty="0" smtClean="0"/>
              <a:t>/2015</a:t>
            </a:r>
          </a:p>
          <a:p>
            <a:pPr eaLnBrk="1" hangingPunct="1">
              <a:lnSpc>
                <a:spcPct val="90000"/>
              </a:lnSpc>
            </a:pPr>
            <a:endParaRPr lang="el-G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17696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839200" cy="868362"/>
          </a:xfrm>
        </p:spPr>
        <p:txBody>
          <a:bodyPr/>
          <a:lstStyle/>
          <a:p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ΠΡΩΤΟΚΟΛΛΟ ΔΙΚΤΥΑΚΗΣ ΔΙΑΡΘΡΩΣΗΣ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Configuration Protocol – NETCONF (1/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486400"/>
          </a:xfrm>
        </p:spPr>
        <p:txBody>
          <a:bodyPr/>
          <a:lstStyle/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Tomas </a:t>
            </a:r>
            <a:r>
              <a:rPr lang="en-GB" sz="1600" dirty="0" err="1" smtClean="0">
                <a:solidFill>
                  <a:srgbClr val="FF0000"/>
                </a:solidFill>
              </a:rPr>
              <a:t>Cejka</a:t>
            </a:r>
            <a:r>
              <a:rPr lang="en-GB" sz="1600" dirty="0" smtClean="0">
                <a:solidFill>
                  <a:srgbClr val="FF0000"/>
                </a:solidFill>
              </a:rPr>
              <a:t>, NETCONF-layers : </a:t>
            </a:r>
            <a:r>
              <a:rPr lang="en-GB" sz="16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GB" sz="1600" dirty="0" smtClean="0">
                <a:solidFill>
                  <a:srgbClr val="FF0000"/>
                </a:solidFill>
                <a:hlinkClick r:id="rId2"/>
              </a:rPr>
              <a:t>tools.ietf.org/html/rfc6241</a:t>
            </a: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400" dirty="0" smtClean="0">
                <a:solidFill>
                  <a:srgbClr val="FF0000"/>
                </a:solidFill>
              </a:rPr>
              <a:t>Licensed </a:t>
            </a:r>
            <a:r>
              <a:rPr lang="en-GB" sz="1400" dirty="0">
                <a:solidFill>
                  <a:srgbClr val="FF0000"/>
                </a:solidFill>
              </a:rPr>
              <a:t>under Public Domain via </a:t>
            </a:r>
            <a:r>
              <a:rPr lang="en-GB" sz="1400" dirty="0" smtClean="0">
                <a:solidFill>
                  <a:srgbClr val="FF0000"/>
                </a:solidFill>
              </a:rPr>
              <a:t>Commons: </a:t>
            </a:r>
            <a:r>
              <a:rPr lang="en-GB" sz="1400" dirty="0" smtClean="0">
                <a:solidFill>
                  <a:srgbClr val="FF0000"/>
                </a:solidFill>
                <a:hlinkClick r:id="rId3"/>
              </a:rPr>
              <a:t>https</a:t>
            </a:r>
            <a:r>
              <a:rPr lang="en-GB" sz="1400" dirty="0">
                <a:solidFill>
                  <a:srgbClr val="FF0000"/>
                </a:solidFill>
                <a:hlinkClick r:id="rId3"/>
              </a:rPr>
              <a:t>://commons.wikimedia.org/wiki/File:NETCONF-layers.svg#/</a:t>
            </a:r>
            <a:r>
              <a:rPr lang="en-GB" sz="1400" dirty="0" smtClean="0">
                <a:solidFill>
                  <a:srgbClr val="FF0000"/>
                </a:solidFill>
                <a:hlinkClick r:id="rId3"/>
              </a:rPr>
              <a:t>media/File:NETCONF-layers.svg</a:t>
            </a:r>
            <a:endParaRPr lang="en-GB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l-G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Αντιστοίχιση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SNMP - NETCONF</a:t>
            </a:r>
            <a:r>
              <a:rPr lang="en-US" sz="1600" dirty="0" smtClean="0"/>
              <a:t>:</a:t>
            </a:r>
            <a:endParaRPr lang="en-GB" sz="1600" dirty="0" smtClean="0"/>
          </a:p>
          <a:p>
            <a:pPr marL="0" indent="0">
              <a:buNone/>
            </a:pPr>
            <a:r>
              <a:rPr lang="en-US" sz="1600" dirty="0" smtClean="0"/>
              <a:t>RFC 6241	RFC 3411</a:t>
            </a:r>
            <a:endParaRPr lang="el-GR" sz="1600" dirty="0" smtClean="0"/>
          </a:p>
          <a:p>
            <a:pPr marL="0" indent="0">
              <a:buNone/>
            </a:pPr>
            <a:r>
              <a:rPr lang="en-US" sz="1600" dirty="0" smtClean="0"/>
              <a:t>MIB’s		YANG Core Models</a:t>
            </a:r>
          </a:p>
          <a:p>
            <a:pPr marL="0" indent="0">
              <a:buNone/>
            </a:pPr>
            <a:r>
              <a:rPr lang="en-US" sz="1600" dirty="0" smtClean="0"/>
              <a:t>SMI		YANG</a:t>
            </a:r>
          </a:p>
          <a:p>
            <a:pPr marL="0" indent="0">
              <a:buNone/>
            </a:pPr>
            <a:r>
              <a:rPr lang="en-US" sz="1600" dirty="0" smtClean="0"/>
              <a:t>BER		XML</a:t>
            </a:r>
          </a:p>
          <a:p>
            <a:pPr marL="0" indent="0">
              <a:buNone/>
            </a:pPr>
            <a:r>
              <a:rPr lang="en-US" sz="1600" dirty="0" smtClean="0"/>
              <a:t>UDP		SSH, TLS, SOAP/HTTP/TLS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426" y="990600"/>
            <a:ext cx="5192174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723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839200" cy="868362"/>
          </a:xfrm>
        </p:spPr>
        <p:txBody>
          <a:bodyPr/>
          <a:lstStyle/>
          <a:p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ΠΡΩΤΟΚΟΛΛΟ ΔΙΚΤΥΑΚΗΣ ΔΙΑΡΘΡΩΣΗΣ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Configuration Protocol – NETCONF (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00" y="2057400"/>
            <a:ext cx="79237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5906" y="1143000"/>
            <a:ext cx="678929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Αντιστοίχηση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SNMPv2 SMI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NETCONF YANG</a:t>
            </a:r>
          </a:p>
          <a:p>
            <a:r>
              <a:rPr lang="en-GB" sz="1600" dirty="0">
                <a:solidFill>
                  <a:srgbClr val="FF0000"/>
                </a:solidFill>
              </a:rPr>
              <a:t>http://www.ieee802.org/802_tutorials/2014-07/Tutorial_Berman_1407.pdf</a:t>
            </a:r>
          </a:p>
        </p:txBody>
      </p:sp>
    </p:spTree>
    <p:extLst>
      <p:ext uri="{BB962C8B-B14F-4D97-AF65-F5344CB8AC3E}">
        <p14:creationId xmlns:p14="http://schemas.microsoft.com/office/powerpoint/2010/main" val="3187242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868362"/>
          </a:xfrm>
        </p:spPr>
        <p:txBody>
          <a:bodyPr/>
          <a:lstStyle/>
          <a:p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ΠΡΩΤΟΚΟΛΛΟ ΔΙΚΤΥΑΚΗΣ ΔΙΑΡΘΡΩΣΗΣ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Configuration Protocol – NETCONF (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ΜΗΝΥΜΑΤΑ (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XML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ΠΡΩΤΟΚΟΛΛΟΥ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NETCONF</a:t>
            </a:r>
          </a:p>
          <a:p>
            <a:r>
              <a:rPr lang="el-GR" sz="1600" dirty="0" smtClean="0"/>
              <a:t>Κλήση </a:t>
            </a:r>
            <a:r>
              <a:rPr lang="en-US" sz="1600" dirty="0" smtClean="0"/>
              <a:t>RPC: </a:t>
            </a:r>
            <a:r>
              <a:rPr lang="en-US" sz="1600" b="1" dirty="0" smtClean="0">
                <a:solidFill>
                  <a:srgbClr val="FF0000"/>
                </a:solidFill>
              </a:rPr>
              <a:t>&lt;</a:t>
            </a:r>
            <a:r>
              <a:rPr lang="en-US" sz="1600" b="1" dirty="0" err="1" smtClean="0">
                <a:solidFill>
                  <a:srgbClr val="FF0000"/>
                </a:solidFill>
              </a:rPr>
              <a:t>rpc</a:t>
            </a:r>
            <a:r>
              <a:rPr lang="en-US" sz="1600" b="1" dirty="0" smtClean="0">
                <a:solidFill>
                  <a:srgbClr val="FF0000"/>
                </a:solidFill>
              </a:rPr>
              <a:t>&gt; messages</a:t>
            </a:r>
            <a:r>
              <a:rPr lang="el-GR" sz="1600" b="1" dirty="0" smtClean="0">
                <a:solidFill>
                  <a:srgbClr val="FF0000"/>
                </a:solidFill>
              </a:rPr>
              <a:t> </a:t>
            </a:r>
            <a:r>
              <a:rPr lang="el-GR" sz="1600" dirty="0" smtClean="0"/>
              <a:t>(αντίστοιχα  </a:t>
            </a:r>
            <a:r>
              <a:rPr lang="en-US" sz="1600" dirty="0" smtClean="0"/>
              <a:t>SNMP</a:t>
            </a:r>
            <a:r>
              <a:rPr lang="el-GR" sz="1600" dirty="0" smtClean="0"/>
              <a:t> </a:t>
            </a:r>
            <a:r>
              <a:rPr lang="en-US" sz="1600" dirty="0" smtClean="0"/>
              <a:t>Protocol </a:t>
            </a:r>
            <a:r>
              <a:rPr lang="en-GB" sz="1600" dirty="0"/>
              <a:t>Data </a:t>
            </a:r>
            <a:r>
              <a:rPr lang="en-GB" sz="1600" dirty="0" smtClean="0"/>
              <a:t>Units</a:t>
            </a:r>
            <a:r>
              <a:rPr lang="el-GR" sz="1600" dirty="0" smtClean="0"/>
              <a:t>/</a:t>
            </a:r>
            <a:r>
              <a:rPr lang="en-GB" sz="1600" dirty="0" smtClean="0"/>
              <a:t>PDUs</a:t>
            </a:r>
            <a:r>
              <a:rPr lang="en-US" sz="1600" dirty="0" smtClean="0"/>
              <a:t>: </a:t>
            </a:r>
            <a:r>
              <a:rPr lang="en-GB" sz="1600" i="1" dirty="0" smtClean="0"/>
              <a:t>Set, Get, </a:t>
            </a:r>
            <a:r>
              <a:rPr lang="en-GB" sz="1600" i="1" dirty="0" err="1" smtClean="0"/>
              <a:t>GetNext</a:t>
            </a:r>
            <a:r>
              <a:rPr lang="en-GB" sz="1600" i="1" dirty="0" smtClean="0"/>
              <a:t>, </a:t>
            </a:r>
            <a:r>
              <a:rPr lang="en-GB" sz="1600" i="1" dirty="0" err="1" smtClean="0"/>
              <a:t>GetBulk</a:t>
            </a:r>
            <a:r>
              <a:rPr lang="el-GR" sz="1600" dirty="0" smtClean="0"/>
              <a:t>)</a:t>
            </a:r>
            <a:r>
              <a:rPr lang="en-GB" sz="1600" dirty="0" smtClean="0"/>
              <a:t> </a:t>
            </a:r>
            <a:endParaRPr lang="en-US" sz="1600" dirty="0" smtClean="0"/>
          </a:p>
          <a:p>
            <a:r>
              <a:rPr lang="el-GR" sz="1600" dirty="0" smtClean="0"/>
              <a:t>Απάντηση </a:t>
            </a:r>
            <a:r>
              <a:rPr lang="en-US" sz="1600" dirty="0" smtClean="0"/>
              <a:t>RPC: </a:t>
            </a:r>
            <a:r>
              <a:rPr lang="en-US" sz="1600" b="1" dirty="0" smtClean="0">
                <a:solidFill>
                  <a:srgbClr val="FF0000"/>
                </a:solidFill>
              </a:rPr>
              <a:t>&lt;</a:t>
            </a:r>
            <a:r>
              <a:rPr lang="en-US" sz="1600" b="1" dirty="0" err="1" smtClean="0">
                <a:solidFill>
                  <a:srgbClr val="FF0000"/>
                </a:solidFill>
              </a:rPr>
              <a:t>rpc</a:t>
            </a:r>
            <a:r>
              <a:rPr lang="en-US" sz="1600" b="1" dirty="0" smtClean="0">
                <a:solidFill>
                  <a:srgbClr val="FF0000"/>
                </a:solidFill>
              </a:rPr>
              <a:t>-reply&gt; messages </a:t>
            </a:r>
            <a:r>
              <a:rPr lang="el-GR" sz="1600" dirty="0"/>
              <a:t>(</a:t>
            </a:r>
            <a:r>
              <a:rPr lang="el-GR" sz="1600" dirty="0" smtClean="0"/>
              <a:t>αντίστοιχο  </a:t>
            </a:r>
            <a:r>
              <a:rPr lang="en-US" sz="1600" dirty="0"/>
              <a:t>SNMP</a:t>
            </a:r>
            <a:r>
              <a:rPr lang="el-GR" sz="1600" dirty="0"/>
              <a:t> </a:t>
            </a:r>
            <a:r>
              <a:rPr lang="en-GB" sz="1600" dirty="0" smtClean="0"/>
              <a:t>PDU</a:t>
            </a:r>
            <a:r>
              <a:rPr lang="en-US" sz="1600" dirty="0" smtClean="0"/>
              <a:t>: </a:t>
            </a:r>
            <a:r>
              <a:rPr lang="en-GB" sz="1600" i="1" dirty="0" smtClean="0"/>
              <a:t>Get-Response</a:t>
            </a:r>
            <a:r>
              <a:rPr lang="en-GB" sz="1600" dirty="0" smtClean="0"/>
              <a:t>)</a:t>
            </a:r>
            <a:endParaRPr lang="en-US" sz="1600" b="1" dirty="0" smtClean="0"/>
          </a:p>
          <a:p>
            <a:r>
              <a:rPr lang="el-GR" sz="1600" dirty="0" smtClean="0"/>
              <a:t>Κοινοποίηση γεγονότος</a:t>
            </a:r>
            <a:r>
              <a:rPr lang="en-US" sz="1600" dirty="0" smtClean="0"/>
              <a:t>: </a:t>
            </a:r>
            <a:r>
              <a:rPr lang="en-US" sz="1600" b="1" dirty="0" smtClean="0">
                <a:solidFill>
                  <a:srgbClr val="FF0000"/>
                </a:solidFill>
              </a:rPr>
              <a:t>&lt;notification&gt; messages </a:t>
            </a:r>
            <a:r>
              <a:rPr lang="el-GR" sz="1600" dirty="0"/>
              <a:t>(</a:t>
            </a:r>
            <a:r>
              <a:rPr lang="el-GR" sz="1600" dirty="0" smtClean="0"/>
              <a:t>αντίστοιχ</a:t>
            </a:r>
            <a:r>
              <a:rPr lang="el-GR" sz="1600" dirty="0"/>
              <a:t>ο</a:t>
            </a:r>
            <a:r>
              <a:rPr lang="el-GR" sz="1600" dirty="0" smtClean="0"/>
              <a:t>  </a:t>
            </a:r>
            <a:r>
              <a:rPr lang="en-US" sz="1600" dirty="0"/>
              <a:t>SNMP</a:t>
            </a:r>
            <a:r>
              <a:rPr lang="el-GR" sz="1600" dirty="0"/>
              <a:t> </a:t>
            </a:r>
            <a:r>
              <a:rPr lang="en-US" sz="1600" dirty="0" smtClean="0"/>
              <a:t>PDU: </a:t>
            </a:r>
            <a:r>
              <a:rPr lang="en-US" sz="1600" i="1" dirty="0" smtClean="0"/>
              <a:t>Trap</a:t>
            </a:r>
            <a:r>
              <a:rPr lang="en-US" sz="1600" dirty="0" smtClean="0"/>
              <a:t>)</a:t>
            </a:r>
            <a:endParaRPr lang="el-GR" sz="1600" b="1" dirty="0" smtClean="0"/>
          </a:p>
          <a:p>
            <a:pPr marL="0" indent="0">
              <a:buNone/>
            </a:pP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ΚΟΙΝΕΣ ΛΕΙΤΟΥΡΓΙΕΣ ΤΟΥ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NETCONF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GB" sz="1600" b="1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en-GB" sz="1600" b="1" dirty="0">
                <a:solidFill>
                  <a:srgbClr val="FF0000"/>
                </a:solidFill>
                <a:hlinkClick r:id="rId2"/>
              </a:rPr>
              <a:t>://</a:t>
            </a:r>
            <a:r>
              <a:rPr lang="en-GB" sz="1600" b="1" dirty="0" smtClean="0">
                <a:solidFill>
                  <a:srgbClr val="FF0000"/>
                </a:solidFill>
                <a:hlinkClick r:id="rId2"/>
              </a:rPr>
              <a:t>ripe68.ripe.net/presentations/181-NETCONF-YANG-tutorial-43.pdf</a:t>
            </a:r>
            <a:r>
              <a:rPr lang="el-GR" sz="1600" b="1" dirty="0" smtClean="0">
                <a:solidFill>
                  <a:srgbClr val="FF0000"/>
                </a:solidFill>
              </a:rPr>
              <a:t>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&lt;get&gt;		</a:t>
            </a:r>
            <a:r>
              <a:rPr lang="el-GR" sz="1600" dirty="0" smtClean="0"/>
              <a:t>Αναζήτηση πληροφοριών λειτουργίας και κατάστασης συσκευών</a:t>
            </a:r>
          </a:p>
          <a:p>
            <a:pPr marL="0" indent="0">
              <a:buNone/>
            </a:pPr>
            <a:r>
              <a:rPr lang="el-GR" sz="1600" dirty="0" smtClean="0"/>
              <a:t>&lt;</a:t>
            </a:r>
            <a:r>
              <a:rPr lang="en-US" sz="1600" dirty="0" smtClean="0"/>
              <a:t>get-</a:t>
            </a:r>
            <a:r>
              <a:rPr lang="en-US" sz="1600" dirty="0" err="1" smtClean="0"/>
              <a:t>config</a:t>
            </a:r>
            <a:r>
              <a:rPr lang="en-US" sz="1600" dirty="0" smtClean="0"/>
              <a:t>&gt;	</a:t>
            </a:r>
            <a:r>
              <a:rPr lang="el-GR" sz="1600" dirty="0" smtClean="0"/>
              <a:t>Αναζήτηση </a:t>
            </a:r>
            <a:r>
              <a:rPr lang="en-US" sz="1600" dirty="0" err="1" smtClean="0"/>
              <a:t>datastore</a:t>
            </a:r>
            <a:r>
              <a:rPr lang="en-US" sz="1600" dirty="0" smtClean="0"/>
              <a:t> </a:t>
            </a:r>
            <a:r>
              <a:rPr lang="el-GR" sz="1600" dirty="0" smtClean="0"/>
              <a:t>με πληροφορίες </a:t>
            </a:r>
            <a:r>
              <a:rPr lang="el-GR" sz="1600" dirty="0" smtClean="0"/>
              <a:t>διάρθρωσης</a:t>
            </a:r>
            <a:r>
              <a:rPr lang="en-US" sz="1600" dirty="0" smtClean="0"/>
              <a:t> </a:t>
            </a:r>
            <a:r>
              <a:rPr lang="el-GR" sz="1600" dirty="0" smtClean="0"/>
              <a:t>συσκευ</a:t>
            </a:r>
            <a:r>
              <a:rPr lang="el-GR" sz="1600" dirty="0" smtClean="0"/>
              <a:t>ής</a:t>
            </a:r>
            <a:r>
              <a:rPr lang="en-US" sz="1600"/>
              <a:t> </a:t>
            </a:r>
            <a:r>
              <a:rPr lang="en-US" sz="1600" smtClean="0"/>
              <a:t>(XML)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&lt;edit-</a:t>
            </a:r>
            <a:r>
              <a:rPr lang="en-US" sz="1600" dirty="0" err="1" smtClean="0"/>
              <a:t>config</a:t>
            </a:r>
            <a:r>
              <a:rPr lang="en-US" sz="1600" dirty="0" smtClean="0"/>
              <a:t>&gt;	</a:t>
            </a:r>
            <a:r>
              <a:rPr lang="el-GR" sz="1600" dirty="0" smtClean="0"/>
              <a:t>Επεξεργασία δεδομένων σε </a:t>
            </a:r>
            <a:r>
              <a:rPr lang="en-US" sz="1600" dirty="0" err="1" smtClean="0"/>
              <a:t>datastore</a:t>
            </a:r>
            <a:r>
              <a:rPr lang="en-US" sz="1600" dirty="0" smtClean="0"/>
              <a:t> </a:t>
            </a:r>
            <a:r>
              <a:rPr lang="el-GR" sz="1600" dirty="0" smtClean="0"/>
              <a:t>διάρθρωσης συσκευής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&lt;copy-</a:t>
            </a:r>
            <a:r>
              <a:rPr lang="en-US" sz="1600" dirty="0" err="1" smtClean="0"/>
              <a:t>config</a:t>
            </a:r>
            <a:r>
              <a:rPr lang="en-US" sz="1600" dirty="0" smtClean="0"/>
              <a:t>&gt;</a:t>
            </a:r>
            <a:r>
              <a:rPr lang="el-GR" sz="1600" dirty="0" smtClean="0"/>
              <a:t>	Αντιγραφή </a:t>
            </a:r>
            <a:r>
              <a:rPr lang="en-US" sz="1600" dirty="0" err="1" smtClean="0"/>
              <a:t>datastore</a:t>
            </a:r>
            <a:r>
              <a:rPr lang="en-US" sz="1600" dirty="0" smtClean="0"/>
              <a:t> </a:t>
            </a:r>
            <a:r>
              <a:rPr lang="el-GR" sz="1600" dirty="0" smtClean="0"/>
              <a:t>σε άλλο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&lt;delete-</a:t>
            </a:r>
            <a:r>
              <a:rPr lang="en-US" sz="1600" dirty="0" err="1" smtClean="0"/>
              <a:t>config</a:t>
            </a:r>
            <a:r>
              <a:rPr lang="en-US" sz="1600" dirty="0" smtClean="0"/>
              <a:t>&gt;</a:t>
            </a:r>
            <a:r>
              <a:rPr lang="el-GR" sz="1600" dirty="0" smtClean="0"/>
              <a:t>	Διαγραφή </a:t>
            </a:r>
            <a:r>
              <a:rPr lang="en-US" sz="1600" dirty="0" err="1" smtClean="0"/>
              <a:t>datastore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&lt;lock&gt;		</a:t>
            </a:r>
            <a:r>
              <a:rPr lang="el-GR" sz="1600" dirty="0" smtClean="0"/>
              <a:t>Κλείδωμα </a:t>
            </a:r>
            <a:r>
              <a:rPr lang="en-US" sz="1600" dirty="0" err="1" smtClean="0"/>
              <a:t>datastore</a:t>
            </a:r>
            <a:r>
              <a:rPr lang="el-GR" sz="1600" dirty="0" smtClean="0"/>
              <a:t> συσκευής στο δίκτυο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&lt;unlock&gt;</a:t>
            </a:r>
            <a:r>
              <a:rPr lang="el-GR" sz="1600" dirty="0" smtClean="0"/>
              <a:t>		Ξεκλείδωμα </a:t>
            </a:r>
            <a:r>
              <a:rPr lang="en-US" sz="1600" dirty="0" err="1" smtClean="0"/>
              <a:t>datastore</a:t>
            </a:r>
            <a:r>
              <a:rPr lang="en-US" sz="1600" dirty="0" smtClean="0"/>
              <a:t> </a:t>
            </a:r>
            <a:r>
              <a:rPr lang="el-GR" sz="1600" dirty="0" smtClean="0"/>
              <a:t>συσκευής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&lt;close-session&gt;</a:t>
            </a:r>
            <a:r>
              <a:rPr lang="el-GR" sz="1600" dirty="0" smtClean="0"/>
              <a:t>	Αίτηση για λήξη συνόδου </a:t>
            </a:r>
            <a:r>
              <a:rPr lang="en-US" sz="1600" dirty="0" smtClean="0"/>
              <a:t>NETCONF</a:t>
            </a:r>
          </a:p>
          <a:p>
            <a:pPr marL="0" indent="0">
              <a:buNone/>
            </a:pPr>
            <a:r>
              <a:rPr lang="en-US" sz="1600" dirty="0" smtClean="0"/>
              <a:t>&lt;kill-session&gt;</a:t>
            </a:r>
            <a:r>
              <a:rPr lang="el-GR" sz="1600" dirty="0" smtClean="0"/>
              <a:t>	Επιβολή διακοπής συνόδου </a:t>
            </a:r>
            <a:r>
              <a:rPr lang="en-US" sz="1600" dirty="0" smtClean="0"/>
              <a:t>NETCONF</a:t>
            </a:r>
          </a:p>
          <a:p>
            <a:pPr marL="0" indent="0">
              <a:buNone/>
            </a:pPr>
            <a:r>
              <a:rPr lang="en-US" sz="1600" dirty="0" smtClean="0"/>
              <a:t>&lt;commit&gt;		</a:t>
            </a:r>
            <a:r>
              <a:rPr lang="el-GR" sz="1600" dirty="0" smtClean="0"/>
              <a:t>Δέσμευση πόρων &amp; υπηρεσιών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&lt;cancel-commit&gt;</a:t>
            </a:r>
            <a:r>
              <a:rPr lang="el-GR" sz="1600" dirty="0" smtClean="0"/>
              <a:t>	Αποδέσμευση πόρων &amp; υπηρεσιών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&lt;get-schema&gt;</a:t>
            </a:r>
            <a:r>
              <a:rPr lang="el-GR" sz="1600" dirty="0" smtClean="0"/>
              <a:t>	Αναζήτηση μετρήσεων</a:t>
            </a:r>
            <a:endParaRPr lang="en-GB" sz="1600" dirty="0" smtClean="0"/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400" dirty="0" smtClean="0">
                <a:solidFill>
                  <a:srgbClr val="FF0000"/>
                </a:solidFill>
              </a:rPr>
              <a:t>"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295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E4D80A-51E2-40B1-A4D9-3CDC0B5D3897}" type="slidenum">
              <a:rPr lang="el-GR"/>
              <a:pPr/>
              <a:t>2</a:t>
            </a:fld>
            <a:endParaRPr lang="el-GR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ΜΟΝΤΕΛΛΟ ΔΙΑΧΕΙΡΙΣΗΣ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SNMP</a:t>
            </a:r>
            <a:endParaRPr lang="el-GR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 flipH="1" flipV="1">
            <a:off x="-107950" y="115888"/>
            <a:ext cx="107950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anchor="ctr"/>
          <a:lstStyle/>
          <a:p>
            <a:pPr algn="ctr">
              <a:defRPr/>
            </a:pPr>
            <a:endParaRPr lang="en-GB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295400"/>
            <a:ext cx="6665913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Line 5"/>
          <p:cNvSpPr>
            <a:spLocks noChangeShapeType="1"/>
          </p:cNvSpPr>
          <p:nvPr/>
        </p:nvSpPr>
        <p:spPr bwMode="auto">
          <a:xfrm flipH="1">
            <a:off x="3116263" y="5519738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3184525" y="5865813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5951538" y="5349875"/>
            <a:ext cx="1412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Κλήση </a:t>
            </a:r>
            <a:r>
              <a:rPr lang="en-US" sz="1600">
                <a:latin typeface="Tahoma" pitchFamily="34" charset="0"/>
              </a:rPr>
              <a:t>SNMP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706438" y="5646738"/>
            <a:ext cx="2474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Απάντηση στην ερώτηση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5370" name="Line 9"/>
          <p:cNvSpPr>
            <a:spLocks noChangeShapeType="1"/>
          </p:cNvSpPr>
          <p:nvPr/>
        </p:nvSpPr>
        <p:spPr bwMode="auto">
          <a:xfrm>
            <a:off x="3184525" y="6388100"/>
            <a:ext cx="2743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92075" y="6034088"/>
            <a:ext cx="3032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Ασύγχρονο μήνυμα (</a:t>
            </a:r>
            <a:r>
              <a:rPr lang="en-US" sz="1600">
                <a:latin typeface="Tahoma" pitchFamily="34" charset="0"/>
              </a:rPr>
              <a:t>Trap</a:t>
            </a:r>
            <a:r>
              <a:rPr lang="el-GR" sz="1600">
                <a:latin typeface="Tahoma" pitchFamily="34" charset="0"/>
              </a:rPr>
              <a:t>)</a:t>
            </a:r>
            <a:r>
              <a:rPr lang="en-US" sz="1600">
                <a:latin typeface="Tahoma" pitchFamily="34" charset="0"/>
              </a:rPr>
              <a:t> </a:t>
            </a:r>
            <a:r>
              <a:rPr lang="el-GR" sz="1600">
                <a:latin typeface="Tahoma" pitchFamily="34" charset="0"/>
              </a:rPr>
              <a:t>προς το</a:t>
            </a:r>
            <a:r>
              <a:rPr lang="en-US" sz="1600">
                <a:latin typeface="Tahoma" pitchFamily="34" charset="0"/>
              </a:rPr>
              <a:t> manager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103188" y="1260475"/>
            <a:ext cx="255587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Σύστημα συνδεμένο στο δίκτυο που μπορεί να εκτελεί οποιαδήποτε εργασία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6324600" y="990600"/>
            <a:ext cx="2420938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Network Management Station (NMS)</a:t>
            </a:r>
            <a:endParaRPr lang="en-GB" sz="16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9311F0-E95D-4CA4-9CA9-364BB9D1E894}" type="slidenum">
              <a:rPr lang="el-GR"/>
              <a:pPr/>
              <a:t>3</a:t>
            </a:fld>
            <a:endParaRPr lang="el-GR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ΣΥΝΤΑΞΗ ΑΝΤΙΚΕΙΜΕΝΩΝ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ΤΗΣ ΜΙΒ-ΙΙ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l-GR" sz="2400" b="1" dirty="0" smtClean="0"/>
              <a:t>Τα διαχειριζόμενα αντικείμενα κωδικοποιούνται στη μορφή 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FF0000"/>
                </a:solidFill>
              </a:rPr>
              <a:t>SNMPv2 SMI</a:t>
            </a:r>
            <a:r>
              <a:rPr lang="en-US" sz="2400" b="1" dirty="0" smtClean="0"/>
              <a:t>)</a:t>
            </a:r>
            <a:r>
              <a:rPr lang="el-GR" sz="2400" b="1" dirty="0" smtClean="0"/>
              <a:t>:</a:t>
            </a:r>
            <a:endParaRPr lang="en-GB" sz="2400" b="1" dirty="0" smtClean="0"/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l-GR" sz="1400" b="1" dirty="0" smtClean="0">
              <a:latin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l-GR" sz="1600" dirty="0" smtClean="0">
                <a:latin typeface="Courier New" pitchFamily="49" charset="0"/>
              </a:rPr>
              <a:t>&lt;όνομα&gt; </a:t>
            </a:r>
            <a:r>
              <a:rPr lang="en-US" sz="1600" b="1" dirty="0" smtClean="0">
                <a:latin typeface="Courier New" pitchFamily="49" charset="0"/>
              </a:rPr>
              <a:t>OBJECT-TYPE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SYNTAX</a:t>
            </a:r>
            <a:r>
              <a:rPr lang="en-US" sz="1600" dirty="0" smtClean="0">
                <a:latin typeface="Courier New" pitchFamily="49" charset="0"/>
              </a:rPr>
              <a:t> &lt;</a:t>
            </a:r>
            <a:r>
              <a:rPr lang="el-GR" sz="1600" dirty="0" smtClean="0">
                <a:latin typeface="Courier New" pitchFamily="49" charset="0"/>
              </a:rPr>
              <a:t>τύπος αντικειμένου&gt;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l-GR" sz="1600" dirty="0" smtClean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MAX-ACCESS</a:t>
            </a:r>
            <a:r>
              <a:rPr lang="en-US" sz="1600" dirty="0" smtClean="0">
                <a:latin typeface="Courier New" pitchFamily="49" charset="0"/>
              </a:rPr>
              <a:t> &lt;"not-accessible" | "accessible-for-notify" | "read-only" | "read-write" | "read-create"&gt;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STATUS</a:t>
            </a:r>
            <a:r>
              <a:rPr lang="en-US" sz="1600" dirty="0" smtClean="0">
                <a:latin typeface="Courier New" pitchFamily="49" charset="0"/>
              </a:rPr>
              <a:t> &lt;"current" | "deprecated" | "obsolete"&gt;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DESCRIPTION</a:t>
            </a:r>
            <a:r>
              <a:rPr lang="en-US" sz="1600" dirty="0" smtClean="0">
                <a:latin typeface="Courier New" pitchFamily="49" charset="0"/>
              </a:rPr>
              <a:t> &lt;</a:t>
            </a:r>
            <a:r>
              <a:rPr lang="el-GR" sz="1600" dirty="0" smtClean="0">
                <a:latin typeface="Courier New" pitchFamily="49" charset="0"/>
              </a:rPr>
              <a:t>κείμενο&gt;</a:t>
            </a:r>
            <a:endParaRPr lang="en-US" sz="1600" dirty="0" smtClean="0">
              <a:latin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INDEX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r>
              <a:rPr lang="el-GR" sz="1600" dirty="0" smtClean="0">
                <a:latin typeface="Courier New" pitchFamily="49" charset="0"/>
              </a:rPr>
              <a:t>για πίνακες</a:t>
            </a: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DEFVAL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{&lt;</a:t>
            </a:r>
            <a:r>
              <a:rPr lang="en-US" sz="1600" dirty="0" smtClean="0">
                <a:latin typeface="Courier New" pitchFamily="49" charset="0"/>
              </a:rPr>
              <a:t>default value&gt;</a:t>
            </a:r>
            <a:r>
              <a:rPr lang="en-US" sz="1600" b="1" dirty="0" smtClean="0">
                <a:latin typeface="Courier New" pitchFamily="49" charset="0"/>
              </a:rPr>
              <a:t>}</a:t>
            </a:r>
            <a:endParaRPr lang="el-GR" sz="1600" b="1" dirty="0" smtClean="0">
              <a:latin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l-GR" sz="1600" dirty="0" smtClean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::= {</a:t>
            </a:r>
            <a:r>
              <a:rPr lang="en-US" sz="1600" dirty="0" smtClean="0">
                <a:latin typeface="Courier New" pitchFamily="49" charset="0"/>
              </a:rPr>
              <a:t>&lt;</a:t>
            </a:r>
            <a:r>
              <a:rPr lang="el-GR" sz="1600" dirty="0" smtClean="0">
                <a:latin typeface="Courier New" pitchFamily="49" charset="0"/>
              </a:rPr>
              <a:t>προηγούμενος κόμβος/αντικείμενο στο δένδρο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l-GR" sz="1600" dirty="0">
                <a:latin typeface="Courier New" pitchFamily="49" charset="0"/>
              </a:rPr>
              <a:t> </a:t>
            </a:r>
            <a:r>
              <a:rPr lang="el-GR" sz="1600" dirty="0" smtClean="0">
                <a:latin typeface="Courier New" pitchFamily="49" charset="0"/>
              </a:rPr>
              <a:t>       της </a:t>
            </a:r>
            <a:r>
              <a:rPr lang="en-US" sz="1600" dirty="0" smtClean="0">
                <a:latin typeface="Courier New" pitchFamily="49" charset="0"/>
              </a:rPr>
              <a:t>MIB-II</a:t>
            </a:r>
            <a:r>
              <a:rPr lang="el-GR" sz="1600" dirty="0" smtClean="0">
                <a:latin typeface="Courier New" pitchFamily="49" charset="0"/>
              </a:rPr>
              <a:t>&gt;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l-GR" sz="1600" dirty="0" smtClean="0">
                <a:latin typeface="Courier New" pitchFamily="49" charset="0"/>
              </a:rPr>
              <a:t>&lt;αριθμός νέου αντικειμένου&gt;</a:t>
            </a:r>
            <a:r>
              <a:rPr lang="el-GR" sz="1600" b="1" dirty="0" smtClean="0">
                <a:latin typeface="Courier New" pitchFamily="49" charset="0"/>
              </a:rPr>
              <a:t>}</a:t>
            </a:r>
            <a:r>
              <a:rPr lang="en-US" sz="1600" dirty="0" smtClean="0">
                <a:latin typeface="Courier New" pitchFamily="49" charset="0"/>
              </a:rPr>
              <a:t> </a:t>
            </a:r>
            <a:endParaRPr lang="en-GB" sz="1600" dirty="0" smtClean="0">
              <a:latin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l-G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Παράδειγμα Ορισμού Αντικειμένου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MIB-II: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ysUpTime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sysUpTime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OBJECT-TYPE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SYNTAX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TimeTicks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ACCESS  read-only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STATUS  mandatory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</a:p>
          <a:p>
            <a:pPr marL="347980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time (in hundredths of a second) since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            network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management portion of the system was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last                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re-initialized."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::= { system 3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(</a:t>
            </a:r>
            <a:r>
              <a:rPr lang="el-GR" sz="1800" dirty="0" smtClean="0">
                <a:cs typeface="Courier New" panose="02070309020205020404" pitchFamily="49" charset="0"/>
              </a:rPr>
              <a:t>Το αντικείμενο</a:t>
            </a:r>
            <a:r>
              <a:rPr 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sysUpTime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800" dirty="0" smtClean="0">
                <a:cs typeface="Courier New" panose="02070309020205020404" pitchFamily="49" charset="0"/>
              </a:rPr>
              <a:t>είναι το 3</a:t>
            </a:r>
            <a:r>
              <a:rPr lang="el-GR" sz="1800" baseline="30000" dirty="0" smtClean="0">
                <a:cs typeface="Courier New" panose="02070309020205020404" pitchFamily="49" charset="0"/>
              </a:rPr>
              <a:t>ο</a:t>
            </a:r>
            <a:r>
              <a:rPr lang="el-GR" sz="1800" dirty="0" smtClean="0">
                <a:cs typeface="Courier New" panose="02070309020205020404" pitchFamily="49" charset="0"/>
              </a:rPr>
              <a:t> κάτω από τον κόμβο </a:t>
            </a:r>
            <a:r>
              <a:rPr lang="en-US" sz="1800" dirty="0" smtClean="0">
                <a:cs typeface="Courier New" panose="02070309020205020404" pitchFamily="49" charset="0"/>
              </a:rPr>
              <a:t>system</a:t>
            </a:r>
            <a:r>
              <a:rPr lang="el-GR" sz="1800" dirty="0">
                <a:cs typeface="Courier New" panose="02070309020205020404" pitchFamily="49" charset="0"/>
              </a:rPr>
              <a:t> </a:t>
            </a:r>
            <a:r>
              <a:rPr lang="el-GR" sz="1800" dirty="0" smtClean="0">
                <a:cs typeface="Courier New" panose="02070309020205020404" pitchFamily="49" charset="0"/>
              </a:rPr>
              <a:t>της </a:t>
            </a:r>
            <a:r>
              <a:rPr lang="en-US" sz="1800" dirty="0" smtClean="0">
                <a:cs typeface="Courier New" panose="02070309020205020404" pitchFamily="49" charset="0"/>
              </a:rPr>
              <a:t>MIB-II)  </a:t>
            </a:r>
            <a:endParaRPr lang="en-US" sz="1800" dirty="0"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89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E81BBE-238B-4817-A57F-C02F8EB88D1B}" type="slidenum">
              <a:rPr lang="el-GR"/>
              <a:pPr/>
              <a:t>5</a:t>
            </a:fld>
            <a:endParaRPr lang="el-GR"/>
          </a:p>
        </p:txBody>
      </p:sp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l-GR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ΤΥΠΟΙ ΑΝΤΙΚΕΙΜΕΝΩΝ</a:t>
            </a:r>
            <a:br>
              <a:rPr lang="el-GR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Syntax</a:t>
            </a:r>
            <a:endParaRPr lang="en-GB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INTEGER (</a:t>
            </a:r>
            <a:r>
              <a:rPr lang="el-GR" sz="2000" dirty="0"/>
              <a:t>μπορεί να χρησιμοποιηθεί και για λίστα απαρίθμησης)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Integer32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Unsigned32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Counter32</a:t>
            </a:r>
            <a:r>
              <a:rPr lang="el-GR" sz="2000" dirty="0"/>
              <a:t> </a:t>
            </a:r>
            <a:r>
              <a:rPr lang="en-US" sz="2000" dirty="0"/>
              <a:t>&amp; Counter64</a:t>
            </a:r>
            <a:endParaRPr lang="el-GR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Gauge32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err="1"/>
              <a:t>Timeticks</a:t>
            </a:r>
            <a:r>
              <a:rPr lang="en-US" sz="2000" dirty="0"/>
              <a:t> (</a:t>
            </a:r>
            <a:r>
              <a:rPr lang="el-GR" sz="2000" dirty="0"/>
              <a:t>εκατοστά του δευτερολέπτου, όπως μετρούνται στο σύστημα)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OCTET STRING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OBJECT IDENTIFIER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Opaque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err="1"/>
              <a:t>RowStatus</a:t>
            </a:r>
            <a:r>
              <a:rPr lang="en-US" sz="2000" dirty="0"/>
              <a:t> (TC)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err="1"/>
              <a:t>DisplayString</a:t>
            </a:r>
            <a:r>
              <a:rPr lang="el-GR" sz="2000" dirty="0"/>
              <a:t> (</a:t>
            </a:r>
            <a:r>
              <a:rPr lang="en-US" sz="2000" dirty="0"/>
              <a:t>TC)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err="1"/>
              <a:t>IpAddress</a:t>
            </a:r>
            <a:r>
              <a:rPr lang="en-US" sz="2000" dirty="0"/>
              <a:t> (TC)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000" dirty="0"/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6348413" y="4422775"/>
            <a:ext cx="1687512" cy="17875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7161213" y="5183188"/>
            <a:ext cx="139700" cy="147637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H="1" flipV="1">
            <a:off x="6840538" y="4510088"/>
            <a:ext cx="38735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 flipH="1">
            <a:off x="6559550" y="5292725"/>
            <a:ext cx="614363" cy="560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>
            <a:off x="7280275" y="5310188"/>
            <a:ext cx="527050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6207125" y="5775325"/>
            <a:ext cx="320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0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7862888" y="5768975"/>
            <a:ext cx="785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Max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6846888" y="6157913"/>
            <a:ext cx="925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Gauge</a:t>
            </a:r>
            <a:endParaRPr lang="en-GB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000" dirty="0" smtClean="0">
                <a:latin typeface="Calibri" pitchFamily="34" charset="0"/>
              </a:rPr>
              <a:t>Η </a:t>
            </a:r>
            <a:r>
              <a:rPr lang="en-US" sz="2000" b="1" dirty="0" smtClean="0">
                <a:latin typeface="Calibri" pitchFamily="34" charset="0"/>
              </a:rPr>
              <a:t>SMI</a:t>
            </a:r>
            <a:r>
              <a:rPr lang="el-GR" sz="2000" dirty="0" smtClean="0">
                <a:latin typeface="Calibri" pitchFamily="34" charset="0"/>
              </a:rPr>
              <a:t> υποστηρίζει μόνο μια μορφή </a:t>
            </a:r>
            <a:r>
              <a:rPr lang="el-GR" sz="2000" b="1" dirty="0" smtClean="0">
                <a:latin typeface="Calibri" pitchFamily="34" charset="0"/>
              </a:rPr>
              <a:t>δομημένων</a:t>
            </a:r>
            <a:r>
              <a:rPr lang="el-GR" sz="2000" dirty="0" smtClean="0">
                <a:latin typeface="Calibri" pitchFamily="34" charset="0"/>
              </a:rPr>
              <a:t> δεδομένων,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πιο συγκεκριμένα έναν απλό </a:t>
            </a:r>
            <a:r>
              <a:rPr lang="el-GR" sz="2000" b="1" dirty="0" smtClean="0">
                <a:latin typeface="Calibri" pitchFamily="34" charset="0"/>
              </a:rPr>
              <a:t>πίνακα</a:t>
            </a:r>
            <a:r>
              <a:rPr lang="el-GR" sz="2000" dirty="0" smtClean="0">
                <a:latin typeface="Calibri" pitchFamily="34" charset="0"/>
              </a:rPr>
              <a:t> δύο διαστάσεων με βαθμωτές τιμές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(π.χ. ο πίνακας δρομολόγησης, ο πίνακας των συνδέσεων του πρωτοκόλλου TCP)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algn="just"/>
            <a:endParaRPr lang="en-US" sz="2000" dirty="0" smtClean="0">
              <a:latin typeface="Calibri" pitchFamily="34" charset="0"/>
            </a:endParaRPr>
          </a:p>
          <a:p>
            <a:pPr algn="just"/>
            <a:r>
              <a:rPr lang="el-GR" sz="2000" dirty="0" smtClean="0">
                <a:latin typeface="Calibri" pitchFamily="34" charset="0"/>
              </a:rPr>
              <a:t>Ένας πίνακας είναι ένα μόνο αντικείμενο και επομένως χρειαζόμαστε κάποιο δείκτη</a:t>
            </a:r>
            <a:r>
              <a:rPr lang="el-GR" sz="2000" b="1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(</a:t>
            </a:r>
            <a:r>
              <a:rPr lang="en-US" sz="2000" b="1" dirty="0" smtClean="0">
                <a:latin typeface="Calibri" pitchFamily="34" charset="0"/>
              </a:rPr>
              <a:t>INDEX</a:t>
            </a:r>
            <a:r>
              <a:rPr lang="en-US" sz="2000" dirty="0" smtClean="0">
                <a:latin typeface="Calibri" pitchFamily="34" charset="0"/>
              </a:rPr>
              <a:t>)</a:t>
            </a:r>
            <a:r>
              <a:rPr lang="el-GR" sz="2000" b="1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για να καταλήξουμε σε μια συγκεκριμένη γραμμή του.</a:t>
            </a:r>
          </a:p>
          <a:p>
            <a:pPr algn="just"/>
            <a:endParaRPr lang="el-GR" sz="2000" dirty="0" smtClean="0">
              <a:latin typeface="Calibri" pitchFamily="34" charset="0"/>
            </a:endParaRPr>
          </a:p>
          <a:p>
            <a:pPr algn="just"/>
            <a:r>
              <a:rPr lang="el-GR" sz="2000" dirty="0" smtClean="0">
                <a:latin typeface="Calibri" pitchFamily="34" charset="0"/>
              </a:rPr>
              <a:t>Η </a:t>
            </a:r>
            <a:r>
              <a:rPr lang="en-US" sz="2000" b="1" dirty="0" smtClean="0">
                <a:latin typeface="Calibri" pitchFamily="34" charset="0"/>
              </a:rPr>
              <a:t>SMI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δεν επιτρέπει το φώλιασμα δεδομένων, δηλαδή ένα στοιχείο του πίνακα να είναι πίνακας.</a:t>
            </a:r>
          </a:p>
          <a:p>
            <a:pPr algn="just"/>
            <a:endParaRPr lang="el-GR" sz="2000" dirty="0" smtClean="0">
              <a:latin typeface="Calibri" pitchFamily="34" charset="0"/>
            </a:endParaRPr>
          </a:p>
          <a:p>
            <a:pPr algn="just"/>
            <a:r>
              <a:rPr lang="el-GR" sz="2000" dirty="0" smtClean="0">
                <a:latin typeface="Calibri" pitchFamily="34" charset="0"/>
              </a:rPr>
              <a:t>Για τη δημιουργία ενός πίνακα χρησιμοποιείται ο τύπος </a:t>
            </a:r>
            <a:r>
              <a:rPr lang="en-US" sz="2000" b="1" dirty="0" smtClean="0">
                <a:latin typeface="Calibri" pitchFamily="34" charset="0"/>
              </a:rPr>
              <a:t>SEQUENCE OF</a:t>
            </a:r>
            <a:r>
              <a:rPr lang="el-GR" sz="2000" b="1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(ταξινομημένη λίστα στοιχείων ίδιου τύπου).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156411"/>
            <a:ext cx="8229600" cy="12612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ΟΡΙΣΜΟΣ ΠΙΝΑΚΩΝ</a:t>
            </a:r>
            <a:r>
              <a:rPr lang="en-US" sz="28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 (1/3)</a:t>
            </a:r>
            <a:endParaRPr lang="el-GR" sz="2800" b="1" kern="12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102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251284"/>
            <a:ext cx="8229600" cy="478856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l-GR" sz="1800" dirty="0" smtClean="0">
                <a:latin typeface="Calibri" pitchFamily="34" charset="0"/>
              </a:rPr>
              <a:t>Παράδειγμα ορισμού πίνακα από την </a:t>
            </a:r>
            <a:r>
              <a:rPr lang="el-GR" sz="1800" b="1" dirty="0" smtClean="0">
                <a:latin typeface="Calibri" pitchFamily="34" charset="0"/>
              </a:rPr>
              <a:t>ΜΙΒ</a:t>
            </a:r>
            <a:r>
              <a:rPr lang="en-US" sz="1800" b="1" dirty="0" smtClean="0">
                <a:latin typeface="Calibri" pitchFamily="34" charset="0"/>
              </a:rPr>
              <a:t>-II</a:t>
            </a:r>
            <a:r>
              <a:rPr lang="el-GR" sz="1800" b="1" dirty="0" smtClean="0">
                <a:latin typeface="Calibri" pitchFamily="34" charset="0"/>
              </a:rPr>
              <a:t> </a:t>
            </a:r>
            <a:r>
              <a:rPr lang="en-US" sz="1800" b="1" dirty="0" smtClean="0">
                <a:latin typeface="Calibri" pitchFamily="34" charset="0"/>
              </a:rPr>
              <a:t>RFC 1213 (SMIv1)</a:t>
            </a:r>
          </a:p>
          <a:p>
            <a:pPr algn="just">
              <a:buFont typeface="Wingdings" pitchFamily="2" charset="2"/>
              <a:buChar char="v"/>
            </a:pPr>
            <a:endParaRPr lang="en-US" sz="2000" dirty="0" smtClean="0">
              <a:latin typeface="Calibri" pitchFamily="34" charset="0"/>
            </a:endParaRP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err="1" smtClean="0">
                <a:latin typeface="Courier New" pitchFamily="49" charset="0"/>
              </a:rPr>
              <a:t>ifTable</a:t>
            </a:r>
            <a:r>
              <a:rPr lang="en-US" sz="1400" dirty="0" smtClean="0">
                <a:latin typeface="Courier New" pitchFamily="49" charset="0"/>
              </a:rPr>
              <a:t> OBJECT-TYPE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SYNTAX  SEQUENCE OF </a:t>
            </a:r>
            <a:r>
              <a:rPr lang="en-US" sz="1400" b="1" dirty="0" err="1" smtClean="0">
                <a:latin typeface="Courier New" pitchFamily="49" charset="0"/>
              </a:rPr>
              <a:t>IfEntry</a:t>
            </a:r>
            <a:endParaRPr lang="en-US" sz="1400" b="1" dirty="0" smtClean="0">
              <a:latin typeface="Courier New" pitchFamily="49" charset="0"/>
            </a:endParaRP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…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::= { interfaces 2 }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endParaRPr lang="en-US" sz="1400" dirty="0" smtClean="0">
              <a:latin typeface="Courier New" pitchFamily="49" charset="0"/>
            </a:endParaRP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err="1" smtClean="0">
                <a:latin typeface="Courier New" pitchFamily="49" charset="0"/>
              </a:rPr>
              <a:t>ifEntry</a:t>
            </a:r>
            <a:r>
              <a:rPr lang="en-US" sz="1400" dirty="0" smtClean="0">
                <a:latin typeface="Courier New" pitchFamily="49" charset="0"/>
              </a:rPr>
              <a:t> OBJECT-TYPE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SYNTAX  </a:t>
            </a:r>
            <a:r>
              <a:rPr lang="en-US" sz="1400" b="1" dirty="0" err="1" smtClean="0">
                <a:latin typeface="Courier New" pitchFamily="49" charset="0"/>
              </a:rPr>
              <a:t>IfEntry</a:t>
            </a:r>
            <a:endParaRPr lang="en-US" sz="1400" b="1" dirty="0" smtClean="0">
              <a:latin typeface="Courier New" pitchFamily="49" charset="0"/>
            </a:endParaRP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…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</a:rPr>
              <a:t>INDEX   { ifIndex }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::= { </a:t>
            </a:r>
            <a:r>
              <a:rPr lang="en-US" sz="1400" dirty="0" err="1" smtClean="0">
                <a:latin typeface="Courier New" pitchFamily="49" charset="0"/>
              </a:rPr>
              <a:t>ifTable</a:t>
            </a:r>
            <a:r>
              <a:rPr lang="en-US" sz="1400" dirty="0" smtClean="0">
                <a:latin typeface="Courier New" pitchFamily="49" charset="0"/>
              </a:rPr>
              <a:t> 1 }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endParaRPr lang="en-US" sz="1400" dirty="0" smtClean="0">
              <a:latin typeface="Courier New" pitchFamily="49" charset="0"/>
            </a:endParaRP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b="1" dirty="0" err="1" smtClean="0">
                <a:latin typeface="Courier New" pitchFamily="49" charset="0"/>
              </a:rPr>
              <a:t>IfEntry</a:t>
            </a:r>
            <a:r>
              <a:rPr lang="en-US" sz="1400" dirty="0" smtClean="0">
                <a:latin typeface="Courier New" pitchFamily="49" charset="0"/>
              </a:rPr>
              <a:t> ::=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SEQUENCE {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ifIndex </a:t>
            </a:r>
            <a:r>
              <a:rPr lang="en-US" sz="1400" b="1" dirty="0" smtClean="0">
                <a:latin typeface="Courier New" pitchFamily="49" charset="0"/>
              </a:rPr>
              <a:t>INTEGER</a:t>
            </a:r>
            <a:r>
              <a:rPr lang="en-US" sz="1400" dirty="0" smtClean="0">
                <a:latin typeface="Courier New" pitchFamily="49" charset="0"/>
              </a:rPr>
              <a:t>,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ifType </a:t>
            </a:r>
            <a:r>
              <a:rPr lang="en-US" sz="1400" b="1" dirty="0" smtClean="0">
                <a:latin typeface="Courier New" pitchFamily="49" charset="0"/>
              </a:rPr>
              <a:t>INTEGER</a:t>
            </a:r>
            <a:r>
              <a:rPr lang="en-US" sz="1400" dirty="0" smtClean="0">
                <a:latin typeface="Courier New" pitchFamily="49" charset="0"/>
              </a:rPr>
              <a:t>,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ifInOctets </a:t>
            </a:r>
            <a:r>
              <a:rPr lang="en-US" sz="1400" b="1" dirty="0" smtClean="0">
                <a:latin typeface="Courier New" pitchFamily="49" charset="0"/>
              </a:rPr>
              <a:t>Counter</a:t>
            </a:r>
            <a:r>
              <a:rPr lang="en-US" sz="1400" dirty="0" smtClean="0">
                <a:latin typeface="Courier New" pitchFamily="49" charset="0"/>
              </a:rPr>
              <a:t>,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ifOutOctets </a:t>
            </a:r>
            <a:r>
              <a:rPr lang="en-US" sz="1400" b="1" dirty="0" smtClean="0">
                <a:latin typeface="Courier New" pitchFamily="49" charset="0"/>
              </a:rPr>
              <a:t>Counter</a:t>
            </a:r>
            <a:r>
              <a:rPr lang="en-US" sz="1400" dirty="0" smtClean="0">
                <a:latin typeface="Courier New" pitchFamily="49" charset="0"/>
              </a:rPr>
              <a:t>}</a:t>
            </a:r>
          </a:p>
          <a:p>
            <a:pPr algn="just">
              <a:buFont typeface="Wingdings" pitchFamily="2" charset="2"/>
              <a:buChar char="v"/>
            </a:pPr>
            <a:endParaRPr lang="el-GR" sz="2000" dirty="0">
              <a:latin typeface="Calibri" pitchFamily="34" charset="0"/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156411"/>
            <a:ext cx="8229600" cy="98658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ΟΡΙΣΜΟΣ ΠΙΝΑΚΩΝ</a:t>
            </a:r>
            <a:r>
              <a:rPr lang="en-US" sz="2800" b="1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el-GR" sz="28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en-US" sz="28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/3</a:t>
            </a:r>
            <a:r>
              <a:rPr lang="en-US" sz="2800" b="1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el-GR" sz="2800" b="1" kern="12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3525254" y="2129590"/>
            <a:ext cx="794084" cy="336884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233863" y="3352800"/>
            <a:ext cx="858253" cy="280737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994611" y="4511843"/>
            <a:ext cx="842211" cy="264694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3034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04800" y="1688431"/>
            <a:ext cx="8530389" cy="4788569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l-GR" sz="1800" dirty="0" smtClean="0">
                <a:latin typeface="Calibri" pitchFamily="34" charset="0"/>
              </a:rPr>
              <a:t>Παράδειγμα ορισμού πίνακα από την </a:t>
            </a:r>
            <a:r>
              <a:rPr lang="el-GR" sz="1800" b="1" dirty="0" smtClean="0">
                <a:latin typeface="Calibri" pitchFamily="34" charset="0"/>
              </a:rPr>
              <a:t>ΜΙΒ</a:t>
            </a:r>
            <a:r>
              <a:rPr lang="en-US" sz="1800" b="1" dirty="0" smtClean="0">
                <a:latin typeface="Calibri" pitchFamily="34" charset="0"/>
              </a:rPr>
              <a:t>-II</a:t>
            </a:r>
            <a:r>
              <a:rPr lang="el-GR" sz="1800" b="1" dirty="0" smtClean="0">
                <a:latin typeface="Calibri" pitchFamily="34" charset="0"/>
              </a:rPr>
              <a:t> </a:t>
            </a:r>
            <a:r>
              <a:rPr lang="en-US" sz="1800" b="1" dirty="0" smtClean="0">
                <a:latin typeface="Calibri" pitchFamily="34" charset="0"/>
              </a:rPr>
              <a:t>RFC 1213 </a:t>
            </a:r>
            <a:r>
              <a:rPr lang="el-GR" sz="1800" dirty="0" smtClean="0">
                <a:latin typeface="Calibri" pitchFamily="34" charset="0"/>
              </a:rPr>
              <a:t>(συνέχεια)</a:t>
            </a:r>
            <a:endParaRPr lang="en-US" sz="1800" b="1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000" dirty="0" smtClean="0">
              <a:latin typeface="Calibri" pitchFamily="34" charset="0"/>
            </a:endParaRP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ifIndex OBJECT-TYPE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SYNTAX  </a:t>
            </a:r>
            <a:r>
              <a:rPr lang="en-US" sz="1400" b="1" dirty="0" smtClean="0">
                <a:latin typeface="Courier New" pitchFamily="49" charset="0"/>
              </a:rPr>
              <a:t>INTEGER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…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::= { </a:t>
            </a:r>
            <a:r>
              <a:rPr lang="en-US" sz="1400" b="1" dirty="0" err="1" smtClean="0">
                <a:latin typeface="Courier New" pitchFamily="49" charset="0"/>
              </a:rPr>
              <a:t>ifEntry</a:t>
            </a:r>
            <a:r>
              <a:rPr lang="en-US" sz="1400" b="1" dirty="0" smtClean="0">
                <a:latin typeface="Courier New" pitchFamily="49" charset="0"/>
              </a:rPr>
              <a:t> 1</a:t>
            </a:r>
            <a:r>
              <a:rPr lang="en-US" sz="1400" dirty="0" smtClean="0">
                <a:latin typeface="Courier New" pitchFamily="49" charset="0"/>
              </a:rPr>
              <a:t> }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ifType OBJECT-TYPE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SYNTAX  </a:t>
            </a:r>
            <a:r>
              <a:rPr lang="en-US" sz="1400" b="1" dirty="0" smtClean="0">
                <a:latin typeface="Courier New" pitchFamily="49" charset="0"/>
              </a:rPr>
              <a:t>INTEGER</a:t>
            </a:r>
            <a:r>
              <a:rPr lang="en-US" sz="1400" dirty="0" smtClean="0">
                <a:latin typeface="Courier New" pitchFamily="49" charset="0"/>
              </a:rPr>
              <a:t> {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	</a:t>
            </a:r>
            <a:r>
              <a:rPr lang="en-GB" sz="1400" dirty="0" err="1" smtClean="0">
                <a:latin typeface="Courier New" pitchFamily="49" charset="0"/>
              </a:rPr>
              <a:t>ethernet-csmacd</a:t>
            </a:r>
            <a:r>
              <a:rPr lang="en-GB" sz="1400" dirty="0" smtClean="0">
                <a:latin typeface="Courier New" pitchFamily="49" charset="0"/>
              </a:rPr>
              <a:t>(6)</a:t>
            </a:r>
            <a:endParaRPr lang="en-US" sz="1400" dirty="0" smtClean="0">
              <a:latin typeface="Courier New" pitchFamily="49" charset="0"/>
            </a:endParaRP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	l</a:t>
            </a:r>
            <a:r>
              <a:rPr lang="en-GB" sz="1400" dirty="0" err="1" smtClean="0">
                <a:latin typeface="Courier New" pitchFamily="49" charset="0"/>
              </a:rPr>
              <a:t>oopback</a:t>
            </a:r>
            <a:r>
              <a:rPr lang="en-GB" sz="1400" dirty="0" smtClean="0">
                <a:latin typeface="Courier New" pitchFamily="49" charset="0"/>
              </a:rPr>
              <a:t>(24)</a:t>
            </a:r>
            <a:r>
              <a:rPr lang="en-US" sz="1400" dirty="0" smtClean="0">
                <a:latin typeface="Courier New" pitchFamily="49" charset="0"/>
              </a:rPr>
              <a:t>}</a:t>
            </a:r>
            <a:endParaRPr lang="en-GB" sz="1400" dirty="0" smtClean="0">
              <a:latin typeface="Courier New" pitchFamily="49" charset="0"/>
            </a:endParaRP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…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::= { </a:t>
            </a:r>
            <a:r>
              <a:rPr lang="en-US" sz="1400" b="1" dirty="0" err="1" smtClean="0">
                <a:latin typeface="Courier New" pitchFamily="49" charset="0"/>
              </a:rPr>
              <a:t>ifEntry</a:t>
            </a:r>
            <a:r>
              <a:rPr lang="en-US" sz="1400" b="1" dirty="0" smtClean="0">
                <a:latin typeface="Courier New" pitchFamily="49" charset="0"/>
              </a:rPr>
              <a:t> 2</a:t>
            </a:r>
            <a:r>
              <a:rPr lang="en-US" sz="1400" dirty="0" smtClean="0">
                <a:latin typeface="Courier New" pitchFamily="49" charset="0"/>
              </a:rPr>
              <a:t> }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ifInOctets OBJECT-TYPE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SYNTAX  </a:t>
            </a:r>
            <a:r>
              <a:rPr lang="en-US" sz="1400" b="1" dirty="0" smtClean="0">
                <a:latin typeface="Courier New" pitchFamily="49" charset="0"/>
              </a:rPr>
              <a:t>Counter</a:t>
            </a:r>
            <a:endParaRPr lang="en-GB" sz="1400" b="1" dirty="0" smtClean="0">
              <a:latin typeface="Courier New" pitchFamily="49" charset="0"/>
            </a:endParaRP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…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	::= { </a:t>
            </a:r>
            <a:r>
              <a:rPr lang="en-US" sz="1400" b="1" dirty="0" err="1" smtClean="0">
                <a:latin typeface="Courier New" pitchFamily="49" charset="0"/>
              </a:rPr>
              <a:t>ifEntry</a:t>
            </a:r>
            <a:r>
              <a:rPr lang="en-US" sz="1400" b="1" dirty="0" smtClean="0">
                <a:latin typeface="Courier New" pitchFamily="49" charset="0"/>
              </a:rPr>
              <a:t> 3</a:t>
            </a:r>
            <a:r>
              <a:rPr lang="en-US" sz="1400" dirty="0" smtClean="0">
                <a:latin typeface="Courier New" pitchFamily="49" charset="0"/>
              </a:rPr>
              <a:t> }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ifOutOctets OBJECT-TYPE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   …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   …</a:t>
            </a:r>
          </a:p>
          <a:p>
            <a:pPr marL="873189" lvl="2" indent="-379413">
              <a:lnSpc>
                <a:spcPct val="60000"/>
              </a:lnSpc>
              <a:spcBef>
                <a:spcPct val="50000"/>
              </a:spcBef>
              <a:buNone/>
              <a:tabLst>
                <a:tab pos="379413" algn="l"/>
              </a:tabLst>
            </a:pPr>
            <a:r>
              <a:rPr lang="en-US" sz="1400" dirty="0" smtClean="0">
                <a:latin typeface="Courier New" pitchFamily="49" charset="0"/>
              </a:rPr>
              <a:t>   …</a:t>
            </a: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156411"/>
            <a:ext cx="8229600" cy="12612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ΟΡΙΣΜΟΣ ΠΙΝΑΚΩΝ</a:t>
            </a:r>
            <a:r>
              <a:rPr lang="en-US" sz="2800" b="1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el-GR" sz="2800" b="1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  <a:r>
              <a:rPr lang="en-US" sz="28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/3</a:t>
            </a:r>
            <a:r>
              <a:rPr lang="en-US" sz="2800" b="1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el-GR" sz="2800" b="1" kern="12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3" name="12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7020"/>
              </p:ext>
            </p:extLst>
          </p:nvPr>
        </p:nvGraphicFramePr>
        <p:xfrm>
          <a:off x="3505200" y="2628232"/>
          <a:ext cx="5281862" cy="2248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892"/>
                <a:gridCol w="1855371"/>
                <a:gridCol w="1200056"/>
                <a:gridCol w="1314543"/>
              </a:tblGrid>
              <a:tr h="6635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ifIndex</a:t>
                      </a:r>
                      <a:endParaRPr lang="el-G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ifType</a:t>
                      </a:r>
                      <a:endParaRPr lang="el-G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ifInOctets</a:t>
                      </a:r>
                      <a:endParaRPr lang="el-G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ifOutOctets</a:t>
                      </a:r>
                      <a:endParaRPr lang="el-G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844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</a:t>
                      </a:r>
                      <a:endParaRPr lang="el-GR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loopback (24)</a:t>
                      </a:r>
                      <a:endParaRPr lang="el-GR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</a:t>
                      </a:r>
                      <a:endParaRPr lang="el-GR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</a:t>
                      </a:r>
                      <a:endParaRPr lang="el-GR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00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2</a:t>
                      </a:r>
                      <a:endParaRPr lang="el-GR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ethernet-csmacd (6)</a:t>
                      </a:r>
                      <a:endParaRPr lang="el-GR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25</a:t>
                      </a:r>
                      <a:endParaRPr lang="el-GR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40</a:t>
                      </a:r>
                      <a:endParaRPr lang="el-GR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00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</a:t>
                      </a:r>
                      <a:endParaRPr lang="el-GR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ethernet-csmacd (6)</a:t>
                      </a:r>
                      <a:endParaRPr lang="el-GR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300</a:t>
                      </a:r>
                      <a:endParaRPr lang="el-GR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500</a:t>
                      </a:r>
                      <a:endParaRPr lang="el-GR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341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16975" cy="120107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ΑΝΑΖΗΤΗΣΗ ΑΝΤΙΚΕΙΜΕΝΩΝ ΣΕ ΠΙΝΑΚΑ ΤΗΣ ΜΙΒ</a:t>
            </a:r>
            <a:endParaRPr lang="en-GB" sz="2800" b="1" kern="12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8194" name="Group 66"/>
          <p:cNvGraphicFramePr>
            <a:graphicFrameLocks noGrp="1"/>
          </p:cNvGraphicFramePr>
          <p:nvPr/>
        </p:nvGraphicFramePr>
        <p:xfrm>
          <a:off x="2717800" y="4545013"/>
          <a:ext cx="6232525" cy="1565911"/>
        </p:xfrm>
        <a:graphic>
          <a:graphicData uri="http://schemas.openxmlformats.org/drawingml/2006/table">
            <a:tbl>
              <a:tblPr/>
              <a:tblGrid>
                <a:gridCol w="1133475"/>
                <a:gridCol w="2295525"/>
                <a:gridCol w="1397000"/>
                <a:gridCol w="1406525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ifIndex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ifType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ifInOctets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ifOutOctets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oopback(24)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ethernet-csmacd(6)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ethernet-csmacd(6)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300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136525" y="1327150"/>
            <a:ext cx="9842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mib</a:t>
            </a:r>
            <a:r>
              <a:rPr lang="el-GR" sz="1200">
                <a:latin typeface="Tahoma" pitchFamily="34" charset="0"/>
              </a:rPr>
              <a:t>ΙΙ</a:t>
            </a:r>
            <a:r>
              <a:rPr lang="en-US" sz="1200">
                <a:latin typeface="Tahoma" pitchFamily="34" charset="0"/>
              </a:rPr>
              <a:t>(1)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1314450" y="1335088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system(1)</a:t>
            </a:r>
            <a:endParaRPr lang="en-GB" sz="1200" dirty="0">
              <a:latin typeface="Tahoma" pitchFamily="34" charset="0"/>
            </a:endParaRPr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1314450" y="1741488"/>
            <a:ext cx="109537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Tahoma" pitchFamily="34" charset="0"/>
              </a:rPr>
              <a:t>interfaces(2)</a:t>
            </a:r>
            <a:endParaRPr lang="en-GB" sz="12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1314450" y="2147888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at(3)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48170" name="Text Box 42"/>
          <p:cNvSpPr txBox="1">
            <a:spLocks noChangeArrowheads="1"/>
          </p:cNvSpPr>
          <p:nvPr/>
        </p:nvSpPr>
        <p:spPr bwMode="auto">
          <a:xfrm>
            <a:off x="2697163" y="1735138"/>
            <a:ext cx="109537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err="1">
                <a:solidFill>
                  <a:srgbClr val="FF0000"/>
                </a:solidFill>
                <a:latin typeface="Tahoma" pitchFamily="34" charset="0"/>
              </a:rPr>
              <a:t>ifTable</a:t>
            </a:r>
            <a:r>
              <a:rPr lang="en-US" sz="1200" dirty="0">
                <a:solidFill>
                  <a:srgbClr val="FF0000"/>
                </a:solidFill>
                <a:latin typeface="Tahoma" pitchFamily="34" charset="0"/>
              </a:rPr>
              <a:t>(2)</a:t>
            </a:r>
            <a:endParaRPr lang="en-GB" sz="12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8171" name="Text Box 43"/>
          <p:cNvSpPr txBox="1">
            <a:spLocks noChangeArrowheads="1"/>
          </p:cNvSpPr>
          <p:nvPr/>
        </p:nvSpPr>
        <p:spPr bwMode="auto">
          <a:xfrm>
            <a:off x="3744913" y="2722563"/>
            <a:ext cx="109537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chemeClr val="accent2"/>
                </a:solidFill>
                <a:latin typeface="Tahoma" pitchFamily="34" charset="0"/>
              </a:rPr>
              <a:t>ifEntry(1)</a:t>
            </a:r>
            <a:endParaRPr lang="en-GB" sz="120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48173" name="Freeform 45"/>
          <p:cNvSpPr>
            <a:spLocks/>
          </p:cNvSpPr>
          <p:nvPr/>
        </p:nvSpPr>
        <p:spPr bwMode="auto">
          <a:xfrm>
            <a:off x="1511300" y="2836863"/>
            <a:ext cx="4135438" cy="1911350"/>
          </a:xfrm>
          <a:custGeom>
            <a:avLst/>
            <a:gdLst/>
            <a:ahLst/>
            <a:cxnLst>
              <a:cxn ang="0">
                <a:pos x="2100" y="13"/>
              </a:cxn>
              <a:cxn ang="0">
                <a:pos x="2415" y="13"/>
              </a:cxn>
              <a:cxn ang="0">
                <a:pos x="2565" y="91"/>
              </a:cxn>
              <a:cxn ang="0">
                <a:pos x="2598" y="318"/>
              </a:cxn>
              <a:cxn ang="0">
                <a:pos x="2521" y="462"/>
              </a:cxn>
              <a:cxn ang="0">
                <a:pos x="2288" y="511"/>
              </a:cxn>
              <a:cxn ang="0">
                <a:pos x="698" y="744"/>
              </a:cxn>
              <a:cxn ang="0">
                <a:pos x="183" y="905"/>
              </a:cxn>
              <a:cxn ang="0">
                <a:pos x="78" y="1093"/>
              </a:cxn>
              <a:cxn ang="0">
                <a:pos x="654" y="1204"/>
              </a:cxn>
            </a:cxnLst>
            <a:rect l="0" t="0" r="r" b="b"/>
            <a:pathLst>
              <a:path w="2605" h="1204">
                <a:moveTo>
                  <a:pt x="2100" y="13"/>
                </a:moveTo>
                <a:cubicBezTo>
                  <a:pt x="2219" y="6"/>
                  <a:pt x="2338" y="0"/>
                  <a:pt x="2415" y="13"/>
                </a:cubicBezTo>
                <a:cubicBezTo>
                  <a:pt x="2492" y="26"/>
                  <a:pt x="2535" y="40"/>
                  <a:pt x="2565" y="91"/>
                </a:cubicBezTo>
                <a:cubicBezTo>
                  <a:pt x="2595" y="142"/>
                  <a:pt x="2605" y="256"/>
                  <a:pt x="2598" y="318"/>
                </a:cubicBezTo>
                <a:cubicBezTo>
                  <a:pt x="2591" y="380"/>
                  <a:pt x="2573" y="430"/>
                  <a:pt x="2521" y="462"/>
                </a:cubicBezTo>
                <a:cubicBezTo>
                  <a:pt x="2469" y="494"/>
                  <a:pt x="2592" y="464"/>
                  <a:pt x="2288" y="511"/>
                </a:cubicBezTo>
                <a:cubicBezTo>
                  <a:pt x="1984" y="558"/>
                  <a:pt x="1049" y="678"/>
                  <a:pt x="698" y="744"/>
                </a:cubicBezTo>
                <a:cubicBezTo>
                  <a:pt x="347" y="810"/>
                  <a:pt x="286" y="847"/>
                  <a:pt x="183" y="905"/>
                </a:cubicBezTo>
                <a:cubicBezTo>
                  <a:pt x="80" y="963"/>
                  <a:pt x="0" y="1043"/>
                  <a:pt x="78" y="1093"/>
                </a:cubicBezTo>
                <a:cubicBezTo>
                  <a:pt x="156" y="1143"/>
                  <a:pt x="405" y="1173"/>
                  <a:pt x="654" y="12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>
            <a:off x="1116013" y="1450975"/>
            <a:ext cx="203200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75" name="Line 47"/>
          <p:cNvSpPr>
            <a:spLocks noChangeShapeType="1"/>
          </p:cNvSpPr>
          <p:nvPr/>
        </p:nvSpPr>
        <p:spPr bwMode="auto">
          <a:xfrm>
            <a:off x="1116013" y="1441450"/>
            <a:ext cx="203200" cy="457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76" name="Line 48"/>
          <p:cNvSpPr>
            <a:spLocks noChangeShapeType="1"/>
          </p:cNvSpPr>
          <p:nvPr/>
        </p:nvSpPr>
        <p:spPr bwMode="auto">
          <a:xfrm>
            <a:off x="1116013" y="1450975"/>
            <a:ext cx="203200" cy="852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77" name="Line 49"/>
          <p:cNvSpPr>
            <a:spLocks noChangeShapeType="1"/>
          </p:cNvSpPr>
          <p:nvPr/>
        </p:nvSpPr>
        <p:spPr bwMode="auto">
          <a:xfrm>
            <a:off x="2409825" y="1873250"/>
            <a:ext cx="288925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78" name="Line 50"/>
          <p:cNvSpPr>
            <a:spLocks noChangeShapeType="1"/>
          </p:cNvSpPr>
          <p:nvPr/>
        </p:nvSpPr>
        <p:spPr bwMode="auto">
          <a:xfrm>
            <a:off x="3789363" y="1873250"/>
            <a:ext cx="536575" cy="852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79" name="Line 51"/>
          <p:cNvSpPr>
            <a:spLocks noChangeShapeType="1"/>
          </p:cNvSpPr>
          <p:nvPr/>
        </p:nvSpPr>
        <p:spPr bwMode="auto">
          <a:xfrm flipH="1">
            <a:off x="2559050" y="4545013"/>
            <a:ext cx="104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80" name="Line 52"/>
          <p:cNvSpPr>
            <a:spLocks noChangeShapeType="1"/>
          </p:cNvSpPr>
          <p:nvPr/>
        </p:nvSpPr>
        <p:spPr bwMode="auto">
          <a:xfrm>
            <a:off x="2559050" y="4545013"/>
            <a:ext cx="0" cy="1706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 flipH="1">
            <a:off x="2551113" y="6242050"/>
            <a:ext cx="104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82" name="Text Box 54"/>
          <p:cNvSpPr txBox="1">
            <a:spLocks noChangeArrowheads="1"/>
          </p:cNvSpPr>
          <p:nvPr/>
        </p:nvSpPr>
        <p:spPr bwMode="auto">
          <a:xfrm>
            <a:off x="4044950" y="1201738"/>
            <a:ext cx="4957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Tahoma" pitchFamily="34" charset="0"/>
              </a:rPr>
              <a:t>Ερώτηση για τα </a:t>
            </a:r>
            <a:r>
              <a:rPr lang="en-US" sz="1600" dirty="0" err="1" smtClean="0">
                <a:latin typeface="Tahoma" pitchFamily="34" charset="0"/>
              </a:rPr>
              <a:t>InOctets</a:t>
            </a:r>
            <a:r>
              <a:rPr lang="en-US" sz="1600" dirty="0" smtClean="0">
                <a:latin typeface="Tahoma" pitchFamily="34" charset="0"/>
              </a:rPr>
              <a:t> </a:t>
            </a:r>
            <a:r>
              <a:rPr lang="el-GR" sz="1600" dirty="0">
                <a:latin typeface="Tahoma" pitchFamily="34" charset="0"/>
              </a:rPr>
              <a:t>στο 2ο </a:t>
            </a:r>
            <a:r>
              <a:rPr lang="en-US" sz="1600" dirty="0">
                <a:latin typeface="Tahoma" pitchFamily="34" charset="0"/>
              </a:rPr>
              <a:t>Ethernet Interface</a:t>
            </a:r>
            <a:r>
              <a:rPr lang="el-GR" sz="1600" dirty="0">
                <a:latin typeface="Tahoma" pitchFamily="34" charset="0"/>
              </a:rPr>
              <a:t> θα γίνει:</a:t>
            </a:r>
            <a:r>
              <a:rPr lang="el-GR" sz="1600" dirty="0">
                <a:solidFill>
                  <a:srgbClr val="FF0066"/>
                </a:solidFill>
                <a:latin typeface="Tahoma" pitchFamily="34" charset="0"/>
              </a:rPr>
              <a:t> </a:t>
            </a:r>
            <a:r>
              <a:rPr lang="el-GR" sz="16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2.2</a:t>
            </a:r>
            <a:r>
              <a:rPr lang="el-GR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.</a:t>
            </a:r>
            <a:r>
              <a:rPr lang="el-GR" sz="1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</a:t>
            </a:r>
            <a:r>
              <a:rPr lang="el-GR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.</a:t>
            </a:r>
            <a:r>
              <a:rPr lang="el-GR" sz="16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  <a:r>
              <a:rPr lang="el-GR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.</a:t>
            </a:r>
            <a:r>
              <a:rPr lang="el-GR" sz="16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</a:p>
        </p:txBody>
      </p:sp>
      <p:sp>
        <p:nvSpPr>
          <p:cNvPr id="48184" name="Text Box 56"/>
          <p:cNvSpPr txBox="1">
            <a:spLocks noChangeArrowheads="1"/>
          </p:cNvSpPr>
          <p:nvPr/>
        </p:nvSpPr>
        <p:spPr bwMode="auto">
          <a:xfrm>
            <a:off x="5461000" y="2216150"/>
            <a:ext cx="781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Στήλη</a:t>
            </a:r>
            <a:endParaRPr lang="en-GB" sz="160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8185" name="Text Box 57"/>
          <p:cNvSpPr txBox="1">
            <a:spLocks noChangeArrowheads="1"/>
          </p:cNvSpPr>
          <p:nvPr/>
        </p:nvSpPr>
        <p:spPr bwMode="auto">
          <a:xfrm>
            <a:off x="6508750" y="2236788"/>
            <a:ext cx="238125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Γραμμή</a:t>
            </a:r>
            <a:r>
              <a:rPr lang="el-GR" sz="1600">
                <a:latin typeface="Tahom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(που προσδιορίζεται από το δείκτη)</a:t>
            </a:r>
            <a:endParaRPr lang="en-GB" sz="160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8186" name="Line 58"/>
          <p:cNvSpPr>
            <a:spLocks noChangeShapeType="1"/>
          </p:cNvSpPr>
          <p:nvPr/>
        </p:nvSpPr>
        <p:spPr bwMode="auto">
          <a:xfrm flipH="1" flipV="1">
            <a:off x="5565775" y="1749425"/>
            <a:ext cx="131763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87" name="Line 59"/>
          <p:cNvSpPr>
            <a:spLocks noChangeShapeType="1"/>
          </p:cNvSpPr>
          <p:nvPr/>
        </p:nvSpPr>
        <p:spPr bwMode="auto">
          <a:xfrm>
            <a:off x="5829300" y="2559050"/>
            <a:ext cx="676275" cy="200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88" name="Line 60"/>
          <p:cNvSpPr>
            <a:spLocks noChangeShapeType="1"/>
          </p:cNvSpPr>
          <p:nvPr/>
        </p:nvSpPr>
        <p:spPr bwMode="auto">
          <a:xfrm flipH="1" flipV="1">
            <a:off x="5784850" y="1731963"/>
            <a:ext cx="896938" cy="49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89" name="Text Box 61"/>
          <p:cNvSpPr txBox="1">
            <a:spLocks noChangeArrowheads="1"/>
          </p:cNvSpPr>
          <p:nvPr/>
        </p:nvSpPr>
        <p:spPr bwMode="auto">
          <a:xfrm>
            <a:off x="185738" y="3367088"/>
            <a:ext cx="4957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ή </a:t>
            </a:r>
            <a:r>
              <a:rPr lang="en-US" sz="16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interfaces.ifTable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.</a:t>
            </a:r>
            <a:r>
              <a:rPr lang="en-US" sz="1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ifEntry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.</a:t>
            </a:r>
            <a:r>
              <a:rPr lang="en-US" sz="16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ifInOctets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.</a:t>
            </a:r>
            <a:r>
              <a:rPr lang="en-US" sz="16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  <a:endParaRPr lang="en-GB" sz="1600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0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3610</TotalTime>
  <Words>553</Words>
  <Application>Microsoft Office PowerPoint</Application>
  <PresentationFormat>On-screen Show (4:3)</PresentationFormat>
  <Paragraphs>209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ΔΙΑΧΕΙΡΙΣΗ ΔΙΚΤΥΩΝ Αρχιτεκτονικές Διαχείρισης Δικτύων (ΙI) SNMP MIB - Αντικείμενα &amp; Ορισμοί Πινάκων NETCONF (Network Configuration Protocol) </vt:lpstr>
      <vt:lpstr>ΜΟΝΤΕΛΛΟ ΔΙΑΧΕΙΡΙΣΗΣ SNMP</vt:lpstr>
      <vt:lpstr>ΣΥΝΤΑΞΗ ΑΝΤΙΚΕΙΜΕΝΩΝ ΤΗΣ ΜΙΒ-ΙΙ</vt:lpstr>
      <vt:lpstr>Παράδειγμα Ορισμού Αντικειμένου MIB-II: sysUpTime </vt:lpstr>
      <vt:lpstr>PowerPoint Presentation</vt:lpstr>
      <vt:lpstr>ΟΡΙΣΜΟΣ ΠΙΝΑΚΩΝ (1/3)</vt:lpstr>
      <vt:lpstr>ΟΡΙΣΜΟΣ ΠΙΝΑΚΩΝ (2/3)</vt:lpstr>
      <vt:lpstr>ΟΡΙΣΜΟΣ ΠΙΝΑΚΩΝ (3/3)</vt:lpstr>
      <vt:lpstr>ΑΝΑΖΗΤΗΣΗ ΑΝΤΙΚΕΙΜΕΝΩΝ ΣΕ ΠΙΝΑΚΑ ΤΗΣ ΜΙΒ</vt:lpstr>
      <vt:lpstr>ΤΟ ΠΡΩΤΟΚΟΛΛΟ ΔΙΚΤΥΑΚΗΣ ΔΙΑΡΘΡΩΣΗΣ Network Configuration Protocol – NETCONF (1/3)</vt:lpstr>
      <vt:lpstr>ΤΟ ΠΡΩΤΟΚΟΛΛΟ ΔΙΚΤΥΑΚΗΣ ΔΙΑΡΘΡΩΣΗΣ Network Configuration Protocol – NETCONF (2/3)</vt:lpstr>
      <vt:lpstr>ΤΟ ΠΡΩΤΟΚΟΛΛΟ ΔΙΚΤΥΑΚΗΣ ΔΙΑΡΘΡΩΣΗΣ Network Configuration Protocol – NETCONF (3/3)</vt:lpstr>
    </vt:vector>
  </TitlesOfParts>
  <Company>NTUA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δίκτυα τεχνολογίας Internet</dc:title>
  <dc:creator>Panagiotis Astithas</dc:creator>
  <cp:lastModifiedBy>maglaris</cp:lastModifiedBy>
  <cp:revision>244</cp:revision>
  <cp:lastPrinted>1999-06-22T09:46:39Z</cp:lastPrinted>
  <dcterms:created xsi:type="dcterms:W3CDTF">1999-06-20T17:12:43Z</dcterms:created>
  <dcterms:modified xsi:type="dcterms:W3CDTF">2015-11-18T10:37:36Z</dcterms:modified>
</cp:coreProperties>
</file>