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4"/>
  </p:notesMasterIdLst>
  <p:sldIdLst>
    <p:sldId id="399" r:id="rId2"/>
    <p:sldId id="397" r:id="rId3"/>
    <p:sldId id="366" r:id="rId4"/>
    <p:sldId id="400" r:id="rId5"/>
    <p:sldId id="365" r:id="rId6"/>
    <p:sldId id="367" r:id="rId7"/>
    <p:sldId id="368" r:id="rId8"/>
    <p:sldId id="369" r:id="rId9"/>
    <p:sldId id="370" r:id="rId10"/>
    <p:sldId id="384" r:id="rId11"/>
    <p:sldId id="385" r:id="rId12"/>
    <p:sldId id="386" r:id="rId13"/>
  </p:sldIdLst>
  <p:sldSz cx="9144000" cy="6858000" type="screen4x3"/>
  <p:notesSz cx="6791325" cy="9923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5" autoAdjust="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6BED39-8B73-4C92-82FE-7FA606F8B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6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F4B1-1FA8-482B-B8A2-381F8CBD36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85AA-B61B-40C3-8ED8-533F9B1351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9E681-C6BE-4A64-ABF0-2D4141875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4832-F2F8-4602-ADEB-C3DCBFEC6E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5D74-4D5A-4044-88D6-24756C7D20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8ED86-F517-4E1A-9584-0E541D04E8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1312-A058-447F-979D-3086C965AA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254E-9FBD-4CFF-A1B7-EFC5CC3F0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BE80-DE8E-4463-88C4-853822811C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BC74-5AF6-4E22-ABE4-99E6895DC3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B886-3ED8-46E9-9910-EC211D60FF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44A379-C056-4E11-A5C1-41935ADA53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mode.ntua.gr/" TargetMode="External"/><Relationship Id="rId2" Type="http://schemas.openxmlformats.org/officeDocument/2006/relationships/hyperlink" Target="mailto:maglaris@netmode.ntua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502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ΔΙΑΧΕΙΡΙΣΗ ΔΙΚΤΥΩΝ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Αρχιτεκτονικές Διαχείρισης Δικτ</a:t>
            </a:r>
            <a:r>
              <a:rPr lang="el-GR" sz="31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ύ</a:t>
            </a: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ων (Ι)</a:t>
            </a:r>
            <a:b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Υλοποιήσεις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 – Server</a:t>
            </a:r>
            <a:b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Το Πρωτόκολλο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SNMP</a:t>
            </a:r>
            <a:b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Δομή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SNMP Agent - MIB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l-G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Β. </a:t>
            </a:r>
            <a:r>
              <a:rPr lang="el-GR" sz="2800" b="1" dirty="0" err="1" smtClean="0"/>
              <a:t>Μάγκλαρης</a:t>
            </a:r>
            <a:endParaRPr lang="el-G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2"/>
              </a:rPr>
              <a:t>maglaris@netmode.ntua.gr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3"/>
              </a:rPr>
              <a:t>www.netmode.ntua.gr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24</a:t>
            </a:r>
            <a:r>
              <a:rPr lang="en-US" sz="2800" b="1" dirty="0" smtClean="0"/>
              <a:t>/1</a:t>
            </a:r>
            <a:r>
              <a:rPr lang="el-GR" sz="2800" b="1" dirty="0" smtClean="0"/>
              <a:t>1</a:t>
            </a:r>
            <a:r>
              <a:rPr lang="en-US" sz="2800" b="1" dirty="0" smtClean="0"/>
              <a:t>/2015</a:t>
            </a:r>
          </a:p>
          <a:p>
            <a:pPr eaLnBrk="1" hangingPunct="1">
              <a:lnSpc>
                <a:spcPct val="90000"/>
              </a:lnSpc>
            </a:pPr>
            <a:endParaRPr lang="el-G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769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Τύποι Μηνυμάτων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</a:t>
            </a:r>
            <a:endParaRPr lang="el-G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pic>
        <p:nvPicPr>
          <p:cNvPr id="5" name="4 - Θέση περιεχομένου" descr="snmpmess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7221" y="1720516"/>
            <a:ext cx="6629400" cy="39343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Διάρθρωση των εντολών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snmpget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snmpwalk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(1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/2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b="1" dirty="0" err="1" smtClean="0">
                <a:latin typeface="Calibri" pitchFamily="34" charset="0"/>
              </a:rPr>
              <a:t>snmpget</a:t>
            </a:r>
            <a:r>
              <a:rPr lang="en-US" sz="1800" b="1" dirty="0" smtClean="0">
                <a:latin typeface="Calibri" pitchFamily="34" charset="0"/>
              </a:rPr>
              <a:t>: </a:t>
            </a:r>
            <a:r>
              <a:rPr lang="el-GR" sz="1800" dirty="0" smtClean="0">
                <a:latin typeface="Calibri" pitchFamily="34" charset="0"/>
              </a:rPr>
              <a:t>είναι μια εφαρμογή του </a:t>
            </a:r>
            <a:r>
              <a:rPr lang="en-US" sz="1800" dirty="0" smtClean="0">
                <a:latin typeface="Calibri" pitchFamily="34" charset="0"/>
              </a:rPr>
              <a:t>SNMP </a:t>
            </a:r>
            <a:r>
              <a:rPr lang="el-GR" sz="1800" dirty="0" smtClean="0">
                <a:latin typeface="Calibri" pitchFamily="34" charset="0"/>
              </a:rPr>
              <a:t>που χρησιμοποιεί </a:t>
            </a:r>
            <a:r>
              <a:rPr lang="en-US" sz="1800" dirty="0" smtClean="0">
                <a:latin typeface="Calibri" pitchFamily="34" charset="0"/>
              </a:rPr>
              <a:t>SNMP </a:t>
            </a:r>
            <a:r>
              <a:rPr lang="en-US" sz="1800" b="1" dirty="0" smtClean="0">
                <a:latin typeface="Calibri" pitchFamily="34" charset="0"/>
              </a:rPr>
              <a:t>GET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αιτήσεις για να ζητήσει πληροφορίες από μια οντότητα του δικτύου. Ένα ή περισσότερα αναγνωριστικά αντικειμένων </a:t>
            </a:r>
            <a:r>
              <a:rPr lang="en-US" sz="1800" dirty="0" smtClean="0">
                <a:latin typeface="Calibri" pitchFamily="34" charset="0"/>
              </a:rPr>
              <a:t>(</a:t>
            </a:r>
            <a:r>
              <a:rPr lang="en-US" sz="1800" b="1" dirty="0" smtClean="0">
                <a:latin typeface="Calibri" pitchFamily="34" charset="0"/>
              </a:rPr>
              <a:t>object identifiers - OIDs</a:t>
            </a:r>
            <a:r>
              <a:rPr lang="en-US" sz="1800" dirty="0" smtClean="0">
                <a:latin typeface="Calibri" pitchFamily="34" charset="0"/>
              </a:rPr>
              <a:t>) </a:t>
            </a:r>
            <a:r>
              <a:rPr lang="el-GR" sz="1800" dirty="0" smtClean="0">
                <a:latin typeface="Calibri" pitchFamily="34" charset="0"/>
              </a:rPr>
              <a:t>μπορούν να δοθούν ως </a:t>
            </a:r>
            <a:r>
              <a:rPr lang="en-US" sz="1800" dirty="0" smtClean="0">
                <a:latin typeface="Calibri" pitchFamily="34" charset="0"/>
              </a:rPr>
              <a:t>arguments </a:t>
            </a:r>
            <a:r>
              <a:rPr lang="el-GR" sz="1800" dirty="0" smtClean="0">
                <a:latin typeface="Calibri" pitchFamily="34" charset="0"/>
              </a:rPr>
              <a:t>στη γραμμή εντολών.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 Συντάσσεται ως εξής</a:t>
            </a:r>
            <a:r>
              <a:rPr lang="en-US" sz="1800" dirty="0" smtClean="0">
                <a:latin typeface="Calibri" pitchFamily="34" charset="0"/>
              </a:rPr>
              <a:t>:</a:t>
            </a:r>
            <a:r>
              <a:rPr lang="el-GR" sz="1800" dirty="0" smtClean="0">
                <a:latin typeface="Calibri" pitchFamily="34" charset="0"/>
              </a:rPr>
              <a:t> </a:t>
            </a:r>
            <a:endParaRPr lang="en-US" sz="1800" b="1" dirty="0" smtClean="0">
              <a:latin typeface="Calibri" pitchFamily="34" charset="0"/>
            </a:endParaRPr>
          </a:p>
          <a:p>
            <a:pPr lvl="1"/>
            <a:endParaRPr lang="el-GR" sz="2000" dirty="0" smtClean="0">
              <a:latin typeface="Calibri" pitchFamily="34" charset="0"/>
            </a:endParaRPr>
          </a:p>
          <a:p>
            <a:pPr lvl="2"/>
            <a:r>
              <a:rPr lang="en-US" sz="1600" dirty="0" err="1" smtClean="0">
                <a:latin typeface="Consolas" pitchFamily="49" charset="0"/>
              </a:rPr>
              <a:t>snmpget</a:t>
            </a:r>
            <a:r>
              <a:rPr lang="en-US" sz="1600" dirty="0" smtClean="0">
                <a:latin typeface="Consolas" pitchFamily="49" charset="0"/>
              </a:rPr>
              <a:t> –c &lt;community&gt; &lt;hostname or IP&gt; &lt;object ID&gt;</a:t>
            </a:r>
          </a:p>
          <a:p>
            <a:pPr>
              <a:buNone/>
            </a:pPr>
            <a:endParaRPr lang="el-GR" sz="2400" dirty="0" smtClean="0">
              <a:latin typeface="Calibri" pitchFamily="34" charset="0"/>
            </a:endParaRPr>
          </a:p>
          <a:p>
            <a:pPr algn="just"/>
            <a:r>
              <a:rPr lang="en-US" sz="1800" b="1" dirty="0" err="1" smtClean="0">
                <a:latin typeface="Calibri" pitchFamily="34" charset="0"/>
              </a:rPr>
              <a:t>snmpwalk</a:t>
            </a:r>
            <a:r>
              <a:rPr lang="en-US" sz="1800" b="1" dirty="0" smtClean="0">
                <a:latin typeface="Calibri" pitchFamily="34" charset="0"/>
              </a:rPr>
              <a:t>: </a:t>
            </a:r>
            <a:r>
              <a:rPr lang="el-GR" sz="1800" dirty="0" smtClean="0">
                <a:latin typeface="Calibri" pitchFamily="34" charset="0"/>
              </a:rPr>
              <a:t>είναι μια εφαρμογή του </a:t>
            </a:r>
            <a:r>
              <a:rPr lang="en-US" sz="1800" dirty="0" smtClean="0">
                <a:latin typeface="Calibri" pitchFamily="34" charset="0"/>
              </a:rPr>
              <a:t>SNMP </a:t>
            </a:r>
            <a:r>
              <a:rPr lang="el-GR" sz="1800" dirty="0" smtClean="0">
                <a:latin typeface="Calibri" pitchFamily="34" charset="0"/>
              </a:rPr>
              <a:t>που χρησιμοποιεί </a:t>
            </a:r>
            <a:r>
              <a:rPr lang="en-US" sz="1800" dirty="0" smtClean="0">
                <a:latin typeface="Calibri" pitchFamily="34" charset="0"/>
              </a:rPr>
              <a:t>SNMP </a:t>
            </a:r>
            <a:r>
              <a:rPr lang="en-US" sz="1800" b="1" dirty="0" smtClean="0">
                <a:latin typeface="Calibri" pitchFamily="34" charset="0"/>
              </a:rPr>
              <a:t>GETNEXT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αιτήσεις για να ζητήσει από μια οντότητα του δικτύου ένα </a:t>
            </a:r>
            <a:r>
              <a:rPr lang="el-GR" sz="1800" i="1" dirty="0" smtClean="0">
                <a:latin typeface="Calibri" pitchFamily="34" charset="0"/>
              </a:rPr>
              <a:t>δένδρο πληροφοριών</a:t>
            </a:r>
            <a:r>
              <a:rPr lang="el-GR" sz="1800" dirty="0" smtClean="0">
                <a:latin typeface="Calibri" pitchFamily="34" charset="0"/>
              </a:rPr>
              <a:t>.  Ένα </a:t>
            </a:r>
            <a:r>
              <a:rPr lang="en-US" sz="1800" b="1" dirty="0" smtClean="0">
                <a:latin typeface="Calibri" pitchFamily="34" charset="0"/>
              </a:rPr>
              <a:t>OID </a:t>
            </a:r>
            <a:r>
              <a:rPr lang="el-GR" sz="1800" dirty="0" smtClean="0">
                <a:latin typeface="Calibri" pitchFamily="34" charset="0"/>
              </a:rPr>
              <a:t>μπορεί να δοθεί στη γραμμή εντολών, το οποίο καθορίζει ποιό τμήμα του χώρου αντικειμένων της ΜΙΒ θα αναζητηθεί από την </a:t>
            </a:r>
            <a:r>
              <a:rPr lang="en-US" sz="1800" b="1" dirty="0" smtClean="0">
                <a:latin typeface="Calibri" pitchFamily="34" charset="0"/>
              </a:rPr>
              <a:t>GETNEXT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αίτηση. Όλες οι μεταβλητές του </a:t>
            </a:r>
            <a:r>
              <a:rPr lang="el-GR" sz="1800" dirty="0" err="1" smtClean="0">
                <a:latin typeface="Calibri" pitchFamily="34" charset="0"/>
              </a:rPr>
              <a:t>υποδένδρου</a:t>
            </a:r>
            <a:r>
              <a:rPr lang="el-GR" sz="1800" dirty="0" smtClean="0">
                <a:latin typeface="Calibri" pitchFamily="34" charset="0"/>
              </a:rPr>
              <a:t> κάτω από το δοθέν</a:t>
            </a:r>
            <a:r>
              <a:rPr lang="en-US" sz="1800" b="1" dirty="0" smtClean="0">
                <a:latin typeface="Calibri" pitchFamily="34" charset="0"/>
              </a:rPr>
              <a:t> OID </a:t>
            </a:r>
            <a:r>
              <a:rPr lang="el-GR" sz="1800" dirty="0" smtClean="0">
                <a:latin typeface="Calibri" pitchFamily="34" charset="0"/>
              </a:rPr>
              <a:t>εξετάζονται και οι τιμές τους δίνονται στο χρήστη. Η εντολή συντάσσεται ως εξής</a:t>
            </a:r>
            <a:r>
              <a:rPr lang="en-US" sz="1800" dirty="0" smtClean="0">
                <a:latin typeface="Calibri" pitchFamily="34" charset="0"/>
              </a:rPr>
              <a:t>:</a:t>
            </a:r>
            <a:endParaRPr lang="en-US" sz="1800" b="1" dirty="0" smtClean="0">
              <a:latin typeface="Calibri" pitchFamily="34" charset="0"/>
            </a:endParaRPr>
          </a:p>
          <a:p>
            <a:pPr lvl="1"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2"/>
            <a:r>
              <a:rPr lang="en-US" sz="1600" dirty="0" err="1" smtClean="0">
                <a:latin typeface="Consolas" pitchFamily="49" charset="0"/>
              </a:rPr>
              <a:t>snmpwalk</a:t>
            </a:r>
            <a:r>
              <a:rPr lang="en-US" sz="1600" dirty="0" smtClean="0">
                <a:latin typeface="Consolas" pitchFamily="49" charset="0"/>
              </a:rPr>
              <a:t> –c &lt;community&gt; &lt;hostname or IP&gt; &lt;object ID&gt;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Διάρθρωση των εντολών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snmpget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snmpwalk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2/2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</a:pPr>
            <a:r>
              <a:rPr lang="el-GR" sz="1800" b="1" i="1" dirty="0" smtClean="0">
                <a:latin typeface="Consolas" pitchFamily="49" charset="0"/>
              </a:rPr>
              <a:t>Ερώτημα:</a:t>
            </a:r>
            <a:endParaRPr lang="en-US" sz="1800" b="1" i="1" dirty="0" smtClean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l-GR" sz="1800" b="1" dirty="0">
                <a:latin typeface="Consolas" pitchFamily="49" charset="0"/>
              </a:rPr>
              <a:t> </a:t>
            </a:r>
            <a:r>
              <a:rPr lang="el-GR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snmpget</a:t>
            </a:r>
            <a:r>
              <a:rPr lang="en-US" sz="1800" b="1" dirty="0" smtClean="0">
                <a:latin typeface="Consolas" pitchFamily="49" charset="0"/>
              </a:rPr>
              <a:t> -c public mariana.netmode.ntua.gr </a:t>
            </a:r>
            <a:r>
              <a:rPr lang="en-US" sz="1800" b="1" i="1" dirty="0" smtClean="0">
                <a:latin typeface="Consolas" pitchFamily="49" charset="0"/>
              </a:rPr>
              <a:t>system.sysDescr.0</a:t>
            </a:r>
            <a:endParaRPr lang="el-GR" sz="1800" b="1" i="1" dirty="0" smtClean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l-GR" sz="1800" b="1" i="1" dirty="0" smtClean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l-GR" sz="1800" b="1" i="1" dirty="0" smtClean="0">
                <a:latin typeface="Consolas" pitchFamily="49" charset="0"/>
              </a:rPr>
              <a:t>- Απάντηση:</a:t>
            </a:r>
            <a:endParaRPr lang="en-US" sz="1800" b="1" i="1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l-GR" sz="1600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1600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1600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</a:pPr>
            <a:endParaRPr lang="en-US" sz="1800" b="1" i="1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</a:pPr>
            <a:r>
              <a:rPr lang="el-GR" sz="1800" b="1" i="1" dirty="0" smtClean="0">
                <a:latin typeface="Consolas" pitchFamily="49" charset="0"/>
              </a:rPr>
              <a:t>Ερώτημα</a:t>
            </a:r>
            <a:r>
              <a:rPr lang="el-GR" sz="1800" b="1" i="1" dirty="0">
                <a:latin typeface="Consolas" pitchFamily="49" charset="0"/>
              </a:rPr>
              <a:t>:</a:t>
            </a:r>
            <a:endParaRPr lang="en-US" sz="1800" b="1" i="1" dirty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l-GR" sz="1800" b="1" dirty="0">
                <a:latin typeface="Consolas" pitchFamily="49" charset="0"/>
              </a:rPr>
              <a:t>  </a:t>
            </a:r>
            <a:r>
              <a:rPr lang="en-US" sz="1800" b="1" dirty="0" err="1" smtClean="0">
                <a:latin typeface="Consolas" pitchFamily="49" charset="0"/>
              </a:rPr>
              <a:t>snmpwalk</a:t>
            </a:r>
            <a:r>
              <a:rPr lang="en-US" sz="1800" b="1" dirty="0">
                <a:latin typeface="Consolas" pitchFamily="49" charset="0"/>
              </a:rPr>
              <a:t> -c public mariana.netmode.ntua.gr </a:t>
            </a:r>
            <a:r>
              <a:rPr lang="en-US" sz="1800" b="1" dirty="0" smtClean="0">
                <a:latin typeface="Consolas" pitchFamily="49" charset="0"/>
              </a:rPr>
              <a:t>at</a:t>
            </a:r>
            <a:endParaRPr lang="el-GR" sz="1800" b="1" i="1" dirty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l-GR" sz="1800" b="1" i="1" dirty="0" smtClean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l-GR" sz="1800" b="1" i="1" dirty="0" smtClean="0">
                <a:latin typeface="Consolas" pitchFamily="49" charset="0"/>
              </a:rPr>
              <a:t>- </a:t>
            </a:r>
            <a:r>
              <a:rPr lang="el-GR" sz="1800" b="1" i="1" dirty="0">
                <a:latin typeface="Consolas" pitchFamily="49" charset="0"/>
              </a:rPr>
              <a:t>Απάντηση:</a:t>
            </a:r>
            <a:endParaRPr lang="en-US" sz="1800" b="1" i="1" dirty="0">
              <a:latin typeface="Consolas" pitchFamily="49" charset="0"/>
            </a:endParaRPr>
          </a:p>
          <a:p>
            <a:endParaRPr lang="el-GR" sz="24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n-US" sz="2400" dirty="0" smtClean="0">
              <a:latin typeface="Calibri" pitchFamily="34" charset="0"/>
            </a:endParaRPr>
          </a:p>
          <a:p>
            <a:pPr algn="just"/>
            <a:endParaRPr lang="en-US" sz="1800" i="1" dirty="0" smtClean="0">
              <a:latin typeface="Calibri" pitchFamily="34" charset="0"/>
            </a:endParaRPr>
          </a:p>
          <a:p>
            <a:pPr algn="just"/>
            <a:endParaRPr lang="el-GR" sz="1800" i="1" dirty="0" smtClean="0">
              <a:latin typeface="Calibri" pitchFamily="34" charset="0"/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  <p:sp>
        <p:nvSpPr>
          <p:cNvPr id="5" name="7 - Ορθογώνιο"/>
          <p:cNvSpPr/>
          <p:nvPr/>
        </p:nvSpPr>
        <p:spPr>
          <a:xfrm>
            <a:off x="533400" y="3048000"/>
            <a:ext cx="7904748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33CC33"/>
                </a:solidFill>
              </a:rPr>
              <a:t>system.sysDescr.0 = OpenBSD mariana.netmode.ece.ntua.gr 3.8 GENERIC#632 sparc64</a:t>
            </a:r>
            <a:endParaRPr lang="el-GR" sz="1400" dirty="0">
              <a:solidFill>
                <a:srgbClr val="33CC33"/>
              </a:solidFill>
            </a:endParaRPr>
          </a:p>
        </p:txBody>
      </p:sp>
      <p:sp>
        <p:nvSpPr>
          <p:cNvPr id="6" name="9 - Ορθογώνιο"/>
          <p:cNvSpPr/>
          <p:nvPr/>
        </p:nvSpPr>
        <p:spPr>
          <a:xfrm>
            <a:off x="553452" y="5558588"/>
            <a:ext cx="7904748" cy="9184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33CC33"/>
                </a:solidFill>
              </a:rPr>
              <a:t>at.atTable.atEntry.atIfIndex.1.1.0.0.0.0 = 1</a:t>
            </a:r>
          </a:p>
          <a:p>
            <a:r>
              <a:rPr lang="en-US" sz="1400" dirty="0" smtClean="0">
                <a:solidFill>
                  <a:srgbClr val="33CC33"/>
                </a:solidFill>
              </a:rPr>
              <a:t>at.atTable.atEntry.atPhysAddress.1.1.0.0.0.0 = "00 0E A6 D0 8D FC "</a:t>
            </a:r>
          </a:p>
          <a:p>
            <a:r>
              <a:rPr lang="en-US" sz="1400" dirty="0" smtClean="0">
                <a:solidFill>
                  <a:srgbClr val="33CC33"/>
                </a:solidFill>
              </a:rPr>
              <a:t>at.atTable.atEntry.atNetAddress.1.1.0.0.0.0 = 00:00:00:00:93:66:0D:01</a:t>
            </a:r>
            <a:endParaRPr lang="en-US" sz="1400" dirty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805F0C-FEDC-4D77-B00F-AFEA4CB4EC6D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ΔΙΑΧΕΙΡΙΣΤΙΚΟ ΜΟΝΤΕΛΟ ΑΝΑΦΟΡΑΣ</a:t>
            </a:r>
            <a:b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FCAPS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(OSI – OSI)</a:t>
            </a:r>
            <a:endParaRPr lang="el-G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F</a:t>
            </a:r>
            <a:r>
              <a:rPr lang="en-US" sz="2800" smtClean="0"/>
              <a:t>ault Management </a:t>
            </a:r>
            <a:r>
              <a:rPr lang="en-GB" sz="2800" smtClean="0"/>
              <a:t>(</a:t>
            </a:r>
            <a:r>
              <a:rPr lang="el-GR" sz="2800" smtClean="0"/>
              <a:t>Διαχείριση Βλαβών)</a:t>
            </a:r>
          </a:p>
          <a:p>
            <a:pPr eaLnBrk="1" hangingPunct="1">
              <a:lnSpc>
                <a:spcPct val="90000"/>
              </a:lnSpc>
            </a:pPr>
            <a:endParaRPr 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</a:t>
            </a:r>
            <a:r>
              <a:rPr lang="en-US" sz="2800" smtClean="0"/>
              <a:t>onfiguration Management</a:t>
            </a:r>
            <a:r>
              <a:rPr lang="el-GR" sz="2800" smtClean="0"/>
              <a:t> (Διαχείριση Διάρθρωσης)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l-GR" sz="10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</a:t>
            </a:r>
            <a:r>
              <a:rPr lang="en-US" sz="2800" smtClean="0"/>
              <a:t>ccounting Management</a:t>
            </a:r>
            <a:r>
              <a:rPr lang="el-GR" sz="2800" smtClean="0"/>
              <a:t> (Λογιστική Διαχείριση)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l-GR" sz="12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P</a:t>
            </a:r>
            <a:r>
              <a:rPr lang="en-US" sz="2800" smtClean="0"/>
              <a:t>erformance Management</a:t>
            </a:r>
            <a:r>
              <a:rPr lang="el-GR" sz="2800" smtClean="0"/>
              <a:t> (Διαχείριση Επιδόσεων)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l-GR" sz="10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S</a:t>
            </a:r>
            <a:r>
              <a:rPr lang="en-US" sz="2800" smtClean="0"/>
              <a:t>ecurity Management</a:t>
            </a:r>
            <a:r>
              <a:rPr lang="el-GR" sz="2800" smtClean="0"/>
              <a:t> (Διαχείριση Ασφαλείας)</a:t>
            </a:r>
          </a:p>
        </p:txBody>
      </p:sp>
    </p:spTree>
    <p:extLst>
      <p:ext uri="{BB962C8B-B14F-4D97-AF65-F5344CB8AC3E}">
        <p14:creationId xmlns:p14="http://schemas.microsoft.com/office/powerpoint/2010/main" val="13918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E4D80A-51E2-40B1-A4D9-3CDC0B5D3897}" type="slidenum">
              <a:rPr lang="el-GR"/>
              <a:pPr/>
              <a:t>3</a:t>
            </a:fld>
            <a:endParaRPr lang="el-GR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ΜΟΝΤΕΛΛΟ ΔΙΑΧΕΙΡΙΣΗΣ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SNMP</a:t>
            </a:r>
            <a:endParaRPr lang="el-G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 flipH="1" flipV="1">
            <a:off x="-107950" y="115888"/>
            <a:ext cx="107950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anchor="ctr"/>
          <a:lstStyle/>
          <a:p>
            <a:pPr algn="ctr">
              <a:defRPr/>
            </a:pPr>
            <a:endParaRPr lang="en-GB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295400"/>
            <a:ext cx="6665913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Line 5"/>
          <p:cNvSpPr>
            <a:spLocks noChangeShapeType="1"/>
          </p:cNvSpPr>
          <p:nvPr/>
        </p:nvSpPr>
        <p:spPr bwMode="auto">
          <a:xfrm flipH="1">
            <a:off x="3116263" y="5519738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3184525" y="5865813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5951538" y="5349875"/>
            <a:ext cx="1412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Κλήση </a:t>
            </a:r>
            <a:r>
              <a:rPr lang="en-US" sz="1600">
                <a:latin typeface="Tahoma" pitchFamily="34" charset="0"/>
              </a:rPr>
              <a:t>SNMP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706438" y="5646738"/>
            <a:ext cx="2474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Απάντηση στην ερώτηση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>
            <a:off x="3184525" y="6388100"/>
            <a:ext cx="2743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92075" y="6034088"/>
            <a:ext cx="3032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Ασύγχρονο μήνυμα (</a:t>
            </a:r>
            <a:r>
              <a:rPr lang="en-US" sz="1600">
                <a:latin typeface="Tahoma" pitchFamily="34" charset="0"/>
              </a:rPr>
              <a:t>Trap</a:t>
            </a:r>
            <a:r>
              <a:rPr lang="el-GR" sz="1600">
                <a:latin typeface="Tahoma" pitchFamily="34" charset="0"/>
              </a:rPr>
              <a:t>)</a:t>
            </a:r>
            <a:r>
              <a:rPr lang="en-US" sz="1600">
                <a:latin typeface="Tahoma" pitchFamily="34" charset="0"/>
              </a:rPr>
              <a:t> </a:t>
            </a:r>
            <a:r>
              <a:rPr lang="el-GR" sz="1600">
                <a:latin typeface="Tahoma" pitchFamily="34" charset="0"/>
              </a:rPr>
              <a:t>προς το</a:t>
            </a:r>
            <a:r>
              <a:rPr lang="en-US" sz="1600">
                <a:latin typeface="Tahoma" pitchFamily="34" charset="0"/>
              </a:rPr>
              <a:t> manager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103188" y="1260475"/>
            <a:ext cx="255587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Σύστημα συνδεμένο στο δίκτυο που μπορεί να εκτελεί οποιαδήποτε εργασία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6324600" y="990600"/>
            <a:ext cx="2420938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Network Management Station (NMS)</a:t>
            </a:r>
            <a:endParaRPr lang="en-GB" sz="16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A7EC99-CF31-43E1-A5E4-E09D773C2055}" type="slidenum">
              <a:rPr lang="el-GR" altLang="en-US"/>
              <a:pPr eaLnBrk="1" hangingPunct="1"/>
              <a:t>4</a:t>
            </a:fld>
            <a:endParaRPr lang="el-GR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l-GR" altLang="en-US" sz="3200" b="1" dirty="0" smtClean="0"/>
              <a:t>Αρχιτεκτονικές Διαχείρισης</a:t>
            </a:r>
            <a:br>
              <a:rPr lang="el-GR" altLang="en-US" sz="3200" b="1" dirty="0" smtClean="0"/>
            </a:br>
            <a:r>
              <a:rPr lang="en-US" altLang="en-US" sz="2400" b="1" dirty="0" smtClean="0">
                <a:solidFill>
                  <a:srgbClr val="FF0000"/>
                </a:solidFill>
              </a:rPr>
              <a:t>Client (Manager) – Server (Agent)</a:t>
            </a:r>
            <a:endParaRPr lang="el-GR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002060"/>
                </a:solidFill>
              </a:rPr>
              <a:t>Server: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endParaRPr lang="el-GR" altLang="en-US" sz="20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NE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(Network Element, </a:t>
            </a:r>
            <a:r>
              <a:rPr lang="el-GR" altLang="en-US" sz="1800" dirty="0" smtClean="0"/>
              <a:t>Στοιχεία Δικτύου</a:t>
            </a:r>
            <a:r>
              <a:rPr lang="en-US" altLang="en-US" sz="1800" dirty="0" smtClean="0"/>
              <a:t>:</a:t>
            </a:r>
            <a:r>
              <a:rPr lang="el-GR" altLang="en-US" sz="1800" dirty="0" smtClean="0"/>
              <a:t> Δρομολογητές, </a:t>
            </a:r>
            <a:r>
              <a:rPr lang="el-GR" altLang="en-US" sz="1800" dirty="0" err="1" smtClean="0"/>
              <a:t>Μεταγωγείς</a:t>
            </a:r>
            <a:r>
              <a:rPr lang="el-GR" altLang="en-US" sz="1800" dirty="0" smtClean="0"/>
              <a:t>, Γραμμές</a:t>
            </a:r>
            <a:r>
              <a:rPr lang="en-US" altLang="en-US" sz="1800" dirty="0" smtClean="0"/>
              <a:t>, </a:t>
            </a:r>
            <a:r>
              <a:rPr lang="el-GR" altLang="en-US" sz="1800" dirty="0" smtClean="0"/>
              <a:t>Υπολογιστές…)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Agent</a:t>
            </a:r>
            <a:r>
              <a:rPr lang="el-GR" altLang="en-US" sz="1800" dirty="0" smtClean="0">
                <a:solidFill>
                  <a:srgbClr val="FF0000"/>
                </a:solidFill>
              </a:rPr>
              <a:t> </a:t>
            </a:r>
            <a:r>
              <a:rPr lang="el-GR" altLang="en-US" sz="1800" dirty="0" smtClean="0"/>
              <a:t>(</a:t>
            </a:r>
            <a:r>
              <a:rPr lang="en-US" altLang="en-US" sz="1800" dirty="0" smtClean="0"/>
              <a:t>Management Information Base – MIB </a:t>
            </a:r>
            <a:r>
              <a:rPr lang="el-GR" altLang="en-US" sz="1800" dirty="0" smtClean="0"/>
              <a:t>για Διαχείριση </a:t>
            </a:r>
            <a:r>
              <a:rPr lang="en-US" altLang="en-US" sz="1800" dirty="0" smtClean="0"/>
              <a:t>SNMP, YANG Core Models </a:t>
            </a:r>
            <a:r>
              <a:rPr lang="el-GR" altLang="en-US" sz="1800" dirty="0" smtClean="0"/>
              <a:t>για Διαχείριση</a:t>
            </a:r>
            <a:r>
              <a:rPr lang="en-US" altLang="en-US" sz="1800" dirty="0" smtClean="0"/>
              <a:t> NETCONF)</a:t>
            </a:r>
            <a:endParaRPr lang="el-GR" alt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002060"/>
                </a:solidFill>
              </a:rPr>
              <a:t>Client Applications: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endParaRPr lang="el-GR" altLang="en-US" sz="20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OSS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(Operation Support System:</a:t>
            </a:r>
            <a:r>
              <a:rPr lang="el-GR" altLang="en-US" sz="1800" dirty="0" smtClean="0"/>
              <a:t> </a:t>
            </a:r>
            <a:r>
              <a:rPr lang="el-GR" altLang="en-US" sz="1800" dirty="0"/>
              <a:t>Σύστημα </a:t>
            </a:r>
            <a:r>
              <a:rPr lang="el-GR" altLang="en-US" sz="1800" dirty="0" smtClean="0"/>
              <a:t>Λειτουργίας</a:t>
            </a:r>
            <a:r>
              <a:rPr lang="en-US" altLang="en-US" sz="1800" dirty="0" smtClean="0"/>
              <a:t> </a:t>
            </a:r>
            <a:r>
              <a:rPr lang="el-GR" altLang="en-US" sz="1800" dirty="0" smtClean="0"/>
              <a:t>στη τηλεφωνία</a:t>
            </a:r>
            <a:r>
              <a:rPr lang="en-US" altLang="en-US" sz="1800" dirty="0" smtClean="0"/>
              <a:t>)</a:t>
            </a:r>
            <a:endParaRPr lang="el-GR" alt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NMS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(Network Management System: </a:t>
            </a:r>
            <a:r>
              <a:rPr lang="el-GR" altLang="en-US" sz="1800" dirty="0" smtClean="0"/>
              <a:t>Διαχειριστική Πλατφόρμα </a:t>
            </a:r>
            <a:r>
              <a:rPr lang="en-US" altLang="en-US" sz="1800" dirty="0" smtClean="0"/>
              <a:t>SNMP</a:t>
            </a:r>
            <a:r>
              <a:rPr lang="el-GR" altLang="en-US" sz="1800" dirty="0" smtClean="0"/>
              <a:t>, </a:t>
            </a:r>
            <a:r>
              <a:rPr lang="en-US" altLang="en-US" sz="1800" dirty="0" smtClean="0"/>
              <a:t>NETCONF Applications)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EMS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(Element Management System: </a:t>
            </a:r>
            <a:r>
              <a:rPr lang="el-GR" altLang="en-US" sz="1800" dirty="0" smtClean="0"/>
              <a:t>Πλατφόρμα ενοποιημένου περιβάλλοντος</a:t>
            </a:r>
            <a:r>
              <a:rPr lang="en-US" altLang="en-US" sz="1800" dirty="0" smtClean="0"/>
              <a:t> Telecommunications </a:t>
            </a:r>
            <a:r>
              <a:rPr lang="en-US" altLang="en-US" sz="1800" dirty="0"/>
              <a:t>Management </a:t>
            </a:r>
            <a:r>
              <a:rPr lang="en-US" altLang="en-US" sz="1800" dirty="0" smtClean="0"/>
              <a:t>Network -TMN)</a:t>
            </a:r>
            <a:endParaRPr lang="el-GR" alt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rgbClr val="002060"/>
                </a:solidFill>
                <a:ea typeface="+mn-ea"/>
                <a:cs typeface="+mn-cs"/>
              </a:rPr>
              <a:t>Management </a:t>
            </a:r>
            <a:r>
              <a:rPr lang="en-US" altLang="en-US" sz="2000" b="1" dirty="0" smtClean="0">
                <a:solidFill>
                  <a:srgbClr val="002060"/>
                </a:solidFill>
                <a:ea typeface="+mn-ea"/>
                <a:cs typeface="+mn-cs"/>
              </a:rPr>
              <a:t>Protocols: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SNMP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IETF </a:t>
            </a:r>
            <a:r>
              <a:rPr lang="en-US" altLang="en-US" sz="1800" i="1" dirty="0">
                <a:solidFill>
                  <a:srgbClr val="FF0000"/>
                </a:solidFill>
              </a:rPr>
              <a:t>RFC </a:t>
            </a:r>
            <a:r>
              <a:rPr lang="el-GR" altLang="en-US" sz="1800" i="1" dirty="0" smtClean="0">
                <a:solidFill>
                  <a:srgbClr val="FF0000"/>
                </a:solidFill>
              </a:rPr>
              <a:t>1157</a:t>
            </a:r>
            <a:r>
              <a:rPr lang="en-US" altLang="en-US" sz="1800" dirty="0" smtClean="0">
                <a:solidFill>
                  <a:srgbClr val="FF0000"/>
                </a:solidFill>
              </a:rPr>
              <a:t>; </a:t>
            </a:r>
            <a:r>
              <a:rPr lang="en-US" altLang="en-US" sz="1800" b="1" dirty="0" err="1">
                <a:solidFill>
                  <a:srgbClr val="FF0000"/>
                </a:solidFill>
              </a:rPr>
              <a:t>SNMPv</a:t>
            </a:r>
            <a:r>
              <a:rPr lang="el-GR" altLang="en-US" sz="1800" b="1" dirty="0" smtClean="0">
                <a:solidFill>
                  <a:srgbClr val="FF0000"/>
                </a:solidFill>
              </a:rPr>
              <a:t>2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RFC </a:t>
            </a:r>
            <a:r>
              <a:rPr lang="el-GR" altLang="en-US" sz="1800" i="1" dirty="0" smtClean="0">
                <a:solidFill>
                  <a:srgbClr val="FF0000"/>
                </a:solidFill>
              </a:rPr>
              <a:t>144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1</a:t>
            </a:r>
            <a:r>
              <a:rPr lang="el-GR" altLang="en-US" sz="1800" i="1" dirty="0" smtClean="0">
                <a:solidFill>
                  <a:srgbClr val="FF0000"/>
                </a:solidFill>
              </a:rPr>
              <a:t>/1452</a:t>
            </a:r>
            <a:r>
              <a:rPr lang="en-US" altLang="en-US" sz="1800" dirty="0" smtClean="0">
                <a:solidFill>
                  <a:srgbClr val="FF0000"/>
                </a:solidFill>
              </a:rPr>
              <a:t>;</a:t>
            </a:r>
            <a:r>
              <a:rPr lang="el-GR" altLang="en-US" sz="1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SNMPv3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RFC 3411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</a:t>
            </a:r>
            <a:r>
              <a:rPr lang="en-US" altLang="en-US" sz="1800" dirty="0"/>
              <a:t>Simple Network Management Protocol, UDP</a:t>
            </a:r>
            <a:r>
              <a:rPr lang="el-GR" altLang="en-US" sz="1800" dirty="0"/>
              <a:t> σε δίκτυα </a:t>
            </a:r>
            <a:r>
              <a:rPr lang="en-US" altLang="en-US" sz="1800" dirty="0"/>
              <a:t>TCP/IP)</a:t>
            </a:r>
            <a:endParaRPr lang="el-GR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NETCONF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IETF RFC 6241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(Network Configuration Protocol, SSH/TCP </a:t>
            </a:r>
            <a:r>
              <a:rPr lang="el-GR" altLang="en-US" sz="1800" dirty="0" smtClean="0"/>
              <a:t>για μεταβίβαση δεδομένων </a:t>
            </a:r>
            <a:r>
              <a:rPr lang="en-US" altLang="en-US" sz="1800" dirty="0" smtClean="0"/>
              <a:t>XML</a:t>
            </a:r>
            <a:r>
              <a:rPr lang="el-GR" altLang="en-US" sz="1800" dirty="0" smtClean="0"/>
              <a:t> με </a:t>
            </a:r>
            <a:r>
              <a:rPr lang="en-US" altLang="en-US" sz="1800" dirty="0" smtClean="0"/>
              <a:t>RPC </a:t>
            </a:r>
            <a:r>
              <a:rPr lang="el-GR" altLang="en-US" sz="1800" dirty="0" smtClean="0"/>
              <a:t>σε δίκτυα </a:t>
            </a:r>
            <a:r>
              <a:rPr lang="en-US" altLang="en-US" sz="1800" dirty="0" smtClean="0"/>
              <a:t>Internet/Intranet)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CMIP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ITU</a:t>
            </a:r>
            <a:r>
              <a:rPr lang="el-GR" altLang="en-US" sz="1800" i="1" dirty="0">
                <a:solidFill>
                  <a:srgbClr val="FF0000"/>
                </a:solidFill>
              </a:rPr>
              <a:t>-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T X.711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l-GR" altLang="en-US" sz="1800" dirty="0" smtClean="0"/>
              <a:t>(</a:t>
            </a:r>
            <a:r>
              <a:rPr lang="en-US" altLang="en-US" sz="1800" dirty="0" smtClean="0"/>
              <a:t>Common Management Information Protocol</a:t>
            </a:r>
            <a:r>
              <a:rPr lang="el-GR" altLang="en-US" sz="1800" dirty="0" smtClean="0"/>
              <a:t>,</a:t>
            </a:r>
            <a:r>
              <a:rPr lang="en-US" altLang="en-US" sz="1800" dirty="0" smtClean="0"/>
              <a:t> </a:t>
            </a:r>
            <a:r>
              <a:rPr lang="el-GR" altLang="en-US" sz="1800" dirty="0" smtClean="0"/>
              <a:t>σε δίκτυα </a:t>
            </a:r>
            <a:r>
              <a:rPr lang="en-US" altLang="en-US" sz="1800" dirty="0" smtClean="0"/>
              <a:t>TMN </a:t>
            </a:r>
            <a:r>
              <a:rPr lang="el-GR" altLang="en-US" sz="1800" dirty="0" smtClean="0"/>
              <a:t>με</a:t>
            </a:r>
            <a:r>
              <a:rPr lang="en-US" altLang="en-US" sz="1800" dirty="0" smtClean="0"/>
              <a:t> </a:t>
            </a:r>
            <a:r>
              <a:rPr lang="el-GR" altLang="en-US" sz="1800" dirty="0" smtClean="0"/>
              <a:t>πρωτόκολλα επιπέδων 4, 5, 6 &amp; 7 της στοίβας </a:t>
            </a:r>
            <a:r>
              <a:rPr lang="en-US" altLang="en-US" sz="1800" dirty="0" smtClean="0"/>
              <a:t>OSI)</a:t>
            </a:r>
            <a:endParaRPr lang="el-GR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565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5C768D-2EC8-4F37-8E34-FA450AC6577D}" type="slidenum">
              <a:rPr lang="el-GR"/>
              <a:pPr/>
              <a:t>5</a:t>
            </a:fld>
            <a:endParaRPr lang="el-GR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ΔΙΑΧΕΙΡΙΣΗ ΔΙΚΤΥΩΝ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TCP/IP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Simple Network Management Protocol - SNMP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71600"/>
            <a:ext cx="8229600" cy="5226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Πρωτόκολλο του στρώματος εφαρμογής για τη διαχείριση συσκευών συνδεδεμένων στο δίκτυο με </a:t>
            </a:r>
            <a:r>
              <a:rPr lang="en-US" sz="2000" dirty="0" smtClean="0"/>
              <a:t>TCP/IP stack</a:t>
            </a:r>
            <a:r>
              <a:rPr lang="el-GR" sz="2000" dirty="0" smtClean="0"/>
              <a:t> (</a:t>
            </a:r>
            <a:r>
              <a:rPr lang="en-US" sz="2000" b="1" dirty="0" smtClean="0">
                <a:solidFill>
                  <a:srgbClr val="F01700"/>
                </a:solidFill>
              </a:rPr>
              <a:t>IP addressable Network Elements</a:t>
            </a:r>
            <a:r>
              <a:rPr lang="en-US" sz="2000" dirty="0" smtClean="0"/>
              <a:t>)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l-GR" sz="1800" dirty="0" smtClean="0"/>
              <a:t>Οι συσκευές μπορεί να είναι </a:t>
            </a:r>
            <a:r>
              <a:rPr lang="en-US" sz="1800" dirty="0" smtClean="0"/>
              <a:t>routers, switches </a:t>
            </a:r>
            <a:r>
              <a:rPr lang="el-GR" sz="1800" dirty="0" smtClean="0"/>
              <a:t>με 1 </a:t>
            </a:r>
            <a:r>
              <a:rPr lang="en-US" sz="1800" dirty="0" smtClean="0"/>
              <a:t>IP interface </a:t>
            </a:r>
            <a:r>
              <a:rPr lang="el-GR" sz="1800" dirty="0" smtClean="0"/>
              <a:t>για </a:t>
            </a:r>
            <a:r>
              <a:rPr lang="en-US" sz="1800" dirty="0" smtClean="0"/>
              <a:t>management,</a:t>
            </a:r>
            <a:r>
              <a:rPr lang="el-GR" sz="1800" dirty="0" smtClean="0"/>
              <a:t> Η/Υ, </a:t>
            </a:r>
            <a:r>
              <a:rPr lang="en-US" sz="1800" dirty="0" smtClean="0"/>
              <a:t> monitoring devices, sensors, </a:t>
            </a:r>
            <a:r>
              <a:rPr lang="el-GR" sz="1800" dirty="0" smtClean="0"/>
              <a:t>έξυπνες συσκευές διαχειριζόμενες από το </a:t>
            </a:r>
            <a:r>
              <a:rPr lang="en-US" sz="1800" dirty="0" smtClean="0"/>
              <a:t>Internet</a:t>
            </a:r>
            <a:r>
              <a:rPr lang="el-GR" sz="1800" dirty="0" smtClean="0"/>
              <a:t> ...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l-GR" sz="3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Το </a:t>
            </a:r>
            <a:r>
              <a:rPr lang="en-US" sz="2000" dirty="0" smtClean="0"/>
              <a:t>SNMP </a:t>
            </a:r>
            <a:r>
              <a:rPr lang="el-GR" sz="2000" dirty="0" smtClean="0"/>
              <a:t>υλοποιεί απλές διαχειριστικές λειτουργίες.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Ακολουθεί το μοντέλο </a:t>
            </a:r>
            <a:r>
              <a:rPr lang="en-US" sz="2000" b="1" dirty="0" smtClean="0">
                <a:solidFill>
                  <a:srgbClr val="F01700"/>
                </a:solidFill>
              </a:rPr>
              <a:t>Manager</a:t>
            </a:r>
            <a:r>
              <a:rPr lang="en-US" sz="2000" dirty="0" smtClean="0"/>
              <a:t> (</a:t>
            </a:r>
            <a:r>
              <a:rPr lang="el-GR" sz="2000" dirty="0" smtClean="0"/>
              <a:t>που ρωτά) - </a:t>
            </a:r>
            <a:r>
              <a:rPr lang="en-US" sz="2000" b="1" dirty="0" smtClean="0">
                <a:solidFill>
                  <a:srgbClr val="F01700"/>
                </a:solidFill>
              </a:rPr>
              <a:t>Agent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l-GR" sz="2000" dirty="0" smtClean="0"/>
              <a:t>που απαντά).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9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Χρησιμοποιεί υπόβαθρο </a:t>
            </a:r>
            <a:r>
              <a:rPr lang="en-US" sz="2000" dirty="0" smtClean="0">
                <a:solidFill>
                  <a:srgbClr val="F01700"/>
                </a:solidFill>
              </a:rPr>
              <a:t>UDP</a:t>
            </a:r>
            <a:r>
              <a:rPr lang="el-GR" sz="2000" dirty="0" smtClean="0"/>
              <a:t> στα </a:t>
            </a:r>
            <a:r>
              <a:rPr lang="en-US" sz="2000" dirty="0" smtClean="0">
                <a:solidFill>
                  <a:srgbClr val="F01700"/>
                </a:solidFill>
              </a:rPr>
              <a:t>Ports UDP 161</a:t>
            </a:r>
            <a:r>
              <a:rPr lang="en-US" sz="2000" dirty="0" smtClean="0"/>
              <a:t> (agent daemon) </a:t>
            </a:r>
            <a:r>
              <a:rPr lang="el-GR" sz="2000" dirty="0" smtClean="0"/>
              <a:t>και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01700"/>
                </a:solidFill>
              </a:rPr>
              <a:t>UDP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01700"/>
                </a:solidFill>
              </a:rPr>
              <a:t>162</a:t>
            </a:r>
            <a:r>
              <a:rPr lang="en-US" sz="2000" dirty="0" smtClean="0"/>
              <a:t> (manager daemon </a:t>
            </a:r>
            <a:r>
              <a:rPr lang="el-GR" sz="2000" dirty="0" smtClean="0"/>
              <a:t>για αυτόνομα μηνύματα των </a:t>
            </a:r>
            <a:r>
              <a:rPr lang="en-US" sz="2000" dirty="0" smtClean="0"/>
              <a:t>agents -</a:t>
            </a:r>
            <a:r>
              <a:rPr lang="el-GR" sz="2000" dirty="0" smtClean="0"/>
              <a:t> </a:t>
            </a:r>
            <a:r>
              <a:rPr lang="en-US" sz="2000" dirty="0" smtClean="0"/>
              <a:t>SNMP</a:t>
            </a:r>
            <a:r>
              <a:rPr lang="el-GR" sz="2000" dirty="0" smtClean="0"/>
              <a:t> </a:t>
            </a:r>
            <a:r>
              <a:rPr lang="en-US" sz="2000" dirty="0" smtClean="0"/>
              <a:t>traps) </a:t>
            </a:r>
            <a:endParaRPr lang="el-G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l-GR" sz="1800" dirty="0" smtClean="0"/>
              <a:t>Υπενθύμιση: το </a:t>
            </a:r>
            <a:r>
              <a:rPr lang="en-US" sz="1800" dirty="0" smtClean="0"/>
              <a:t>UDP</a:t>
            </a:r>
            <a:r>
              <a:rPr lang="el-GR" sz="1800" dirty="0" smtClean="0"/>
              <a:t> είναι πρωτόκολλο </a:t>
            </a:r>
            <a:r>
              <a:rPr lang="el-GR" sz="1800" u="sng" dirty="0" smtClean="0"/>
              <a:t>χωρίς επιβεβαίωση</a:t>
            </a:r>
            <a:r>
              <a:rPr lang="el-GR" sz="1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Προτυποποίηση</a:t>
            </a:r>
            <a:r>
              <a:rPr lang="en-US" sz="2000" dirty="0" smtClean="0"/>
              <a:t>: </a:t>
            </a:r>
            <a:r>
              <a:rPr lang="en-US" sz="2000" b="1" dirty="0" smtClean="0">
                <a:solidFill>
                  <a:srgbClr val="F01700"/>
                </a:solidFill>
              </a:rPr>
              <a:t>RFC</a:t>
            </a:r>
            <a:r>
              <a:rPr lang="en-US" sz="2000" dirty="0" smtClean="0"/>
              <a:t> (Request for Comments) </a:t>
            </a:r>
            <a:r>
              <a:rPr lang="el-GR" sz="2000" dirty="0" smtClean="0"/>
              <a:t>της </a:t>
            </a:r>
            <a:r>
              <a:rPr lang="en-US" sz="2000" b="1" dirty="0" smtClean="0">
                <a:solidFill>
                  <a:srgbClr val="F01700"/>
                </a:solidFill>
              </a:rPr>
              <a:t>IETF</a:t>
            </a:r>
            <a:r>
              <a:rPr lang="el-GR" sz="2000" dirty="0" smtClean="0"/>
              <a:t> (</a:t>
            </a:r>
            <a:r>
              <a:rPr lang="en-US" sz="2000" dirty="0" smtClean="0"/>
              <a:t>Internet Engineering Task Force)</a:t>
            </a:r>
            <a:r>
              <a:rPr lang="el-GR" sz="20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RFC 1157 SNMPv1 </a:t>
            </a:r>
            <a:r>
              <a:rPr lang="el-GR" sz="1800" dirty="0" smtClean="0"/>
              <a:t>και </a:t>
            </a:r>
            <a:r>
              <a:rPr lang="en-US" sz="1800" dirty="0" smtClean="0"/>
              <a:t>RFCs 1155,1212 SMIv1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RFCs 1905-1907 SNMPv2 </a:t>
            </a:r>
            <a:r>
              <a:rPr lang="el-GR" sz="1800" dirty="0" smtClean="0"/>
              <a:t>και </a:t>
            </a:r>
            <a:r>
              <a:rPr lang="en-US" sz="1800" dirty="0" smtClean="0"/>
              <a:t>RFCs 2578-2580 SMIv2 </a:t>
            </a:r>
            <a:endParaRPr lang="el-GR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RFC 1905-1907 &amp; 2571-2575 SNMPv3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C6104-8C4A-404B-AE39-5781B5EA9D14}" type="slidenum">
              <a:rPr lang="el-GR"/>
              <a:pPr/>
              <a:t>6</a:t>
            </a:fld>
            <a:endParaRPr lang="el-GR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ΠΡΩΤΟΚΟΛΛΟ ΑΝΤΑΛΛΑΓΗΣ ΠΛΗΡΟΦΟΡΙΩΝ ΔΙΑΧΕΙΡΙΣΗΣ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smtClean="0"/>
              <a:t>Χρειαζόμαστε ένα</a:t>
            </a:r>
            <a:r>
              <a:rPr lang="en-US" sz="2000" smtClean="0"/>
              <a:t> </a:t>
            </a:r>
            <a:r>
              <a:rPr lang="el-GR" sz="2000" smtClean="0"/>
              <a:t>κοινό (</a:t>
            </a:r>
            <a:r>
              <a:rPr lang="en-US" sz="2000" smtClean="0">
                <a:solidFill>
                  <a:srgbClr val="F01700"/>
                </a:solidFill>
              </a:rPr>
              <a:t>standard</a:t>
            </a:r>
            <a:r>
              <a:rPr lang="el-GR" sz="2000" smtClean="0"/>
              <a:t>)</a:t>
            </a:r>
            <a:r>
              <a:rPr lang="en-US" sz="2000" smtClean="0"/>
              <a:t> </a:t>
            </a:r>
            <a:r>
              <a:rPr lang="el-GR" sz="2000" smtClean="0"/>
              <a:t>τρόπο για να ορίζουμε τα αντικείμενα που διαχειριζόμαστε και  τη συμπεριφορά τους</a:t>
            </a:r>
          </a:p>
          <a:p>
            <a:pPr eaLnBrk="1" hangingPunct="1">
              <a:lnSpc>
                <a:spcPct val="80000"/>
              </a:lnSpc>
            </a:pPr>
            <a:endParaRPr lang="el-GR" sz="6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Χρειάζεται να γνωρίζουμε ποια αντικείμενα είναι διαθέσιμα στον </a:t>
            </a:r>
            <a:r>
              <a:rPr lang="en-US" sz="2000" smtClean="0"/>
              <a:t>agent</a:t>
            </a:r>
            <a:r>
              <a:rPr lang="el-GR" sz="2000" smtClean="0"/>
              <a:t> και ποιες είναι οι ιδιότητες τους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 smtClean="0"/>
              <a:t>π.χ. κατάσταση ενός </a:t>
            </a:r>
            <a:r>
              <a:rPr lang="en-US" sz="1800" smtClean="0"/>
              <a:t>Router Interface: Up, Down, Testing</a:t>
            </a:r>
          </a:p>
          <a:p>
            <a:pPr eaLnBrk="1" hangingPunct="1">
              <a:lnSpc>
                <a:spcPct val="80000"/>
              </a:lnSpc>
            </a:pPr>
            <a:endParaRPr lang="el-GR" sz="7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Τις πληροφορίες αυτές τις ορίζει η </a:t>
            </a:r>
            <a:r>
              <a:rPr lang="el-GR" sz="2000" smtClean="0">
                <a:solidFill>
                  <a:srgbClr val="F01700"/>
                </a:solidFill>
              </a:rPr>
              <a:t>Βάση Πληροφοριών Διαχείρισης (</a:t>
            </a:r>
            <a:r>
              <a:rPr lang="en-US" sz="2000" b="1" smtClean="0">
                <a:solidFill>
                  <a:srgbClr val="F01700"/>
                </a:solidFill>
              </a:rPr>
              <a:t>Management Information Base -</a:t>
            </a:r>
            <a:r>
              <a:rPr lang="en-US" sz="2000" smtClean="0">
                <a:solidFill>
                  <a:srgbClr val="F01700"/>
                </a:solidFill>
              </a:rPr>
              <a:t> </a:t>
            </a:r>
            <a:r>
              <a:rPr lang="en-US" sz="2000" b="1" smtClean="0">
                <a:solidFill>
                  <a:srgbClr val="F01700"/>
                </a:solidFill>
              </a:rPr>
              <a:t>MIB</a:t>
            </a:r>
            <a:r>
              <a:rPr lang="en-US" sz="2000" smtClean="0">
                <a:solidFill>
                  <a:srgbClr val="F01700"/>
                </a:solidFill>
              </a:rPr>
              <a:t>)</a:t>
            </a:r>
            <a:endParaRPr lang="el-GR" sz="2000" smtClean="0">
              <a:solidFill>
                <a:srgbClr val="F017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1800" smtClean="0"/>
              <a:t>Η ΜΙΒ δεν είναι βάση δεδομένων – απλά τυποποιεί αντικείμενα / δείκτες ώστε να απευθύνεται σε αυτά ο </a:t>
            </a:r>
            <a:r>
              <a:rPr lang="en-US" sz="1800" smtClean="0"/>
              <a:t>manager </a:t>
            </a:r>
            <a:r>
              <a:rPr lang="el-GR" sz="1800" smtClean="0"/>
              <a:t>ανεξάρτητα από κατασκευαστή, λειτουργικό κ.λπ.  </a:t>
            </a:r>
            <a:r>
              <a:rPr lang="en-US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l-GR" sz="7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Η πληροφορία σε αυτή δομείται σύμφωνα με τους κανόνες </a:t>
            </a:r>
            <a:r>
              <a:rPr lang="en-US" sz="2000" b="1" smtClean="0">
                <a:solidFill>
                  <a:srgbClr val="F01700"/>
                </a:solidFill>
              </a:rPr>
              <a:t>Structure of Management Information </a:t>
            </a:r>
            <a:r>
              <a:rPr lang="el-GR" sz="2000" b="1" smtClean="0">
                <a:solidFill>
                  <a:srgbClr val="F01700"/>
                </a:solidFill>
              </a:rPr>
              <a:t>- </a:t>
            </a:r>
            <a:r>
              <a:rPr lang="en-US" sz="2000" b="1" smtClean="0">
                <a:solidFill>
                  <a:srgbClr val="F01700"/>
                </a:solidFill>
              </a:rPr>
              <a:t>SMI</a:t>
            </a:r>
          </a:p>
          <a:p>
            <a:pPr eaLnBrk="1" hangingPunct="1">
              <a:lnSpc>
                <a:spcPct val="80000"/>
              </a:lnSpc>
            </a:pPr>
            <a:endParaRPr lang="el-GR" sz="7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Υπάρχουν πολλές </a:t>
            </a:r>
            <a:r>
              <a:rPr lang="en-US" sz="2000" smtClean="0"/>
              <a:t>MIB</a:t>
            </a:r>
            <a:r>
              <a:rPr lang="el-GR" sz="2000" smtClean="0"/>
              <a:t> ανάλογα με το είδος εργασιών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l-GR" sz="1800" smtClean="0"/>
              <a:t>π.χ. </a:t>
            </a:r>
            <a:r>
              <a:rPr lang="en-US" sz="1800" smtClean="0"/>
              <a:t>ATM MIB (RFC 2515), DNS MIB </a:t>
            </a:r>
            <a:r>
              <a:rPr lang="el-GR" sz="1800" smtClean="0"/>
              <a:t>(</a:t>
            </a:r>
            <a:r>
              <a:rPr lang="en-US" sz="1800" smtClean="0"/>
              <a:t>RFC</a:t>
            </a:r>
            <a:r>
              <a:rPr lang="el-GR" sz="1800" smtClean="0"/>
              <a:t> 1611</a:t>
            </a:r>
            <a:r>
              <a:rPr lang="en-US" sz="1800" smtClean="0"/>
              <a:t>) </a:t>
            </a:r>
            <a:r>
              <a:rPr lang="el-GR" sz="1800" smtClean="0"/>
              <a:t>κ.λπ.</a:t>
            </a:r>
          </a:p>
          <a:p>
            <a:pPr eaLnBrk="1" hangingPunct="1">
              <a:lnSpc>
                <a:spcPct val="80000"/>
              </a:lnSpc>
            </a:pPr>
            <a:endParaRPr lang="el-GR" sz="7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Όλοι οι </a:t>
            </a:r>
            <a:r>
              <a:rPr lang="en-US" sz="2000" smtClean="0"/>
              <a:t>agent</a:t>
            </a:r>
            <a:r>
              <a:rPr lang="el-GR" sz="2000" smtClean="0"/>
              <a:t> σε </a:t>
            </a:r>
            <a:r>
              <a:rPr lang="en-US" sz="2000" smtClean="0"/>
              <a:t>routers </a:t>
            </a:r>
            <a:r>
              <a:rPr lang="el-GR" sz="2000" smtClean="0"/>
              <a:t>στο </a:t>
            </a:r>
            <a:r>
              <a:rPr lang="en-US" sz="2000" smtClean="0"/>
              <a:t>Internet </a:t>
            </a:r>
            <a:r>
              <a:rPr lang="el-GR" sz="2000" smtClean="0"/>
              <a:t>υλοποιούν τουλάχιστον την </a:t>
            </a:r>
            <a:r>
              <a:rPr lang="en-US" sz="2000" b="1" smtClean="0">
                <a:solidFill>
                  <a:srgbClr val="F01700"/>
                </a:solidFill>
              </a:rPr>
              <a:t>MIB</a:t>
            </a:r>
            <a:r>
              <a:rPr lang="el-GR" sz="2000" b="1" smtClean="0">
                <a:solidFill>
                  <a:srgbClr val="F01700"/>
                </a:solidFill>
              </a:rPr>
              <a:t> </a:t>
            </a:r>
            <a:r>
              <a:rPr lang="en-US" sz="2000" b="1" smtClean="0">
                <a:solidFill>
                  <a:srgbClr val="F01700"/>
                </a:solidFill>
              </a:rPr>
              <a:t>II </a:t>
            </a:r>
            <a:r>
              <a:rPr lang="el-GR" sz="2000" b="1" smtClean="0">
                <a:solidFill>
                  <a:srgbClr val="F01700"/>
                </a:solidFill>
              </a:rPr>
              <a:t>(</a:t>
            </a:r>
            <a:r>
              <a:rPr lang="en-US" sz="2000" b="1" smtClean="0">
                <a:solidFill>
                  <a:srgbClr val="F01700"/>
                </a:solidFill>
              </a:rPr>
              <a:t>RFC 1213)</a:t>
            </a:r>
            <a:endParaRPr lang="el-GR" sz="2000" b="1" smtClean="0">
              <a:solidFill>
                <a:srgbClr val="F017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D39D77-53BC-48D2-87A9-2751EB9DCA5B}" type="slidenum">
              <a:rPr lang="el-GR"/>
              <a:pPr/>
              <a:t>7</a:t>
            </a:fld>
            <a:endParaRPr lang="el-GR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ΟΡΙΣΜΟΣ ΑΝΤΙΚΕΙΜΕΝΩΝ ΣΤΗ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MIB</a:t>
            </a:r>
            <a:endParaRPr lang="el-G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66800"/>
            <a:ext cx="8229600" cy="5314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1800" smtClean="0"/>
              <a:t>Η </a:t>
            </a:r>
            <a:r>
              <a:rPr lang="en-US" sz="1800" smtClean="0"/>
              <a:t>MIB</a:t>
            </a:r>
            <a:r>
              <a:rPr lang="el-GR" sz="1800" smtClean="0"/>
              <a:t> είναι δενδρική δομή δεδομένων </a:t>
            </a:r>
            <a:r>
              <a:rPr lang="en-US" sz="1800" smtClean="0"/>
              <a:t>(</a:t>
            </a:r>
            <a:r>
              <a:rPr lang="en-US" sz="1800" smtClean="0">
                <a:solidFill>
                  <a:srgbClr val="F01700"/>
                </a:solidFill>
              </a:rPr>
              <a:t>data structure</a:t>
            </a:r>
            <a:r>
              <a:rPr lang="en-US" sz="1800" smtClean="0"/>
              <a:t>) </a:t>
            </a:r>
            <a:r>
              <a:rPr lang="el-GR" sz="1800" smtClean="0"/>
              <a:t>που ορίζει διαχειριζόμενα αντικείμενα</a:t>
            </a:r>
            <a:r>
              <a:rPr lang="en-US" sz="1800" smtClean="0"/>
              <a:t> </a:t>
            </a:r>
            <a:r>
              <a:rPr lang="el-GR" sz="1800" smtClean="0"/>
              <a:t>(</a:t>
            </a:r>
            <a:r>
              <a:rPr lang="en-US" sz="1800" smtClean="0"/>
              <a:t>managed objects)</a:t>
            </a:r>
            <a:r>
              <a:rPr lang="el-GR" sz="1800" smtClean="0"/>
              <a:t> με τυποποιημένο τρόπο</a:t>
            </a:r>
          </a:p>
          <a:p>
            <a:pPr eaLnBrk="1" hangingPunct="1">
              <a:lnSpc>
                <a:spcPct val="80000"/>
              </a:lnSpc>
            </a:pPr>
            <a:endParaRPr lang="el-GR" sz="900" smtClean="0"/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Κάθε διαχειριζόμενο αντικείμενο έχει ορισμένο τύπο και θέση στη ΜΙΒ 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smtClean="0"/>
              <a:t>Όπου &amp; όταν χρειάζεται, ο </a:t>
            </a:r>
            <a:r>
              <a:rPr lang="en-US" sz="1600" smtClean="0"/>
              <a:t>agent </a:t>
            </a:r>
            <a:r>
              <a:rPr lang="el-GR" sz="1600" smtClean="0"/>
              <a:t>αναλαμβάνει την αντιστοίχηση των αντικειμένων της </a:t>
            </a:r>
            <a:r>
              <a:rPr lang="en-US" sz="1600" smtClean="0"/>
              <a:t>MIB </a:t>
            </a:r>
            <a:r>
              <a:rPr lang="el-GR" sz="1600" smtClean="0"/>
              <a:t>με μεταβλητές τιμές που του αποδίδει το συγκεκριμένο σύστημα - </a:t>
            </a:r>
            <a:r>
              <a:rPr lang="en-US" sz="1600" smtClean="0"/>
              <a:t>operating system</a:t>
            </a:r>
            <a:r>
              <a:rPr lang="el-GR" sz="1600" smtClean="0"/>
              <a:t>, π.χ. χρόνος που το σύστημα είναι σε λειτουργία, </a:t>
            </a:r>
            <a:r>
              <a:rPr lang="en-US" sz="1600" smtClean="0"/>
              <a:t>System Uptime</a:t>
            </a:r>
            <a:endParaRPr lang="el-GR" sz="1600" smtClean="0"/>
          </a:p>
          <a:p>
            <a:pPr lvl="1" eaLnBrk="1" hangingPunct="1">
              <a:lnSpc>
                <a:spcPct val="80000"/>
              </a:lnSpc>
            </a:pPr>
            <a:r>
              <a:rPr lang="el-GR" sz="1600" smtClean="0"/>
              <a:t>Οι </a:t>
            </a:r>
            <a:r>
              <a:rPr lang="en-US" sz="1600" smtClean="0"/>
              <a:t>agents </a:t>
            </a:r>
            <a:r>
              <a:rPr lang="el-GR" sz="1600" smtClean="0"/>
              <a:t>γίνονται </a:t>
            </a:r>
            <a:r>
              <a:rPr lang="en-US" sz="1600" smtClean="0"/>
              <a:t>compiled </a:t>
            </a:r>
            <a:r>
              <a:rPr lang="el-GR" sz="1600" smtClean="0"/>
              <a:t>για κάθε </a:t>
            </a:r>
            <a:r>
              <a:rPr lang="en-US" sz="1600" smtClean="0"/>
              <a:t>operating system </a:t>
            </a:r>
            <a:r>
              <a:rPr lang="el-GR" sz="1600" smtClean="0"/>
              <a:t>που υπάρχει στα στοιχεία του δικτύου</a:t>
            </a:r>
          </a:p>
          <a:p>
            <a:pPr eaLnBrk="1" hangingPunct="1">
              <a:lnSpc>
                <a:spcPct val="80000"/>
              </a:lnSpc>
            </a:pPr>
            <a:endParaRPr lang="el-GR" sz="600" smtClean="0"/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Ο ορισμός - κωδικοποίηση των αντικειμένων για να περιληφθούν στη </a:t>
            </a:r>
            <a:r>
              <a:rPr lang="en-US" sz="1800" smtClean="0"/>
              <a:t>MIB</a:t>
            </a:r>
            <a:r>
              <a:rPr lang="el-GR" sz="1800" smtClean="0"/>
              <a:t> γίνεται με την συντακτική αφηρημένη γλώσσα </a:t>
            </a:r>
            <a:r>
              <a:rPr lang="en-US" sz="1800" smtClean="0"/>
              <a:t>ASN.1</a:t>
            </a:r>
            <a:r>
              <a:rPr lang="el-GR" sz="1800" smtClean="0"/>
              <a:t> και τους κανόνες </a:t>
            </a:r>
            <a:r>
              <a:rPr lang="en-US" sz="1800" smtClean="0"/>
              <a:t>Basic Encoding Rules (BER)</a:t>
            </a:r>
            <a:endParaRPr lang="el-GR" sz="1800" smtClean="0"/>
          </a:p>
          <a:p>
            <a:pPr eaLnBrk="1" hangingPunct="1">
              <a:lnSpc>
                <a:spcPct val="80000"/>
              </a:lnSpc>
            </a:pPr>
            <a:endParaRPr lang="el-GR" sz="600" smtClean="0"/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Ο διαχειριστής χρειάζεται να γνωρίζει μόνο το είδος - τύπο της πληροφορίας και που θα τη βρει και όχι τον τρόπο που αυτή είναι εσωτερικά κωδικοποιημένη</a:t>
            </a:r>
          </a:p>
          <a:p>
            <a:pPr eaLnBrk="1" hangingPunct="1">
              <a:lnSpc>
                <a:spcPct val="80000"/>
              </a:lnSpc>
            </a:pPr>
            <a:endParaRPr lang="el-GR" sz="600" smtClean="0"/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Σύνοψη των ορισμών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F01700"/>
                </a:solidFill>
              </a:rPr>
              <a:t>ASN.1</a:t>
            </a:r>
            <a:r>
              <a:rPr lang="en-US" sz="1600" smtClean="0"/>
              <a:t>: </a:t>
            </a:r>
            <a:r>
              <a:rPr lang="el-GR" sz="1600" smtClean="0"/>
              <a:t>"αφηρημένη" γλώσσα περιγραφής δομών και τύπων ανεξάρτητα από την εφαρμογή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F01700"/>
                </a:solidFill>
              </a:rPr>
              <a:t>BER:</a:t>
            </a:r>
            <a:r>
              <a:rPr lang="en-US" sz="1600" smtClean="0"/>
              <a:t> </a:t>
            </a:r>
            <a:r>
              <a:rPr lang="el-GR" sz="1600" smtClean="0"/>
              <a:t>Κανόνες κωδικοποίησης σε </a:t>
            </a:r>
            <a:r>
              <a:rPr lang="en-US" sz="1600" smtClean="0"/>
              <a:t>ASN.1 </a:t>
            </a:r>
            <a:r>
              <a:rPr lang="el-GR" sz="1600" smtClean="0"/>
              <a:t>για τον ορισμό </a:t>
            </a:r>
            <a:r>
              <a:rPr lang="en-US" sz="1600" smtClean="0"/>
              <a:t>MIBs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F01700"/>
                </a:solidFill>
              </a:rPr>
              <a:t>SMI</a:t>
            </a:r>
            <a:r>
              <a:rPr lang="el-GR" sz="1600" b="1" smtClean="0">
                <a:solidFill>
                  <a:srgbClr val="F01700"/>
                </a:solidFill>
              </a:rPr>
              <a:t>:</a:t>
            </a:r>
            <a:r>
              <a:rPr lang="el-GR" sz="1600" smtClean="0"/>
              <a:t> Γενική περιγραφή της δομής που πρέπει να έχει μια </a:t>
            </a:r>
            <a:r>
              <a:rPr lang="en-US" sz="1600" smtClean="0"/>
              <a:t>MIB</a:t>
            </a:r>
            <a:endParaRPr lang="en-GB" sz="1600" smtClean="0"/>
          </a:p>
          <a:p>
            <a:pPr eaLnBrk="1" hangingPunct="1">
              <a:lnSpc>
                <a:spcPct val="80000"/>
              </a:lnSpc>
            </a:pPr>
            <a:endParaRPr lang="el-G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9B9BB5-0DDA-412B-8B7B-3765A17A5D3E}" type="slidenum">
              <a:rPr lang="el-GR"/>
              <a:pPr/>
              <a:t>8</a:t>
            </a:fld>
            <a:endParaRPr lang="el-GR"/>
          </a:p>
        </p:txBody>
      </p:sp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ΔΕΝΔΡΙΚΗ ΔΟΜΗ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MIB</a:t>
            </a:r>
            <a:endParaRPr lang="en-GB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l-GR" sz="2000"/>
              <a:t>Τα διαχειριζόμενα αντικείμενα οργανώνονται σε μια δενδρική δομή, βάση της οποίας προκύπτει και το όνομα τους (που υποδηλώνει τη μοναδική τους θέση στο δένδρο)</a:t>
            </a:r>
            <a:endParaRPr lang="en-GB" sz="200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123950" y="2243138"/>
            <a:ext cx="525463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root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07950" y="2649538"/>
            <a:ext cx="8382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ccitt(0)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081088" y="2657475"/>
            <a:ext cx="6540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iso(1)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901825" y="2667000"/>
            <a:ext cx="72707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joint(2)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800225" y="3598863"/>
            <a:ext cx="6540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dod(6)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1809750" y="4030663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internet(1)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3298825" y="4057650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directory(1)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3297238" y="4438650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mgmt(2)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3311525" y="4811713"/>
            <a:ext cx="127952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experimental(3)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3303588" y="5207000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private(4)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 flipH="1">
            <a:off x="658813" y="2530475"/>
            <a:ext cx="762000" cy="11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1428750" y="2522538"/>
            <a:ext cx="9525" cy="1349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1428750" y="2530475"/>
            <a:ext cx="804863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1438275" y="2946400"/>
            <a:ext cx="320675" cy="177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1852613" y="3419475"/>
            <a:ext cx="246062" cy="177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>
            <a:off x="2132013" y="3886200"/>
            <a:ext cx="58737" cy="1428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2792413" y="4216400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>
            <a:off x="2792413" y="4216400"/>
            <a:ext cx="500062" cy="3714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>
            <a:off x="2792413" y="4206875"/>
            <a:ext cx="525462" cy="754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6" name="Line 23"/>
          <p:cNvSpPr>
            <a:spLocks noChangeShapeType="1"/>
          </p:cNvSpPr>
          <p:nvPr/>
        </p:nvSpPr>
        <p:spPr bwMode="auto">
          <a:xfrm>
            <a:off x="2808288" y="4214813"/>
            <a:ext cx="492125" cy="1125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4646613" y="4456113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mib</a:t>
            </a:r>
            <a:r>
              <a:rPr lang="el-GR" sz="1200">
                <a:solidFill>
                  <a:srgbClr val="FF0066"/>
                </a:solidFill>
                <a:latin typeface="Tahoma" pitchFamily="34" charset="0"/>
              </a:rPr>
              <a:t>ΙΙ</a:t>
            </a: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(1)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58" name="Text Box 25"/>
          <p:cNvSpPr txBox="1">
            <a:spLocks noChangeArrowheads="1"/>
          </p:cNvSpPr>
          <p:nvPr/>
        </p:nvSpPr>
        <p:spPr bwMode="auto">
          <a:xfrm>
            <a:off x="6475413" y="26177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system(1)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6475413" y="3024188"/>
            <a:ext cx="109537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interfaces(2)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>
            <a:off x="6475413" y="34305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at(3)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1" name="Text Box 28"/>
          <p:cNvSpPr txBox="1">
            <a:spLocks noChangeArrowheads="1"/>
          </p:cNvSpPr>
          <p:nvPr/>
        </p:nvSpPr>
        <p:spPr bwMode="auto">
          <a:xfrm>
            <a:off x="6475413" y="38369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ip(4)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2" name="Text Box 29"/>
          <p:cNvSpPr txBox="1">
            <a:spLocks noChangeArrowheads="1"/>
          </p:cNvSpPr>
          <p:nvPr/>
        </p:nvSpPr>
        <p:spPr bwMode="auto">
          <a:xfrm>
            <a:off x="6475413" y="42433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icmp(5)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6475413" y="4651375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tcp(6)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4" name="Text Box 31"/>
          <p:cNvSpPr txBox="1">
            <a:spLocks noChangeArrowheads="1"/>
          </p:cNvSpPr>
          <p:nvPr/>
        </p:nvSpPr>
        <p:spPr bwMode="auto">
          <a:xfrm>
            <a:off x="6475413" y="5057775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udp(7)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5" name="Text Box 32"/>
          <p:cNvSpPr txBox="1">
            <a:spLocks noChangeArrowheads="1"/>
          </p:cNvSpPr>
          <p:nvPr/>
        </p:nvSpPr>
        <p:spPr bwMode="auto">
          <a:xfrm>
            <a:off x="6475413" y="5464175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egp(8)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6" name="Text Box 33"/>
          <p:cNvSpPr txBox="1">
            <a:spLocks noChangeArrowheads="1"/>
          </p:cNvSpPr>
          <p:nvPr/>
        </p:nvSpPr>
        <p:spPr bwMode="auto">
          <a:xfrm>
            <a:off x="6475413" y="5870575"/>
            <a:ext cx="139858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transmission(10)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7" name="Text Box 34"/>
          <p:cNvSpPr txBox="1">
            <a:spLocks noChangeArrowheads="1"/>
          </p:cNvSpPr>
          <p:nvPr/>
        </p:nvSpPr>
        <p:spPr bwMode="auto">
          <a:xfrm>
            <a:off x="6475413" y="6278563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snmp(11)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8" name="Line 35"/>
          <p:cNvSpPr>
            <a:spLocks noChangeShapeType="1"/>
          </p:cNvSpPr>
          <p:nvPr/>
        </p:nvSpPr>
        <p:spPr bwMode="auto">
          <a:xfrm flipV="1">
            <a:off x="5630863" y="2751138"/>
            <a:ext cx="846137" cy="18383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69" name="Line 36"/>
          <p:cNvSpPr>
            <a:spLocks noChangeShapeType="1"/>
          </p:cNvSpPr>
          <p:nvPr/>
        </p:nvSpPr>
        <p:spPr bwMode="auto">
          <a:xfrm flipV="1">
            <a:off x="5630863" y="3167063"/>
            <a:ext cx="846137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0" name="Line 37"/>
          <p:cNvSpPr>
            <a:spLocks noChangeShapeType="1"/>
          </p:cNvSpPr>
          <p:nvPr/>
        </p:nvSpPr>
        <p:spPr bwMode="auto">
          <a:xfrm flipV="1">
            <a:off x="5630863" y="3556000"/>
            <a:ext cx="846137" cy="103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1" name="Line 38"/>
          <p:cNvSpPr>
            <a:spLocks noChangeShapeType="1"/>
          </p:cNvSpPr>
          <p:nvPr/>
        </p:nvSpPr>
        <p:spPr bwMode="auto">
          <a:xfrm flipV="1">
            <a:off x="5630863" y="3979863"/>
            <a:ext cx="84613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2" name="Line 39"/>
          <p:cNvSpPr>
            <a:spLocks noChangeShapeType="1"/>
          </p:cNvSpPr>
          <p:nvPr/>
        </p:nvSpPr>
        <p:spPr bwMode="auto">
          <a:xfrm flipV="1">
            <a:off x="5630863" y="4376738"/>
            <a:ext cx="846137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3" name="Line 40"/>
          <p:cNvSpPr>
            <a:spLocks noChangeShapeType="1"/>
          </p:cNvSpPr>
          <p:nvPr/>
        </p:nvSpPr>
        <p:spPr bwMode="auto">
          <a:xfrm>
            <a:off x="5630863" y="4589463"/>
            <a:ext cx="846137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4" name="Line 41"/>
          <p:cNvSpPr>
            <a:spLocks noChangeShapeType="1"/>
          </p:cNvSpPr>
          <p:nvPr/>
        </p:nvSpPr>
        <p:spPr bwMode="auto">
          <a:xfrm>
            <a:off x="5630863" y="4589463"/>
            <a:ext cx="846137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5" name="Line 42"/>
          <p:cNvSpPr>
            <a:spLocks noChangeShapeType="1"/>
          </p:cNvSpPr>
          <p:nvPr/>
        </p:nvSpPr>
        <p:spPr bwMode="auto">
          <a:xfrm>
            <a:off x="5630863" y="4579938"/>
            <a:ext cx="846137" cy="1025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6" name="Line 43"/>
          <p:cNvSpPr>
            <a:spLocks noChangeShapeType="1"/>
          </p:cNvSpPr>
          <p:nvPr/>
        </p:nvSpPr>
        <p:spPr bwMode="auto">
          <a:xfrm>
            <a:off x="5630863" y="4579938"/>
            <a:ext cx="846137" cy="143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7" name="Line 44"/>
          <p:cNvSpPr>
            <a:spLocks noChangeShapeType="1"/>
          </p:cNvSpPr>
          <p:nvPr/>
        </p:nvSpPr>
        <p:spPr bwMode="auto">
          <a:xfrm>
            <a:off x="5630863" y="4579938"/>
            <a:ext cx="846137" cy="183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8" name="Text Box 45"/>
          <p:cNvSpPr txBox="1">
            <a:spLocks noChangeArrowheads="1"/>
          </p:cNvSpPr>
          <p:nvPr/>
        </p:nvSpPr>
        <p:spPr bwMode="auto">
          <a:xfrm>
            <a:off x="7797800" y="2592388"/>
            <a:ext cx="1322388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sysUpTime(3)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79" name="Line 46"/>
          <p:cNvSpPr>
            <a:spLocks noChangeShapeType="1"/>
          </p:cNvSpPr>
          <p:nvPr/>
        </p:nvSpPr>
        <p:spPr bwMode="auto">
          <a:xfrm flipV="1">
            <a:off x="4283075" y="4587875"/>
            <a:ext cx="363538" cy="95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80" name="Line 47"/>
          <p:cNvSpPr>
            <a:spLocks noChangeShapeType="1"/>
          </p:cNvSpPr>
          <p:nvPr/>
        </p:nvSpPr>
        <p:spPr bwMode="auto">
          <a:xfrm flipV="1">
            <a:off x="7459663" y="2717800"/>
            <a:ext cx="339725" cy="17463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81" name="Text Box 48"/>
          <p:cNvSpPr txBox="1">
            <a:spLocks noChangeArrowheads="1"/>
          </p:cNvSpPr>
          <p:nvPr/>
        </p:nvSpPr>
        <p:spPr bwMode="auto">
          <a:xfrm>
            <a:off x="263525" y="5765800"/>
            <a:ext cx="3954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Έτσι, π.χ. το αντικείμενο </a:t>
            </a:r>
            <a:r>
              <a:rPr lang="en-US" sz="1600">
                <a:solidFill>
                  <a:srgbClr val="FF0066"/>
                </a:solidFill>
                <a:latin typeface="Tahoma" pitchFamily="34" charset="0"/>
              </a:rPr>
              <a:t>sysUptime</a:t>
            </a:r>
            <a:r>
              <a:rPr lang="en-US" sz="1600">
                <a:latin typeface="Tahoma" pitchFamily="34" charset="0"/>
              </a:rPr>
              <a:t> </a:t>
            </a:r>
            <a:r>
              <a:rPr lang="el-GR" sz="1600">
                <a:latin typeface="Tahoma" pitchFamily="34" charset="0"/>
              </a:rPr>
              <a:t>έχει τη μοναδική αναφορά: </a:t>
            </a:r>
            <a:r>
              <a:rPr lang="el-GR" sz="1600">
                <a:solidFill>
                  <a:srgbClr val="FF0066"/>
                </a:solidFill>
                <a:latin typeface="Tahoma" pitchFamily="34" charset="0"/>
              </a:rPr>
              <a:t>1.3.6.1.2.1.1.3</a:t>
            </a:r>
            <a:r>
              <a:rPr lang="el-GR" sz="1600">
                <a:latin typeface="Tahoma" pitchFamily="34" charset="0"/>
              </a:rPr>
              <a:t>.0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8482" name="Rectangle 49"/>
          <p:cNvSpPr>
            <a:spLocks noChangeArrowheads="1"/>
          </p:cNvSpPr>
          <p:nvPr/>
        </p:nvSpPr>
        <p:spPr bwMode="auto">
          <a:xfrm>
            <a:off x="4624388" y="2446338"/>
            <a:ext cx="4519612" cy="419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83" name="Text Box 50"/>
          <p:cNvSpPr txBox="1">
            <a:spLocks noChangeArrowheads="1"/>
          </p:cNvSpPr>
          <p:nvPr/>
        </p:nvSpPr>
        <p:spPr bwMode="auto">
          <a:xfrm>
            <a:off x="1514475" y="3124200"/>
            <a:ext cx="6540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org(3)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5FC13-183E-445E-9E72-2A073471B174}" type="slidenum">
              <a:rPr lang="el-GR"/>
              <a:pPr/>
              <a:t>9</a:t>
            </a:fld>
            <a:endParaRPr lang="el-GR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ΠΑΚΕΤΑ - ΕΝΤΟΛΕΣ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</a:t>
            </a:r>
            <a:endParaRPr lang="el-G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get-request (NMS </a:t>
            </a:r>
            <a:r>
              <a:rPr lang="en-US" sz="2000" dirty="0" smtClean="0">
                <a:sym typeface="Wingdings" pitchFamily="2" charset="2"/>
              </a:rPr>
              <a:t> Agent, </a:t>
            </a:r>
            <a:r>
              <a:rPr lang="en-US" sz="2000" i="1" dirty="0" smtClean="0">
                <a:sym typeface="Wingdings" pitchFamily="2" charset="2"/>
              </a:rPr>
              <a:t>UDP port 161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get-response (Agent  NMS)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get-next-request (NMS  Agent)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Wingdings" pitchFamily="2" charset="2"/>
              </a:rPr>
              <a:t>walk </a:t>
            </a:r>
            <a:r>
              <a:rPr lang="el-GR" sz="1800" dirty="0" smtClean="0">
                <a:sym typeface="Wingdings" pitchFamily="2" charset="2"/>
              </a:rPr>
              <a:t>(</a:t>
            </a:r>
            <a:r>
              <a:rPr lang="en-US" sz="1800" dirty="0" smtClean="0">
                <a:sym typeface="Wingdings" pitchFamily="2" charset="2"/>
              </a:rPr>
              <a:t>NMS  Agent)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get-bulk-request (NMS  Agent)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set-request (NMS  Agent)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trap (Agent  NMS, </a:t>
            </a:r>
            <a:r>
              <a:rPr lang="en-US" sz="2000" i="1" dirty="0" smtClean="0">
                <a:sym typeface="Wingdings" pitchFamily="2" charset="2"/>
              </a:rPr>
              <a:t>UDP port 162)</a:t>
            </a:r>
            <a:endParaRPr lang="el-GR" sz="2000" i="1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000" i="1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1800" dirty="0" smtClean="0">
                <a:solidFill>
                  <a:srgbClr val="FF0066"/>
                </a:solidFill>
                <a:sym typeface="Wingdings" pitchFamily="2" charset="2"/>
              </a:rPr>
              <a:t>	</a:t>
            </a:r>
            <a:r>
              <a:rPr lang="el-GR" sz="2000" b="1" dirty="0" smtClean="0">
                <a:solidFill>
                  <a:srgbClr val="F01700"/>
                </a:solidFill>
                <a:sym typeface="Wingdings" pitchFamily="2" charset="2"/>
              </a:rPr>
              <a:t>Παραδείγματα Εντολών </a:t>
            </a:r>
            <a:r>
              <a:rPr lang="en-US" sz="2000" b="1" dirty="0" smtClean="0">
                <a:solidFill>
                  <a:srgbClr val="F01700"/>
                </a:solidFill>
                <a:sym typeface="Wingdings" pitchFamily="2" charset="2"/>
              </a:rPr>
              <a:t>SNMP v1/v2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01700"/>
                </a:solidFill>
                <a:sym typeface="Wingdings" pitchFamily="2" charset="2"/>
              </a:rPr>
              <a:t>	</a:t>
            </a:r>
            <a:endParaRPr lang="en-US" sz="2000" b="1" dirty="0" smtClean="0">
              <a:solidFill>
                <a:srgbClr val="F01700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F01700"/>
                </a:solidFill>
                <a:sym typeface="Wingdings" pitchFamily="2" charset="2"/>
              </a:rPr>
              <a:t>	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snmpget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–c public 147.102.13.19 system.sysUpTime.0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(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ερώτημα για τιμή 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syst</a:t>
            </a:r>
            <a:r>
              <a:rPr lang="en-US" sz="1800" b="1" dirty="0" err="1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e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m.sysUpTime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του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 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IP 147.102.13.19)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snmpwalk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–c private maria.netmode.ece.ntua.gr</a:t>
            </a:r>
            <a:endParaRPr lang="el-GR" sz="1800" b="1" dirty="0" smtClean="0">
              <a:solidFill>
                <a:srgbClr val="F01700"/>
              </a:solidFill>
              <a:latin typeface="Courier" pitchFamily="49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	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(</a:t>
            </a:r>
            <a:r>
              <a:rPr lang="el-GR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ερώτημα για 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όλο το </a:t>
            </a:r>
            <a:r>
              <a:rPr lang="el-GR" sz="1800" b="1" dirty="0" err="1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υποδένδρο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της 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mibI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Ι που αφορά 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 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στον κόμβο 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maria.netmode.ece.ntua.gr)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rgbClr val="F01700"/>
              </a:solidFill>
              <a:latin typeface="Courier" pitchFamily="49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-c (community)options: {public,</a:t>
            </a:r>
            <a:r>
              <a:rPr lang="en-US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private}</a:t>
            </a:r>
          </a:p>
          <a:p>
            <a:pPr eaLnBrk="1" hangingPunct="1">
              <a:lnSpc>
                <a:spcPct val="80000"/>
              </a:lnSpc>
            </a:pPr>
            <a:endParaRPr lang="el-GR" sz="2000" dirty="0" smtClean="0">
              <a:solidFill>
                <a:srgbClr val="F017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3547</TotalTime>
  <Words>1059</Words>
  <Application>Microsoft Office PowerPoint</Application>
  <PresentationFormat>On-screen Show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ΔΙΑΧΕΙΡΙΣΗ ΔΙΚΤΥΩΝ Αρχιτεκτονικές Διαχείρισης Δικτύων (Ι) Υλοποιήσεις Client – Server Το Πρωτόκολλο SNMP Δομή SNMP Agent - MIB </vt:lpstr>
      <vt:lpstr>ΔΙΑΧΕΙΡΙΣΤΙΚΟ ΜΟΝΤΕΛΟ ΑΝΑΦΟΡΑΣ FCAPS (OSI – OSI)</vt:lpstr>
      <vt:lpstr>ΜΟΝΤΕΛΛΟ ΔΙΑΧΕΙΡΙΣΗΣ SNMP</vt:lpstr>
      <vt:lpstr>Αρχιτεκτονικές Διαχείρισης Client (Manager) – Server (Agent)</vt:lpstr>
      <vt:lpstr>ΔΙΑΧΕΙΡΙΣΗ ΔΙΚΤΥΩΝ TCP/IP Simple Network Management Protocol - SNMP</vt:lpstr>
      <vt:lpstr>ΠΡΩΤΟΚΟΛΛΟ ΑΝΤΑΛΛΑΓΗΣ ΠΛΗΡΟΦΟΡΙΩΝ ΔΙΑΧΕΙΡΙΣΗΣ</vt:lpstr>
      <vt:lpstr>ΟΡΙΣΜΟΣ ΑΝΤΙΚΕΙΜΕΝΩΝ ΣΤΗ MIB</vt:lpstr>
      <vt:lpstr>PowerPoint Presentation</vt:lpstr>
      <vt:lpstr>ΠΑΚΕΤΑ - ΕΝΤΟΛΕΣ SNMP</vt:lpstr>
      <vt:lpstr>Τύποι Μηνυμάτων SNMP</vt:lpstr>
      <vt:lpstr>Διάρθρωση των εντολών snmpget – snmpwalk (1/2)</vt:lpstr>
      <vt:lpstr>Διάρθρωση των εντολών snmpget – snmpwalk (2/2)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δίκτυα τεχνολογίας Internet</dc:title>
  <dc:creator>Panagiotis Astithas</dc:creator>
  <cp:lastModifiedBy>maglaris</cp:lastModifiedBy>
  <cp:revision>230</cp:revision>
  <cp:lastPrinted>1999-06-22T09:46:39Z</cp:lastPrinted>
  <dcterms:created xsi:type="dcterms:W3CDTF">1999-06-20T17:12:43Z</dcterms:created>
  <dcterms:modified xsi:type="dcterms:W3CDTF">2015-11-23T12:30:02Z</dcterms:modified>
</cp:coreProperties>
</file>