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91" r:id="rId4"/>
    <p:sldId id="289" r:id="rId5"/>
    <p:sldId id="286" r:id="rId6"/>
    <p:sldId id="287" r:id="rId7"/>
    <p:sldId id="288" r:id="rId8"/>
    <p:sldId id="290" r:id="rId9"/>
    <p:sldId id="292" r:id="rId10"/>
  </p:sldIdLst>
  <p:sldSz cx="9144000" cy="6858000" type="overhead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1" d="100"/>
          <a:sy n="121" d="100"/>
        </p:scale>
        <p:origin x="-126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1C85-919D-4865-BBFC-49FB8EB6B607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1C27D-0486-4E3F-98F8-CC1496F91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95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32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573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0329" y="6213764"/>
            <a:ext cx="5150225" cy="611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26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591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5432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693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642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9006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149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164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2" descr="E:\Dropbox\SeLCont\selcont-logo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" y="6210873"/>
            <a:ext cx="2657475" cy="6026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195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A737-4A22-4127-91B9-76000D0932B5}" type="datetimeFigureOut">
              <a:rPr lang="en-GB" smtClean="0"/>
              <a:pPr/>
              <a:t>13/10/2015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D8C0-9E19-4902-B304-1929911AB43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80329" y="6192248"/>
            <a:ext cx="5150225" cy="6110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" name="Picture 8" descr="episey-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8251115" y="101748"/>
            <a:ext cx="779630" cy="766188"/>
          </a:xfrm>
          <a:prstGeom prst="rect">
            <a:avLst/>
          </a:prstGeom>
        </p:spPr>
      </p:pic>
      <p:pic>
        <p:nvPicPr>
          <p:cNvPr id="21506" name="Picture 2" descr="http://nuclear.ntua.gr/apache2-default/ntua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3302" y="64549"/>
            <a:ext cx="812613" cy="819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216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vm.netmode.ntua.gr/courses/?lectures=introduction-to-selcon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ebvm.netmode.ntua.gr/courses/?lectures=lecture-dem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cs.gr/" TargetMode="External"/><Relationship Id="rId2" Type="http://schemas.openxmlformats.org/officeDocument/2006/relationships/hyperlink" Target="http://www.netmode.ntua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oc.ntua.gr/" TargetMode="External"/><Relationship Id="rId5" Type="http://schemas.openxmlformats.org/officeDocument/2006/relationships/hyperlink" Target="http://www.noc.ntua.gr/" TargetMode="External"/><Relationship Id="rId4" Type="http://schemas.openxmlformats.org/officeDocument/2006/relationships/hyperlink" Target="http://www.mke.ntua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8456" y="4918496"/>
            <a:ext cx="74676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Καθηγητής Βασίλης Μάγκλαρης</a:t>
            </a:r>
            <a:endParaRPr lang="en-US" sz="2400" dirty="0" smtClean="0"/>
          </a:p>
          <a:p>
            <a:pPr algn="ctr"/>
            <a:r>
              <a:rPr lang="el-GR" sz="2000" dirty="0" smtClean="0"/>
              <a:t> </a:t>
            </a:r>
            <a:r>
              <a:rPr lang="en-US" sz="2000" dirty="0" smtClean="0">
                <a:hlinkClick r:id="rId2"/>
              </a:rPr>
              <a:t>maglaris@netmode.ntua.gr</a:t>
            </a:r>
            <a:endParaRPr lang="el-GR" sz="2000" dirty="0" smtClean="0"/>
          </a:p>
          <a:p>
            <a:pPr algn="ctr"/>
            <a:endParaRPr lang="en-US" sz="1200" dirty="0"/>
          </a:p>
          <a:p>
            <a:pPr algn="ctr"/>
            <a:r>
              <a:rPr lang="el-GR" sz="2000" dirty="0" smtClean="0"/>
              <a:t>Οκτώβριος 2015</a:t>
            </a: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26571" y="3180905"/>
            <a:ext cx="85670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solidFill>
                  <a:schemeClr val="accent1">
                    <a:lumMod val="75000"/>
                  </a:schemeClr>
                </a:solidFill>
              </a:rPr>
              <a:t>Γνωριμία με το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SeLCont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l-GR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l-GR" sz="3600" b="1" dirty="0" smtClean="0"/>
              <a:t>Αποθηκευμένες Πολυμεσικές Διαλέξεις</a:t>
            </a:r>
          </a:p>
          <a:p>
            <a:pPr algn="ctr"/>
            <a:r>
              <a:rPr lang="el-GR" sz="2600" b="1" dirty="0" smtClean="0"/>
              <a:t>Συγχρονισμένο </a:t>
            </a:r>
            <a:r>
              <a:rPr lang="en-US" sz="2600" b="1" dirty="0" smtClean="0"/>
              <a:t>Video, Audio</a:t>
            </a:r>
            <a:r>
              <a:rPr lang="el-GR" sz="2600" b="1" dirty="0" smtClean="0"/>
              <a:t>, Διαφάνειες</a:t>
            </a:r>
          </a:p>
        </p:txBody>
      </p:sp>
      <p:pic>
        <p:nvPicPr>
          <p:cNvPr id="8" name="Picture 7" descr="selcont-logo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3424" y="1098760"/>
            <a:ext cx="7724775" cy="175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697" y="66675"/>
            <a:ext cx="7086600" cy="1251857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>
                <a:latin typeface="+mn-lt"/>
              </a:rPr>
              <a:t>Βοηθητικό Εργαλείο Ασύγχρονης </a:t>
            </a:r>
            <a:r>
              <a:rPr lang="el-GR" sz="3200" b="1" dirty="0" err="1" smtClean="0">
                <a:latin typeface="+mn-lt"/>
              </a:rPr>
              <a:t>Τηλεκπαίδευσης</a:t>
            </a:r>
            <a:r>
              <a:rPr lang="en-US" sz="3600" b="1" dirty="0" smtClean="0">
                <a:latin typeface="+mn-lt"/>
              </a:rPr>
              <a:t/>
            </a:r>
            <a:br>
              <a:rPr lang="en-US" sz="3600" b="1" dirty="0" smtClean="0">
                <a:latin typeface="+mn-lt"/>
              </a:rPr>
            </a:br>
            <a:r>
              <a:rPr lang="en-GB" sz="2000" b="1" u="sng" dirty="0">
                <a:hlinkClick r:id="rId2"/>
              </a:rPr>
              <a:t>http://webvm.netmode.ntua.gr/courses/?</a:t>
            </a:r>
            <a:r>
              <a:rPr lang="en-GB" sz="2000" b="1" u="sng" dirty="0" smtClean="0">
                <a:hlinkClick r:id="rId2"/>
              </a:rPr>
              <a:t>lectures=introduction-to-selcont</a:t>
            </a:r>
            <a:r>
              <a:rPr lang="en-GB" sz="2000" b="1" u="sng" dirty="0" smtClean="0"/>
              <a:t> </a:t>
            </a:r>
            <a:endParaRPr lang="en-GB" sz="2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600201"/>
            <a:ext cx="7677150" cy="3581400"/>
          </a:xfrm>
        </p:spPr>
        <p:txBody>
          <a:bodyPr>
            <a:normAutofit fontScale="85000" lnSpcReduction="20000"/>
          </a:bodyPr>
          <a:lstStyle/>
          <a:p>
            <a:r>
              <a:rPr lang="el-GR" sz="2200" b="1" dirty="0" smtClean="0"/>
              <a:t>Ηλεκτρονική </a:t>
            </a:r>
            <a:r>
              <a:rPr lang="el-GR" sz="2200" b="1" dirty="0"/>
              <a:t>α</a:t>
            </a:r>
            <a:r>
              <a:rPr lang="el-GR" sz="2200" b="1" dirty="0" smtClean="0"/>
              <a:t>ποθήκευση </a:t>
            </a:r>
            <a:r>
              <a:rPr lang="el-GR" sz="2200" dirty="0" smtClean="0"/>
              <a:t>μαθημάτων</a:t>
            </a:r>
            <a:r>
              <a:rPr lang="en-US" sz="2200" dirty="0" smtClean="0"/>
              <a:t>/</a:t>
            </a:r>
            <a:r>
              <a:rPr lang="el-GR" sz="2200" dirty="0" smtClean="0"/>
              <a:t>διαλέξεων</a:t>
            </a:r>
            <a:r>
              <a:rPr lang="en-US" sz="2200" dirty="0" smtClean="0"/>
              <a:t> </a:t>
            </a:r>
            <a:r>
              <a:rPr lang="el-GR" sz="2200" dirty="0" smtClean="0"/>
              <a:t>με συγχρονισμό περιεχόμενου από πολλαπλές πηγές</a:t>
            </a:r>
          </a:p>
          <a:p>
            <a:r>
              <a:rPr lang="el-GR" sz="2200" b="1" dirty="0" smtClean="0"/>
              <a:t>Εμπλουτισμός μαθήματος </a:t>
            </a:r>
            <a:r>
              <a:rPr lang="el-GR" sz="2200" dirty="0"/>
              <a:t>κατά τη διάρκεια </a:t>
            </a:r>
            <a:r>
              <a:rPr lang="el-GR" sz="2200" dirty="0" smtClean="0"/>
              <a:t>ζωντανής διάλεξης με:</a:t>
            </a:r>
          </a:p>
          <a:p>
            <a:pPr marL="714375" lvl="2"/>
            <a:r>
              <a:rPr lang="el-GR" sz="1700" dirty="0"/>
              <a:t>Διαφάνειες</a:t>
            </a:r>
            <a:r>
              <a:rPr lang="el-GR" sz="1600" dirty="0"/>
              <a:t> (</a:t>
            </a:r>
            <a:r>
              <a:rPr lang="en-US" sz="1600" dirty="0"/>
              <a:t>PowerPoint/PDF)</a:t>
            </a:r>
            <a:endParaRPr lang="en-GB" sz="1600" dirty="0"/>
          </a:p>
          <a:p>
            <a:pPr marL="714375" lvl="2"/>
            <a:r>
              <a:rPr lang="el-GR" sz="1700" dirty="0"/>
              <a:t>Ιστοσελίδες στο Διαδίκτυο (</a:t>
            </a:r>
            <a:r>
              <a:rPr lang="en-US" sz="1700" dirty="0"/>
              <a:t>Browsing)</a:t>
            </a:r>
            <a:endParaRPr lang="en-GB" sz="1700" dirty="0"/>
          </a:p>
          <a:p>
            <a:pPr marL="714375" lvl="2"/>
            <a:r>
              <a:rPr lang="el-GR" sz="1700" dirty="0"/>
              <a:t>Σημειώσεις επάνω στην παρουσίαση σε πραγματικό χρόνο (</a:t>
            </a:r>
            <a:r>
              <a:rPr lang="el-GR" sz="1700" dirty="0" err="1"/>
              <a:t>Annotations</a:t>
            </a:r>
            <a:r>
              <a:rPr lang="el-GR" sz="1700" dirty="0"/>
              <a:t>)</a:t>
            </a:r>
            <a:endParaRPr lang="en-GB" sz="1600" dirty="0"/>
          </a:p>
          <a:p>
            <a:r>
              <a:rPr lang="el-GR" sz="2200" b="1" dirty="0" smtClean="0"/>
              <a:t>Για τον παρουσιαστή/διδάσκοντα: </a:t>
            </a:r>
          </a:p>
          <a:p>
            <a:pPr lvl="1"/>
            <a:r>
              <a:rPr lang="el-GR" sz="1700" dirty="0" smtClean="0"/>
              <a:t>Χρήση αιθουσών διδασκαλίας με ελάχιστο κλασσικό εξοπλισμό (</a:t>
            </a:r>
            <a:r>
              <a:rPr lang="en-US" sz="1700" dirty="0" smtClean="0"/>
              <a:t>web camera, </a:t>
            </a:r>
            <a:r>
              <a:rPr lang="el-GR" sz="1700" dirty="0" smtClean="0"/>
              <a:t>μικρόφωνο, προβολικό)</a:t>
            </a:r>
          </a:p>
          <a:p>
            <a:pPr lvl="1"/>
            <a:r>
              <a:rPr lang="el-GR" sz="1700" dirty="0"/>
              <a:t>Περιορισμένο </a:t>
            </a:r>
            <a:r>
              <a:rPr lang="en-GB" sz="1700" dirty="0"/>
              <a:t>post-processing</a:t>
            </a:r>
            <a:r>
              <a:rPr lang="el-GR" sz="1700" dirty="0"/>
              <a:t> στην </a:t>
            </a:r>
            <a:r>
              <a:rPr lang="el-GR" sz="1700" dirty="0" smtClean="0"/>
              <a:t>επεξεργασία </a:t>
            </a:r>
            <a:r>
              <a:rPr lang="en-US" sz="1700" dirty="0"/>
              <a:t>video</a:t>
            </a:r>
            <a:endParaRPr lang="el-GR" sz="1700" dirty="0"/>
          </a:p>
          <a:p>
            <a:pPr lvl="1"/>
            <a:r>
              <a:rPr lang="el-GR" sz="1700" dirty="0" smtClean="0"/>
              <a:t>Αποθήκευση σε απλή σελίδα </a:t>
            </a:r>
            <a:r>
              <a:rPr lang="en-US" sz="1700" dirty="0" smtClean="0"/>
              <a:t>web </a:t>
            </a:r>
            <a:r>
              <a:rPr lang="el-GR" sz="1700" dirty="0" smtClean="0"/>
              <a:t>με συμπλήρωση φόρμας διάλεξης (αρχείο διαφανειών, </a:t>
            </a:r>
            <a:r>
              <a:rPr lang="en-US" sz="1700" dirty="0" smtClean="0"/>
              <a:t>link </a:t>
            </a:r>
            <a:r>
              <a:rPr lang="el-GR" sz="1700" dirty="0" smtClean="0"/>
              <a:t>σε </a:t>
            </a:r>
            <a:r>
              <a:rPr lang="en-US" sz="1700" dirty="0" smtClean="0"/>
              <a:t>video service, </a:t>
            </a:r>
            <a:r>
              <a:rPr lang="el-GR" sz="1700" dirty="0" smtClean="0"/>
              <a:t>π.χ. </a:t>
            </a:r>
            <a:r>
              <a:rPr lang="en-US" sz="1700" dirty="0" smtClean="0"/>
              <a:t>YouTube)</a:t>
            </a:r>
            <a:endParaRPr lang="el-GR" sz="1700" dirty="0" smtClean="0"/>
          </a:p>
          <a:p>
            <a:r>
              <a:rPr lang="el-GR" sz="2400" b="1" dirty="0" smtClean="0"/>
              <a:t>Για τον τελικό χρήστη/σπουδαστή: </a:t>
            </a:r>
            <a:r>
              <a:rPr lang="el-GR" sz="2400" dirty="0" smtClean="0"/>
              <a:t>Περιβάλλον </a:t>
            </a:r>
            <a:r>
              <a:rPr lang="en-US" sz="2400" dirty="0" smtClean="0"/>
              <a:t>web </a:t>
            </a:r>
            <a:r>
              <a:rPr lang="el-GR" sz="2400" dirty="0" smtClean="0"/>
              <a:t>προσαρμοζόμενο σ</a:t>
            </a:r>
            <a:r>
              <a:rPr lang="el-GR" sz="2400" dirty="0"/>
              <a:t>ε</a:t>
            </a:r>
            <a:r>
              <a:rPr lang="el-GR" sz="2400" dirty="0" smtClean="0"/>
              <a:t> διαφορετικές συσκευές </a:t>
            </a:r>
            <a:r>
              <a:rPr lang="el-GR" sz="2400" dirty="0"/>
              <a:t>(</a:t>
            </a:r>
            <a:r>
              <a:rPr lang="en-US" sz="2400" dirty="0"/>
              <a:t>smart </a:t>
            </a:r>
            <a:r>
              <a:rPr lang="en-US" sz="2400" dirty="0" smtClean="0"/>
              <a:t>phones, tablets, laptops, desktops</a:t>
            </a:r>
            <a:r>
              <a:rPr lang="el-GR" sz="2400" dirty="0" smtClean="0"/>
              <a:t>)</a:t>
            </a:r>
          </a:p>
          <a:p>
            <a:pPr marL="0" indent="0">
              <a:buNone/>
            </a:pPr>
            <a:endParaRPr lang="en-GB" sz="2000" dirty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3375" y="5228539"/>
            <a:ext cx="8210550" cy="70788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solidFill>
                  <a:srgbClr val="C00000"/>
                </a:solidFill>
              </a:rPr>
              <a:t>Βοηθητικό εργαλείο </a:t>
            </a:r>
            <a:r>
              <a:rPr lang="el-GR" sz="2000" b="1" dirty="0" smtClean="0">
                <a:solidFill>
                  <a:srgbClr val="C00000"/>
                </a:solidFill>
              </a:rPr>
              <a:t>ασύγχρονης </a:t>
            </a:r>
            <a:r>
              <a:rPr lang="el-GR" sz="2000" b="1" dirty="0" err="1" smtClean="0">
                <a:solidFill>
                  <a:srgbClr val="C00000"/>
                </a:solidFill>
              </a:rPr>
              <a:t>τηλεκπαίδευσης</a:t>
            </a:r>
            <a:r>
              <a:rPr lang="el-GR" sz="2000" b="1" dirty="0" smtClean="0">
                <a:solidFill>
                  <a:srgbClr val="C00000"/>
                </a:solidFill>
              </a:rPr>
              <a:t> που </a:t>
            </a:r>
            <a:r>
              <a:rPr lang="el-GR" sz="2000" b="1" dirty="0">
                <a:solidFill>
                  <a:srgbClr val="C00000"/>
                </a:solidFill>
              </a:rPr>
              <a:t>δεν υποκαθιστά την ζωντανή </a:t>
            </a:r>
            <a:r>
              <a:rPr lang="el-GR" sz="2000" b="1" dirty="0" smtClean="0">
                <a:solidFill>
                  <a:srgbClr val="C00000"/>
                </a:solidFill>
              </a:rPr>
              <a:t>διάλεξη </a:t>
            </a:r>
            <a:r>
              <a:rPr lang="el-GR" sz="2000" b="1" dirty="0">
                <a:solidFill>
                  <a:srgbClr val="C00000"/>
                </a:solidFill>
              </a:rPr>
              <a:t>και όποια έντυπα </a:t>
            </a:r>
            <a:r>
              <a:rPr lang="el-GR" sz="2000" b="1" dirty="0" smtClean="0">
                <a:solidFill>
                  <a:srgbClr val="C00000"/>
                </a:solidFill>
              </a:rPr>
              <a:t>υλικά</a:t>
            </a:r>
            <a:endParaRPr lang="en-GB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2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9227"/>
            <a:ext cx="7886700" cy="892174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Πιθανοί χρήστες του </a:t>
            </a:r>
            <a:r>
              <a:rPr lang="en-US" sz="3200" b="1" dirty="0" err="1" smtClean="0">
                <a:latin typeface="+mn-lt"/>
              </a:rPr>
              <a:t>SeLCont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6876"/>
            <a:ext cx="8083550" cy="3771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Σ</a:t>
            </a:r>
            <a:r>
              <a:rPr lang="el-GR" sz="2000" dirty="0" smtClean="0"/>
              <a:t>αν </a:t>
            </a:r>
            <a:r>
              <a:rPr lang="el-GR" sz="2000" b="1" dirty="0" smtClean="0"/>
              <a:t>προϊόν</a:t>
            </a:r>
            <a:r>
              <a:rPr lang="el-GR" sz="2000" dirty="0" smtClean="0"/>
              <a:t> (</a:t>
            </a:r>
            <a:r>
              <a:rPr lang="en-US" sz="2000" dirty="0" smtClean="0"/>
              <a:t>product)</a:t>
            </a:r>
            <a:r>
              <a:rPr lang="el-GR" sz="2000" dirty="0"/>
              <a:t> </a:t>
            </a:r>
            <a:r>
              <a:rPr lang="el-GR" sz="2000" dirty="0" smtClean="0"/>
              <a:t>με χρήστες</a:t>
            </a:r>
            <a:r>
              <a:rPr lang="en-US" sz="2000" dirty="0" smtClean="0"/>
              <a:t>:</a:t>
            </a:r>
          </a:p>
          <a:p>
            <a:pPr lvl="2"/>
            <a:r>
              <a:rPr lang="el-GR" sz="1600" dirty="0" smtClean="0"/>
              <a:t>Καθηγητές</a:t>
            </a:r>
          </a:p>
          <a:p>
            <a:pPr lvl="2"/>
            <a:r>
              <a:rPr lang="el-GR" sz="1600" dirty="0" smtClean="0"/>
              <a:t>Δάσκαλοι</a:t>
            </a:r>
          </a:p>
          <a:p>
            <a:pPr lvl="2"/>
            <a:r>
              <a:rPr lang="el-GR" sz="1600" dirty="0" smtClean="0"/>
              <a:t>Ομιλητές</a:t>
            </a:r>
          </a:p>
          <a:p>
            <a:pPr lvl="2"/>
            <a:r>
              <a:rPr lang="el-GR" sz="1600" dirty="0" smtClean="0"/>
              <a:t>Οποιοσδήποτε θέλει να φτιάξει ένα </a:t>
            </a:r>
            <a:r>
              <a:rPr lang="en-US" sz="1600" dirty="0" smtClean="0"/>
              <a:t>web site </a:t>
            </a:r>
            <a:r>
              <a:rPr lang="el-GR" sz="1600" dirty="0" smtClean="0"/>
              <a:t>εμπλουτισμένα με </a:t>
            </a:r>
            <a:r>
              <a:rPr lang="el-GR" sz="1600" dirty="0" err="1" smtClean="0"/>
              <a:t>πολυμεσικό</a:t>
            </a:r>
            <a:r>
              <a:rPr lang="el-GR" sz="1600" dirty="0" smtClean="0"/>
              <a:t> </a:t>
            </a:r>
            <a:r>
              <a:rPr lang="en-US" sz="1600" dirty="0" smtClean="0"/>
              <a:t>on-line </a:t>
            </a:r>
            <a:r>
              <a:rPr lang="el-GR" sz="1600" dirty="0" smtClean="0"/>
              <a:t>συγχρονισμένο υλικό</a:t>
            </a:r>
            <a:endParaRPr lang="en-US" sz="1600" dirty="0" smtClean="0"/>
          </a:p>
          <a:p>
            <a:pPr lvl="2"/>
            <a:endParaRPr lang="en-US" sz="1600" dirty="0" smtClean="0"/>
          </a:p>
          <a:p>
            <a:pPr marL="0" indent="0">
              <a:buNone/>
            </a:pPr>
            <a:r>
              <a:rPr lang="el-GR" sz="2000" dirty="0"/>
              <a:t>Αν χρησιμοποιηθεί σαν </a:t>
            </a:r>
            <a:r>
              <a:rPr lang="el-GR" sz="2000" b="1" dirty="0"/>
              <a:t>υπηρεσία</a:t>
            </a:r>
            <a:r>
              <a:rPr lang="el-GR" sz="2000" dirty="0"/>
              <a:t> (</a:t>
            </a:r>
            <a:r>
              <a:rPr lang="en-US" sz="2000" dirty="0"/>
              <a:t>service)</a:t>
            </a:r>
            <a:r>
              <a:rPr lang="el-GR" sz="2000" dirty="0"/>
              <a:t>, οι χρήστες του μπορεί να είναι:</a:t>
            </a:r>
          </a:p>
          <a:p>
            <a:pPr lvl="2"/>
            <a:r>
              <a:rPr lang="el-GR" sz="1600" dirty="0"/>
              <a:t>Σχολεία</a:t>
            </a:r>
          </a:p>
          <a:p>
            <a:pPr lvl="2"/>
            <a:r>
              <a:rPr lang="el-GR" sz="1600" dirty="0"/>
              <a:t>Πανεπιστήμια</a:t>
            </a:r>
          </a:p>
          <a:p>
            <a:pPr lvl="2"/>
            <a:r>
              <a:rPr lang="el-GR" sz="1600" dirty="0"/>
              <a:t>Ερευνητικά Ιδρύματα</a:t>
            </a:r>
          </a:p>
          <a:p>
            <a:pPr lvl="2"/>
            <a:r>
              <a:rPr lang="el-GR" sz="1600" dirty="0"/>
              <a:t>Οργανισμοί που διοργανώνουν διαλέξεις, ομιλίες, σεμινάρια κλπ.</a:t>
            </a:r>
          </a:p>
          <a:p>
            <a:pPr lvl="2"/>
            <a:endParaRPr lang="el-GR" dirty="0"/>
          </a:p>
          <a:p>
            <a:pPr lvl="2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287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428" y="1"/>
            <a:ext cx="6705601" cy="11176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+mn-lt"/>
              </a:rPr>
              <a:t>Συγχρονισμός </a:t>
            </a:r>
            <a:r>
              <a:rPr lang="el-GR" sz="3200" b="1" dirty="0">
                <a:latin typeface="+mn-lt"/>
              </a:rPr>
              <a:t>Δ</a:t>
            </a:r>
            <a:r>
              <a:rPr lang="el-GR" sz="3200" b="1" dirty="0" smtClean="0">
                <a:latin typeface="+mn-lt"/>
              </a:rPr>
              <a:t>ιαφανειών </a:t>
            </a:r>
            <a:r>
              <a:rPr lang="el-GR" sz="3200" b="1" dirty="0">
                <a:latin typeface="+mn-lt"/>
              </a:rPr>
              <a:t>με </a:t>
            </a:r>
            <a:r>
              <a:rPr lang="en-US" sz="3200" b="1" dirty="0">
                <a:latin typeface="+mn-lt"/>
              </a:rPr>
              <a:t>V</a:t>
            </a:r>
            <a:r>
              <a:rPr lang="en-US" sz="3200" b="1" dirty="0" smtClean="0">
                <a:latin typeface="+mn-lt"/>
              </a:rPr>
              <a:t>ideo</a:t>
            </a:r>
            <a:r>
              <a:rPr lang="el-GR" sz="3200" b="1" dirty="0" smtClean="0">
                <a:latin typeface="+mn-lt"/>
              </a:rPr>
              <a:t> σε τρία </a:t>
            </a:r>
            <a:r>
              <a:rPr lang="en-US" sz="3200" b="1" dirty="0" smtClean="0">
                <a:latin typeface="+mn-lt"/>
              </a:rPr>
              <a:t>B</a:t>
            </a:r>
            <a:r>
              <a:rPr lang="el-GR" sz="3200" b="1" dirty="0" err="1" smtClean="0">
                <a:latin typeface="+mn-lt"/>
              </a:rPr>
              <a:t>ήματα</a:t>
            </a:r>
            <a:endParaRPr lang="en-GB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346201"/>
            <a:ext cx="3257550" cy="4815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b="1" u="sng" dirty="0" smtClean="0"/>
              <a:t>Βήμα 1</a:t>
            </a:r>
            <a:r>
              <a:rPr lang="el-GR" sz="2000" dirty="0" smtClean="0"/>
              <a:t>: </a:t>
            </a:r>
          </a:p>
          <a:p>
            <a:pPr marL="0" indent="0">
              <a:buNone/>
            </a:pPr>
            <a:r>
              <a:rPr lang="el-GR" sz="2000" dirty="0" smtClean="0"/>
              <a:t>Διεξαγωγή διάλεξης, μαθήματος </a:t>
            </a:r>
            <a:r>
              <a:rPr lang="el-GR" sz="2000" dirty="0"/>
              <a:t>με βιντεοσκόπηση και καταγραφή </a:t>
            </a:r>
            <a:r>
              <a:rPr lang="el-GR" sz="2000" dirty="0" smtClean="0"/>
              <a:t>παρουσίασης</a:t>
            </a:r>
          </a:p>
          <a:p>
            <a:pPr marL="0" indent="0">
              <a:buNone/>
            </a:pPr>
            <a:r>
              <a:rPr lang="el-GR" sz="2000" dirty="0" smtClean="0"/>
              <a:t> </a:t>
            </a:r>
          </a:p>
          <a:p>
            <a:pPr marL="0" indent="0">
              <a:buNone/>
            </a:pPr>
            <a:r>
              <a:rPr lang="el-GR" sz="2000" b="1" u="sng" dirty="0" smtClean="0"/>
              <a:t>Βήμα 2</a:t>
            </a:r>
            <a:r>
              <a:rPr lang="el-GR" sz="2000" dirty="0" smtClean="0"/>
              <a:t>: </a:t>
            </a:r>
          </a:p>
          <a:p>
            <a:pPr marL="0" indent="0">
              <a:buNone/>
            </a:pPr>
            <a:r>
              <a:rPr lang="el-GR" sz="2000" dirty="0" smtClean="0"/>
              <a:t>Επεξεργασία </a:t>
            </a:r>
            <a:r>
              <a:rPr lang="el-GR" sz="2000" dirty="0"/>
              <a:t>υλικού </a:t>
            </a:r>
            <a:r>
              <a:rPr lang="el-GR" sz="2000" dirty="0" smtClean="0"/>
              <a:t>μαθήματος</a:t>
            </a:r>
            <a:r>
              <a:rPr lang="en-US" sz="2000" dirty="0" smtClean="0"/>
              <a:t>, </a:t>
            </a:r>
            <a:r>
              <a:rPr lang="el-GR" sz="2000" dirty="0" smtClean="0"/>
              <a:t>στοιχειώδης χρήση απλών εργαλείων </a:t>
            </a:r>
            <a:r>
              <a:rPr lang="en-US" sz="2000" dirty="0" smtClean="0"/>
              <a:t>video editing</a:t>
            </a:r>
            <a:r>
              <a:rPr lang="el-GR" sz="2000" dirty="0" smtClean="0"/>
              <a:t> </a:t>
            </a:r>
            <a:r>
              <a:rPr lang="en-US" sz="2000" dirty="0" smtClean="0"/>
              <a:t>(post processing)</a:t>
            </a:r>
            <a:endParaRPr lang="el-GR" sz="2000" dirty="0" smtClean="0"/>
          </a:p>
          <a:p>
            <a:pPr marL="0" indent="0">
              <a:buNone/>
            </a:pPr>
            <a:endParaRPr lang="el-GR" sz="2000" b="1" u="sng" dirty="0" smtClean="0"/>
          </a:p>
          <a:p>
            <a:pPr marL="0" indent="0">
              <a:buNone/>
            </a:pPr>
            <a:r>
              <a:rPr lang="el-GR" sz="2000" b="1" u="sng" dirty="0" smtClean="0"/>
              <a:t>Βήμα 3</a:t>
            </a:r>
            <a:r>
              <a:rPr lang="el-GR" sz="2000" dirty="0" smtClean="0"/>
              <a:t>: </a:t>
            </a:r>
          </a:p>
          <a:p>
            <a:pPr marL="0" indent="0">
              <a:buNone/>
            </a:pPr>
            <a:r>
              <a:rPr lang="el-GR" sz="2000" dirty="0" smtClean="0"/>
              <a:t>Δημοσιοποίηση </a:t>
            </a:r>
            <a:r>
              <a:rPr lang="el-GR" sz="2000" dirty="0"/>
              <a:t>τελικού </a:t>
            </a:r>
            <a:r>
              <a:rPr lang="el-GR" sz="2000" dirty="0" smtClean="0"/>
              <a:t>υλικού (συμπλήρωση φόρμας </a:t>
            </a:r>
            <a:r>
              <a:rPr lang="en-US" sz="2000" dirty="0" smtClean="0"/>
              <a:t>web &amp; </a:t>
            </a:r>
            <a:r>
              <a:rPr lang="el-GR" sz="2000" dirty="0" smtClean="0"/>
              <a:t>δημοσίευση σε σελίδα του μαθήματος)</a:t>
            </a:r>
            <a:r>
              <a:rPr lang="en-US" sz="2000" dirty="0" smtClean="0"/>
              <a:t> </a:t>
            </a:r>
            <a:endParaRPr lang="el-GR" sz="2000" b="1" dirty="0" smtClean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7750" y="1346200"/>
            <a:ext cx="5454650" cy="4797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3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542" y="152400"/>
            <a:ext cx="6770915" cy="1462089"/>
          </a:xfrm>
        </p:spPr>
        <p:txBody>
          <a:bodyPr>
            <a:noAutofit/>
          </a:bodyPr>
          <a:lstStyle/>
          <a:p>
            <a:pPr lvl="0" algn="ctr"/>
            <a:r>
              <a:rPr lang="el-GR" sz="3200" b="1" u="sng" dirty="0" smtClean="0">
                <a:latin typeface="+mn-lt"/>
              </a:rPr>
              <a:t>Βήμα1</a:t>
            </a:r>
            <a:r>
              <a:rPr lang="el-GR" sz="3200" b="1" dirty="0" smtClean="0">
                <a:latin typeface="+mn-lt"/>
              </a:rPr>
              <a:t>: Διεξαγωγή Μαθήματος με Βιντεοσκόπηση &amp; </a:t>
            </a:r>
            <a:r>
              <a:rPr lang="el-GR" sz="3200" b="1" dirty="0">
                <a:latin typeface="+mn-lt"/>
              </a:rPr>
              <a:t>Κ</a:t>
            </a:r>
            <a:r>
              <a:rPr lang="el-GR" sz="3200" b="1" dirty="0" smtClean="0">
                <a:latin typeface="+mn-lt"/>
              </a:rPr>
              <a:t>αταγραφή </a:t>
            </a:r>
            <a:r>
              <a:rPr lang="el-GR" sz="3200" b="1" dirty="0">
                <a:latin typeface="+mn-lt"/>
              </a:rPr>
              <a:t>Π</a:t>
            </a:r>
            <a:r>
              <a:rPr lang="el-GR" sz="3200" b="1" dirty="0" smtClean="0">
                <a:latin typeface="+mn-lt"/>
              </a:rPr>
              <a:t>αρουσίασης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" y="2279196"/>
            <a:ext cx="8010525" cy="2940504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 smtClean="0"/>
              <a:t>Καταγραφή εικόνας</a:t>
            </a:r>
            <a:r>
              <a:rPr lang="en-US" sz="2200" dirty="0" smtClean="0"/>
              <a:t>, </a:t>
            </a:r>
            <a:r>
              <a:rPr lang="el-GR" sz="2200" dirty="0" smtClean="0"/>
              <a:t>ήχου χρησιμοποιώντας </a:t>
            </a:r>
            <a:r>
              <a:rPr lang="el-GR" sz="2200" dirty="0"/>
              <a:t>τον υπάρχοντα εξοπλισμό </a:t>
            </a:r>
            <a:r>
              <a:rPr lang="el-GR" sz="2200" dirty="0" smtClean="0"/>
              <a:t>της αίθουσας</a:t>
            </a:r>
            <a:endParaRPr lang="el-GR" sz="2200" dirty="0"/>
          </a:p>
          <a:p>
            <a:pPr marL="0" indent="0">
              <a:buNone/>
            </a:pPr>
            <a:endParaRPr lang="en-GB" sz="2000" dirty="0"/>
          </a:p>
          <a:p>
            <a:r>
              <a:rPr lang="el-GR" sz="2200" dirty="0" smtClean="0"/>
              <a:t>Καταγραφή του υλικού (</a:t>
            </a:r>
            <a:r>
              <a:rPr lang="en-US" sz="2200" dirty="0" smtClean="0"/>
              <a:t>screenshots)</a:t>
            </a:r>
            <a:r>
              <a:rPr lang="el-GR" sz="2200" dirty="0" smtClean="0"/>
              <a:t> </a:t>
            </a:r>
            <a:r>
              <a:rPr lang="el-GR" sz="2200" dirty="0"/>
              <a:t>που προβάλει </a:t>
            </a:r>
            <a:r>
              <a:rPr lang="el-GR" sz="2200" dirty="0" smtClean="0"/>
              <a:t>ο ομιλητής </a:t>
            </a:r>
            <a:r>
              <a:rPr lang="el-GR" sz="2200" dirty="0"/>
              <a:t>στην </a:t>
            </a:r>
            <a:r>
              <a:rPr lang="el-GR" sz="2200" dirty="0" smtClean="0"/>
              <a:t>ταμπλέτα/</a:t>
            </a:r>
            <a:r>
              <a:rPr lang="en-US" sz="2200" dirty="0" smtClean="0"/>
              <a:t>laptop</a:t>
            </a:r>
            <a:r>
              <a:rPr lang="el-GR" sz="2200" dirty="0" smtClean="0"/>
              <a:t>, </a:t>
            </a:r>
            <a:r>
              <a:rPr lang="el-GR" sz="2200" dirty="0"/>
              <a:t>όπως</a:t>
            </a:r>
            <a:r>
              <a:rPr lang="el-GR" sz="2200" dirty="0" smtClean="0"/>
              <a:t>:</a:t>
            </a:r>
          </a:p>
          <a:p>
            <a:pPr marL="809625" lvl="2"/>
            <a:r>
              <a:rPr lang="el-GR" sz="1700" dirty="0" smtClean="0"/>
              <a:t>Διαφάνειες </a:t>
            </a:r>
            <a:r>
              <a:rPr lang="el-GR" sz="1700" dirty="0"/>
              <a:t>(</a:t>
            </a:r>
            <a:r>
              <a:rPr lang="en-US" sz="1700" dirty="0"/>
              <a:t>PowerPoint/PDF)</a:t>
            </a:r>
            <a:endParaRPr lang="en-GB" sz="1700" dirty="0"/>
          </a:p>
          <a:p>
            <a:pPr marL="809625" lvl="2"/>
            <a:r>
              <a:rPr lang="el-GR" sz="1700" dirty="0"/>
              <a:t>Ιστοσελίδες στο Διαδίκτυο (</a:t>
            </a:r>
            <a:r>
              <a:rPr lang="en-US" sz="1700" dirty="0"/>
              <a:t>Browsing</a:t>
            </a:r>
            <a:r>
              <a:rPr lang="en-US" sz="1700" dirty="0" smtClean="0"/>
              <a:t>)</a:t>
            </a:r>
            <a:endParaRPr lang="en-GB" sz="1700" dirty="0"/>
          </a:p>
          <a:p>
            <a:pPr marL="809625" lvl="2"/>
            <a:r>
              <a:rPr lang="el-GR" sz="1700" dirty="0"/>
              <a:t>Σημειώσεις επάνω στην παρουσίαση σε πραγματικό χρόνο </a:t>
            </a:r>
            <a:r>
              <a:rPr lang="el-GR" sz="1700" dirty="0" smtClean="0"/>
              <a:t>(</a:t>
            </a:r>
            <a:r>
              <a:rPr lang="en-US" sz="1700" dirty="0" err="1"/>
              <a:t>a</a:t>
            </a:r>
            <a:r>
              <a:rPr lang="el-GR" sz="1700" dirty="0" err="1" smtClean="0"/>
              <a:t>nnotations</a:t>
            </a:r>
            <a:r>
              <a:rPr lang="el-GR" sz="1700" dirty="0" smtClean="0"/>
              <a:t>)</a:t>
            </a:r>
          </a:p>
          <a:p>
            <a:pPr marL="581025" lvl="2" indent="0">
              <a:buNone/>
            </a:pPr>
            <a:endParaRPr lang="en-US" sz="1700" dirty="0" smtClean="0"/>
          </a:p>
          <a:p>
            <a:pPr marL="352425" lvl="1"/>
            <a:r>
              <a:rPr lang="en-US" sz="2200" dirty="0" smtClean="0"/>
              <a:t>Timestamps </a:t>
            </a:r>
            <a:r>
              <a:rPr lang="el-GR" sz="2200" dirty="0" smtClean="0"/>
              <a:t>για συγχρονισμό </a:t>
            </a:r>
            <a:r>
              <a:rPr lang="en-US" sz="2200" dirty="0" smtClean="0"/>
              <a:t>video </a:t>
            </a:r>
            <a:r>
              <a:rPr lang="el-GR" sz="2200" dirty="0" smtClean="0"/>
              <a:t>με </a:t>
            </a:r>
            <a:r>
              <a:rPr lang="en-US" sz="2200" dirty="0" smtClean="0"/>
              <a:t>screenshots</a:t>
            </a:r>
            <a:endParaRPr lang="en-GB" sz="2200" dirty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009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6" y="10881"/>
            <a:ext cx="6705600" cy="1360720"/>
          </a:xfrm>
        </p:spPr>
        <p:txBody>
          <a:bodyPr>
            <a:normAutofit/>
          </a:bodyPr>
          <a:lstStyle/>
          <a:p>
            <a:pPr algn="ctr"/>
            <a:r>
              <a:rPr lang="el-GR" sz="3200" b="1" u="sng" dirty="0" smtClean="0">
                <a:latin typeface="+mn-lt"/>
              </a:rPr>
              <a:t>Βήμα 2</a:t>
            </a:r>
            <a:r>
              <a:rPr lang="el-GR" sz="3200" b="1" dirty="0" smtClean="0">
                <a:latin typeface="+mn-lt"/>
              </a:rPr>
              <a:t>: Επεξεργασία υλικού μαθήματος  (</a:t>
            </a:r>
            <a:r>
              <a:rPr lang="en-US" sz="3200" b="1" dirty="0" smtClean="0">
                <a:latin typeface="+mn-lt"/>
              </a:rPr>
              <a:t>Post</a:t>
            </a:r>
            <a:r>
              <a:rPr lang="el-GR" sz="3200" b="1" dirty="0" smtClean="0">
                <a:latin typeface="+mn-lt"/>
              </a:rPr>
              <a:t>-</a:t>
            </a:r>
            <a:r>
              <a:rPr lang="en-US" sz="3200" b="1" dirty="0" smtClean="0">
                <a:latin typeface="+mn-lt"/>
              </a:rPr>
              <a:t>Processing</a:t>
            </a:r>
            <a:r>
              <a:rPr lang="el-GR" sz="3200" b="1" dirty="0" smtClean="0">
                <a:latin typeface="+mn-lt"/>
              </a:rPr>
              <a:t>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5" y="1943101"/>
            <a:ext cx="8147050" cy="3784599"/>
          </a:xfrm>
        </p:spPr>
        <p:txBody>
          <a:bodyPr>
            <a:normAutofit/>
          </a:bodyPr>
          <a:lstStyle/>
          <a:p>
            <a:pPr lvl="1"/>
            <a:r>
              <a:rPr lang="el-GR" sz="2000" b="1" dirty="0" smtClean="0"/>
              <a:t>Προαιρετική</a:t>
            </a:r>
            <a:r>
              <a:rPr lang="el-GR" sz="2000" dirty="0" smtClean="0"/>
              <a:t> </a:t>
            </a:r>
            <a:r>
              <a:rPr lang="el-GR" sz="2000" dirty="0"/>
              <a:t>α</a:t>
            </a:r>
            <a:r>
              <a:rPr lang="el-GR" sz="2000" dirty="0" smtClean="0"/>
              <a:t>πλή επεξεργασία βιντεοσκοπημένης διάλεξης και μορφοποίηση του </a:t>
            </a:r>
            <a:r>
              <a:rPr lang="en-US" sz="2000" dirty="0" smtClean="0"/>
              <a:t>video</a:t>
            </a:r>
            <a:r>
              <a:rPr lang="el-GR" sz="2000" dirty="0" smtClean="0"/>
              <a:t> με εργαλεία </a:t>
            </a:r>
            <a:r>
              <a:rPr lang="en-US" sz="2000" dirty="0" smtClean="0"/>
              <a:t>video editing</a:t>
            </a:r>
            <a:r>
              <a:rPr lang="el-GR" sz="2000" dirty="0" smtClean="0"/>
              <a:t> (π.χ. </a:t>
            </a:r>
            <a:r>
              <a:rPr lang="en-US" sz="2000" dirty="0" smtClean="0"/>
              <a:t>Camtasia</a:t>
            </a:r>
            <a:r>
              <a:rPr lang="el-GR" sz="2000" dirty="0" smtClean="0"/>
              <a:t>, </a:t>
            </a:r>
            <a:r>
              <a:rPr lang="en-US" sz="2000" dirty="0" err="1" smtClean="0"/>
              <a:t>Wondershare</a:t>
            </a:r>
            <a:r>
              <a:rPr lang="en-US" sz="2000" dirty="0" smtClean="0"/>
              <a:t>…</a:t>
            </a:r>
            <a:r>
              <a:rPr lang="el-GR" sz="2000" dirty="0" smtClean="0"/>
              <a:t>)</a:t>
            </a: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GB" sz="2000" dirty="0"/>
          </a:p>
          <a:p>
            <a:pPr lvl="1"/>
            <a:r>
              <a:rPr lang="el-GR" sz="2000" b="1" dirty="0" smtClean="0"/>
              <a:t>Αποθήκευση</a:t>
            </a:r>
            <a:r>
              <a:rPr lang="el-GR" sz="2000" dirty="0" smtClean="0"/>
              <a:t> </a:t>
            </a:r>
            <a:r>
              <a:rPr lang="en-US" sz="2000" dirty="0" smtClean="0"/>
              <a:t>(upload) </a:t>
            </a:r>
            <a:r>
              <a:rPr lang="el-GR" sz="2000" dirty="0" smtClean="0"/>
              <a:t>του </a:t>
            </a:r>
            <a:r>
              <a:rPr lang="el-GR" sz="2000" dirty="0"/>
              <a:t>τελικού αρχείου βίντεο σε </a:t>
            </a:r>
            <a:r>
              <a:rPr lang="el-GR" sz="2000" dirty="0" err="1"/>
              <a:t>πάρoxo</a:t>
            </a:r>
            <a:r>
              <a:rPr lang="el-GR" sz="2000" dirty="0"/>
              <a:t> </a:t>
            </a:r>
            <a:r>
              <a:rPr lang="en-US" sz="2000" dirty="0"/>
              <a:t>cloud </a:t>
            </a:r>
            <a:r>
              <a:rPr lang="en-US" sz="2000" dirty="0" smtClean="0"/>
              <a:t>video</a:t>
            </a:r>
            <a:r>
              <a:rPr lang="el-GR" sz="2000" dirty="0" smtClean="0"/>
              <a:t> </a:t>
            </a:r>
            <a:r>
              <a:rPr lang="en-US" sz="2000" dirty="0" smtClean="0"/>
              <a:t>storage</a:t>
            </a:r>
            <a:r>
              <a:rPr lang="el-GR" sz="2000" dirty="0" smtClean="0"/>
              <a:t> (</a:t>
            </a:r>
            <a:r>
              <a:rPr lang="el-GR" sz="2000" dirty="0"/>
              <a:t>π</a:t>
            </a:r>
            <a:r>
              <a:rPr lang="el-GR" sz="2000" dirty="0" smtClean="0"/>
              <a:t>.χ. </a:t>
            </a:r>
            <a:r>
              <a:rPr lang="en-US" sz="2000" dirty="0" smtClean="0"/>
              <a:t>YouTube</a:t>
            </a:r>
            <a:r>
              <a:rPr lang="el-GR" sz="2000" dirty="0" smtClean="0"/>
              <a:t>)</a:t>
            </a:r>
            <a:endParaRPr lang="en-GB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965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7056" y="152400"/>
            <a:ext cx="7304315" cy="892629"/>
          </a:xfrm>
        </p:spPr>
        <p:txBody>
          <a:bodyPr>
            <a:normAutofit fontScale="90000"/>
          </a:bodyPr>
          <a:lstStyle/>
          <a:p>
            <a:pPr lvl="0" algn="ctr"/>
            <a:r>
              <a:rPr lang="el-GR" sz="3600" b="1" u="sng" dirty="0" smtClean="0">
                <a:latin typeface="+mn-lt"/>
              </a:rPr>
              <a:t>Βήμα 3</a:t>
            </a:r>
            <a:r>
              <a:rPr lang="el-GR" sz="3600" b="1" dirty="0" smtClean="0">
                <a:latin typeface="+mn-lt"/>
              </a:rPr>
              <a:t>: Δημοσιοποίηση </a:t>
            </a:r>
            <a:r>
              <a:rPr lang="el-GR" sz="3600" b="1" dirty="0">
                <a:latin typeface="+mn-lt"/>
              </a:rPr>
              <a:t>τελικού </a:t>
            </a:r>
            <a:r>
              <a:rPr lang="el-GR" sz="3600" b="1" dirty="0" smtClean="0">
                <a:latin typeface="+mn-lt"/>
              </a:rPr>
              <a:t>υλικού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219200"/>
            <a:ext cx="8293100" cy="4919663"/>
          </a:xfrm>
        </p:spPr>
        <p:txBody>
          <a:bodyPr>
            <a:normAutofit/>
          </a:bodyPr>
          <a:lstStyle/>
          <a:p>
            <a:pPr lvl="1"/>
            <a:r>
              <a:rPr lang="el-GR" sz="2000" dirty="0" smtClean="0"/>
              <a:t>Δημιουργία </a:t>
            </a:r>
            <a:r>
              <a:rPr lang="en-US" sz="2000" dirty="0" smtClean="0"/>
              <a:t>web </a:t>
            </a:r>
            <a:r>
              <a:rPr lang="el-GR" sz="2000" dirty="0" smtClean="0"/>
              <a:t>σελίδας μαθήματος – διάλεξης</a:t>
            </a:r>
            <a:r>
              <a:rPr lang="en-US" sz="2000" dirty="0" smtClean="0"/>
              <a:t> </a:t>
            </a:r>
            <a:r>
              <a:rPr lang="el-GR" sz="2000" dirty="0" smtClean="0"/>
              <a:t>μέσω συστήματος διαχείρισης περιεχομένου (π.χ. </a:t>
            </a:r>
            <a:r>
              <a:rPr lang="en-US" sz="2000" dirty="0" err="1" smtClean="0"/>
              <a:t>Wordpress</a:t>
            </a:r>
            <a:r>
              <a:rPr lang="en-US" sz="2000" dirty="0" smtClean="0"/>
              <a:t>)</a:t>
            </a:r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Εισαγωγή </a:t>
            </a:r>
            <a:r>
              <a:rPr lang="el-GR" sz="2000" dirty="0"/>
              <a:t>πληροφοριών για τ</a:t>
            </a:r>
            <a:r>
              <a:rPr lang="en-US" sz="2000" dirty="0" smtClean="0"/>
              <a:t>n</a:t>
            </a:r>
            <a:r>
              <a:rPr lang="el-GR" sz="2000" dirty="0" smtClean="0"/>
              <a:t> </a:t>
            </a:r>
            <a:r>
              <a:rPr lang="el-GR" sz="2000" dirty="0"/>
              <a:t>συγκεκριμένη διάλεξη όπως:</a:t>
            </a:r>
            <a:endParaRPr lang="en-GB" sz="2000" dirty="0"/>
          </a:p>
          <a:p>
            <a:pPr lvl="2"/>
            <a:r>
              <a:rPr lang="el-GR" sz="1600" dirty="0"/>
              <a:t>Τίτλος Διάλεξης</a:t>
            </a:r>
            <a:endParaRPr lang="en-GB" sz="1600" dirty="0"/>
          </a:p>
          <a:p>
            <a:pPr lvl="2"/>
            <a:r>
              <a:rPr lang="el-GR" sz="1600" dirty="0"/>
              <a:t>Περιγραφή</a:t>
            </a:r>
            <a:endParaRPr lang="en-GB" sz="1600" dirty="0"/>
          </a:p>
          <a:p>
            <a:pPr lvl="2"/>
            <a:r>
              <a:rPr lang="el-GR" sz="1600" dirty="0" smtClean="0"/>
              <a:t>Ομιλητής</a:t>
            </a:r>
            <a:endParaRPr lang="en-GB" sz="1600" dirty="0"/>
          </a:p>
          <a:p>
            <a:pPr lvl="2"/>
            <a:r>
              <a:rPr lang="en-US" sz="1600" dirty="0" smtClean="0"/>
              <a:t>Video URL</a:t>
            </a:r>
            <a:r>
              <a:rPr lang="el-GR" sz="1600" dirty="0" smtClean="0"/>
              <a:t> (σε </a:t>
            </a:r>
            <a:r>
              <a:rPr lang="en-US" sz="1600" dirty="0" smtClean="0"/>
              <a:t>video cloud, </a:t>
            </a:r>
            <a:r>
              <a:rPr lang="el-GR" sz="1600" dirty="0" smtClean="0"/>
              <a:t>π.χ. </a:t>
            </a:r>
            <a:r>
              <a:rPr lang="en-US" sz="1600" dirty="0" smtClean="0"/>
              <a:t>YouTube)</a:t>
            </a:r>
            <a:r>
              <a:rPr lang="el-GR" sz="1600" dirty="0" smtClean="0"/>
              <a:t> </a:t>
            </a:r>
            <a:endParaRPr lang="en-GB" sz="1600" dirty="0"/>
          </a:p>
          <a:p>
            <a:pPr lvl="2"/>
            <a:r>
              <a:rPr lang="el-GR" sz="1600" dirty="0" smtClean="0"/>
              <a:t>Αρχείο παρουσίασης </a:t>
            </a:r>
            <a:r>
              <a:rPr lang="el-GR" sz="1600" dirty="0"/>
              <a:t>(</a:t>
            </a:r>
            <a:r>
              <a:rPr lang="en-US" sz="1600" dirty="0"/>
              <a:t>PowerPoint</a:t>
            </a:r>
            <a:r>
              <a:rPr lang="el-GR" sz="1600" dirty="0"/>
              <a:t>/</a:t>
            </a:r>
            <a:r>
              <a:rPr lang="en-US" sz="1600" dirty="0"/>
              <a:t>PDF</a:t>
            </a:r>
            <a:r>
              <a:rPr lang="el-GR" sz="1600" dirty="0" smtClean="0"/>
              <a:t>)</a:t>
            </a:r>
          </a:p>
          <a:p>
            <a:pPr lvl="2"/>
            <a:r>
              <a:rPr lang="en-US" sz="1600" dirty="0" smtClean="0"/>
              <a:t>Screenshots</a:t>
            </a:r>
            <a:r>
              <a:rPr lang="el-GR" sz="1600" dirty="0" smtClean="0"/>
              <a:t> με τα αντίστοιχα χρονικά </a:t>
            </a:r>
            <a:r>
              <a:rPr lang="el-GR" sz="1600" dirty="0"/>
              <a:t>σημεία του </a:t>
            </a:r>
            <a:r>
              <a:rPr lang="en-US" sz="1600" dirty="0" smtClean="0"/>
              <a:t>video </a:t>
            </a:r>
            <a:r>
              <a:rPr lang="el-GR" sz="1600" dirty="0"/>
              <a:t>(</a:t>
            </a:r>
            <a:r>
              <a:rPr lang="en-US" sz="1600" dirty="0" smtClean="0"/>
              <a:t>timestamps</a:t>
            </a:r>
            <a:r>
              <a:rPr lang="el-GR" sz="1600" dirty="0" smtClean="0"/>
              <a:t>)</a:t>
            </a:r>
            <a:endParaRPr lang="en-GB" sz="1600" dirty="0"/>
          </a:p>
          <a:p>
            <a:pPr lvl="1"/>
            <a:endParaRPr lang="el-GR" sz="2000" dirty="0" smtClean="0"/>
          </a:p>
          <a:p>
            <a:pPr lvl="1"/>
            <a:r>
              <a:rPr lang="el-GR" sz="2000" dirty="0" smtClean="0"/>
              <a:t>Ολοκλήρωση </a:t>
            </a:r>
            <a:r>
              <a:rPr lang="el-GR" sz="2000" dirty="0"/>
              <a:t>υποβολής και δημοσιοποίησης </a:t>
            </a:r>
            <a:r>
              <a:rPr lang="el-GR" sz="2000" dirty="0" smtClean="0"/>
              <a:t>της διάλεξης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758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683568" y="0"/>
            <a:ext cx="7886700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l-GR" sz="4000" b="1" dirty="0" smtClean="0">
                <a:latin typeface="+mn-lt"/>
              </a:rPr>
              <a:t>Σελίδα Διάλεξης</a:t>
            </a:r>
            <a:br>
              <a:rPr lang="el-GR" sz="4000" b="1" dirty="0" smtClean="0">
                <a:latin typeface="+mn-lt"/>
              </a:rPr>
            </a:br>
            <a:r>
              <a:rPr lang="en-GB" sz="2000" dirty="0" smtClean="0">
                <a:hlinkClick r:id="rId2"/>
              </a:rPr>
              <a:t>http://webvm.netmode.ntua.gr/courses/?lectures=lecture-demo</a:t>
            </a:r>
            <a:r>
              <a:rPr lang="el-GR" sz="2000" dirty="0" smtClean="0"/>
              <a:t> </a:t>
            </a:r>
            <a:endParaRPr lang="nl-NL" sz="3800" b="1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3532" y="2424708"/>
            <a:ext cx="411980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/>
          </a:p>
          <a:p>
            <a:r>
              <a:rPr lang="el-GR" sz="2000" b="1" u="sng" dirty="0" smtClean="0"/>
              <a:t>Τεχνικά χαρακτηριστικά</a:t>
            </a:r>
            <a:r>
              <a:rPr lang="en-US" sz="2000" dirty="0" smtClean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HTML5: </a:t>
            </a:r>
            <a:r>
              <a:rPr lang="en-US" dirty="0" smtClean="0"/>
              <a:t>HTML5 video player (</a:t>
            </a:r>
            <a:r>
              <a:rPr lang="en-US" dirty="0" err="1" smtClean="0"/>
              <a:t>JWPlayer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JavaScript:</a:t>
            </a:r>
            <a:r>
              <a:rPr lang="en-US" dirty="0" smtClean="0"/>
              <a:t> </a:t>
            </a:r>
            <a:r>
              <a:rPr lang="el-GR" dirty="0" smtClean="0"/>
              <a:t>με χρήση </a:t>
            </a:r>
            <a:r>
              <a:rPr lang="en-US" dirty="0" smtClean="0"/>
              <a:t>jQuery</a:t>
            </a:r>
          </a:p>
          <a:p>
            <a:endParaRPr lang="en-US" dirty="0" smtClean="0"/>
          </a:p>
          <a:p>
            <a:r>
              <a:rPr lang="en-US" b="1" dirty="0" smtClean="0"/>
              <a:t>Responsive</a:t>
            </a:r>
            <a:r>
              <a:rPr lang="en-US" dirty="0" smtClean="0"/>
              <a:t>: Bootstrap framework</a:t>
            </a:r>
          </a:p>
          <a:p>
            <a:endParaRPr lang="en-US" dirty="0"/>
          </a:p>
          <a:p>
            <a:r>
              <a:rPr lang="el-GR" b="1" dirty="0" smtClean="0"/>
              <a:t>Συγχρονισμός</a:t>
            </a:r>
            <a:r>
              <a:rPr lang="en-US" b="1" dirty="0"/>
              <a:t>:</a:t>
            </a:r>
            <a:r>
              <a:rPr lang="el-GR" dirty="0" smtClean="0"/>
              <a:t> μέσω </a:t>
            </a:r>
            <a:r>
              <a:rPr lang="en-US" dirty="0" smtClean="0"/>
              <a:t>thumbnails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" y="1323975"/>
            <a:ext cx="4055872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7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0724"/>
          </a:xfrm>
        </p:spPr>
        <p:txBody>
          <a:bodyPr/>
          <a:lstStyle/>
          <a:p>
            <a:pPr algn="ctr"/>
            <a:r>
              <a:rPr lang="el-GR" sz="3200" b="1" dirty="0" smtClean="0">
                <a:latin typeface="+mn-lt"/>
              </a:rPr>
              <a:t>Η Πρωτοβουλία </a:t>
            </a:r>
            <a:r>
              <a:rPr lang="en-US" sz="3200" b="1" dirty="0" err="1" smtClean="0">
                <a:latin typeface="+mn-lt"/>
              </a:rPr>
              <a:t>SeLCont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49" y="1189310"/>
            <a:ext cx="8429625" cy="48053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endParaRPr lang="el-GR" sz="2000" dirty="0" smtClean="0"/>
          </a:p>
          <a:p>
            <a:r>
              <a:rPr lang="el-GR" sz="2200" dirty="0" smtClean="0"/>
              <a:t>Ανάπτυξη: </a:t>
            </a:r>
            <a:r>
              <a:rPr lang="el-GR" sz="2200" i="1" dirty="0" smtClean="0"/>
              <a:t>Εργαστήριο Διαχείρισης &amp; Βέλτιστου Σχεδιασμού Δικτύων Τηλεματικής </a:t>
            </a:r>
            <a:r>
              <a:rPr lang="el-GR" sz="2200" dirty="0" smtClean="0"/>
              <a:t>(</a:t>
            </a:r>
            <a:r>
              <a:rPr lang="en-US" sz="2200" dirty="0" smtClean="0"/>
              <a:t>Network Management &amp; Optimal Design Laboratory – </a:t>
            </a:r>
            <a:r>
              <a:rPr lang="en-US" sz="2200" b="1" dirty="0" smtClean="0"/>
              <a:t>NETMODE</a:t>
            </a:r>
            <a:r>
              <a:rPr lang="en-US" sz="2200" dirty="0" smtClean="0"/>
              <a:t>), </a:t>
            </a:r>
            <a:r>
              <a:rPr lang="el-GR" sz="2200" dirty="0" smtClean="0"/>
              <a:t>Σχολή Ηλεκτρολόγων Μηχανικών &amp; Μηχανικών Υπολογιστών Ε.Μ.Π.  </a:t>
            </a:r>
            <a:r>
              <a:rPr lang="en-US" sz="2200" b="1" i="1" dirty="0" smtClean="0">
                <a:solidFill>
                  <a:schemeClr val="accent5"/>
                </a:solidFill>
                <a:hlinkClick r:id="rId2"/>
              </a:rPr>
              <a:t>www.netmode.ntua.gr</a:t>
            </a:r>
            <a:endParaRPr lang="en-US" sz="2200" b="1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l-GR" sz="2200" b="1" i="1" dirty="0" smtClean="0">
              <a:solidFill>
                <a:schemeClr val="accent5"/>
              </a:solidFill>
            </a:endParaRPr>
          </a:p>
          <a:p>
            <a:r>
              <a:rPr lang="el-GR" sz="2200" dirty="0" smtClean="0"/>
              <a:t>Υποστήριξη: </a:t>
            </a:r>
            <a:r>
              <a:rPr lang="el-GR" sz="2200" i="1" dirty="0" smtClean="0"/>
              <a:t>Ερευνητικό Πανεπιστημιακό Ινστιτούτο Συστημάτων Επικοινωνιών &amp; Υπολογιστών </a:t>
            </a:r>
            <a:r>
              <a:rPr lang="en-US" sz="2200" dirty="0" smtClean="0"/>
              <a:t>(</a:t>
            </a:r>
            <a:r>
              <a:rPr lang="el-GR" sz="2200" b="1" dirty="0" smtClean="0"/>
              <a:t>ΕΠΙΣΕΥ</a:t>
            </a:r>
            <a:r>
              <a:rPr lang="en-US" sz="2200" b="1" dirty="0" smtClean="0"/>
              <a:t> - ICCS</a:t>
            </a:r>
            <a:r>
              <a:rPr lang="en-US" sz="2200" dirty="0" smtClean="0"/>
              <a:t>)</a:t>
            </a:r>
            <a:r>
              <a:rPr lang="el-GR" sz="2200" dirty="0" smtClean="0"/>
              <a:t> </a:t>
            </a:r>
            <a:r>
              <a:rPr lang="en-US" sz="2200" b="1" i="1" dirty="0" smtClean="0">
                <a:solidFill>
                  <a:schemeClr val="accent5"/>
                </a:solidFill>
                <a:hlinkClick r:id="rId3"/>
              </a:rPr>
              <a:t>www.iccs.gr</a:t>
            </a:r>
            <a:endParaRPr lang="en-US" sz="2200" b="1" i="1" dirty="0" smtClean="0">
              <a:solidFill>
                <a:schemeClr val="accent5"/>
              </a:solidFill>
            </a:endParaRPr>
          </a:p>
          <a:p>
            <a:pPr marL="914400" lvl="2" indent="0">
              <a:buNone/>
            </a:pPr>
            <a:endParaRPr lang="el-GR" sz="2200" b="1" i="1" dirty="0">
              <a:solidFill>
                <a:schemeClr val="accent5"/>
              </a:solidFill>
            </a:endParaRPr>
          </a:p>
          <a:p>
            <a:r>
              <a:rPr lang="el-GR" sz="2200" dirty="0" smtClean="0"/>
              <a:t>Υποστήριξη: </a:t>
            </a:r>
            <a:r>
              <a:rPr lang="el-GR" sz="2200" i="1" dirty="0" smtClean="0"/>
              <a:t>Μονάδα Καινοτομίας &amp; Επιχειρηματικότητας</a:t>
            </a:r>
            <a:r>
              <a:rPr lang="el-GR" sz="2200" dirty="0" smtClean="0"/>
              <a:t> (</a:t>
            </a:r>
            <a:r>
              <a:rPr lang="el-GR" sz="2200" b="1" dirty="0" smtClean="0"/>
              <a:t>ΜΟΚΕ</a:t>
            </a:r>
            <a:r>
              <a:rPr lang="el-GR" sz="2200" dirty="0" smtClean="0"/>
              <a:t>)</a:t>
            </a:r>
            <a:r>
              <a:rPr lang="el-GR" sz="2200" dirty="0"/>
              <a:t> </a:t>
            </a:r>
            <a:r>
              <a:rPr lang="el-GR" sz="2200" dirty="0" smtClean="0"/>
              <a:t>Ε.Μ.Π. </a:t>
            </a:r>
            <a:r>
              <a:rPr lang="en-US" sz="2200" b="1" i="1" dirty="0" smtClean="0">
                <a:solidFill>
                  <a:schemeClr val="accent5"/>
                </a:solidFill>
                <a:hlinkClick r:id="rId4"/>
              </a:rPr>
              <a:t>www.mke.ntua.gr</a:t>
            </a:r>
            <a:endParaRPr lang="en-US" sz="2200" b="1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l-GR" sz="2200" b="1" i="1" dirty="0">
              <a:solidFill>
                <a:schemeClr val="accent5"/>
              </a:solidFill>
            </a:endParaRPr>
          </a:p>
          <a:p>
            <a:r>
              <a:rPr lang="el-GR" sz="2200" dirty="0" smtClean="0"/>
              <a:t>Συνεργασία: </a:t>
            </a:r>
            <a:r>
              <a:rPr lang="el-GR" sz="2200" i="1" dirty="0" smtClean="0"/>
              <a:t>Κέντρο Δικτύων </a:t>
            </a:r>
            <a:r>
              <a:rPr lang="el-GR" sz="2200" dirty="0" smtClean="0"/>
              <a:t>(</a:t>
            </a:r>
            <a:r>
              <a:rPr lang="el-GR" sz="2200" b="1" dirty="0" smtClean="0"/>
              <a:t>ΚΕΔ</a:t>
            </a:r>
            <a:r>
              <a:rPr lang="el-GR" sz="2200" dirty="0" smtClean="0"/>
              <a:t>) Ε.Μ.Π. </a:t>
            </a:r>
            <a:r>
              <a:rPr lang="en-US" sz="2200" b="1" i="1" dirty="0" smtClean="0">
                <a:solidFill>
                  <a:schemeClr val="accent5"/>
                </a:solidFill>
                <a:hlinkClick r:id="rId5"/>
              </a:rPr>
              <a:t>www.noc.ntua.gr</a:t>
            </a:r>
            <a:r>
              <a:rPr lang="en-US" sz="2200" b="1" i="1" dirty="0" smtClean="0">
                <a:solidFill>
                  <a:schemeClr val="accent5"/>
                </a:solidFill>
              </a:rPr>
              <a:t> </a:t>
            </a:r>
            <a:endParaRPr lang="el-GR" sz="2200" b="1" i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l-GR" sz="2200" dirty="0" smtClean="0"/>
              <a:t> </a:t>
            </a:r>
            <a:endParaRPr lang="en-US" sz="2200" dirty="0" smtClean="0"/>
          </a:p>
          <a:p>
            <a:r>
              <a:rPr lang="el-GR" sz="2200" dirty="0" smtClean="0"/>
              <a:t>Παράλληλη Δραστηριότητα: </a:t>
            </a:r>
            <a:r>
              <a:rPr lang="el-GR" sz="2200" i="1" dirty="0" smtClean="0"/>
              <a:t>Ανοικτά</a:t>
            </a:r>
            <a:r>
              <a:rPr lang="el-GR" sz="2200" i="1" dirty="0"/>
              <a:t> Ακαδημαϊκά Μαθήματα</a:t>
            </a:r>
            <a:r>
              <a:rPr lang="el-GR" sz="2200" dirty="0"/>
              <a:t> του </a:t>
            </a:r>
            <a:r>
              <a:rPr lang="el-GR" sz="2200" dirty="0" smtClean="0"/>
              <a:t>Ε</a:t>
            </a:r>
            <a:r>
              <a:rPr lang="en-US" sz="2200" dirty="0" smtClean="0"/>
              <a:t>.</a:t>
            </a:r>
            <a:r>
              <a:rPr lang="el-GR" sz="2200" dirty="0" smtClean="0"/>
              <a:t>Μ</a:t>
            </a:r>
            <a:r>
              <a:rPr lang="en-US" sz="2200" dirty="0" smtClean="0"/>
              <a:t>.</a:t>
            </a:r>
            <a:r>
              <a:rPr lang="el-GR" sz="2200" dirty="0" smtClean="0"/>
              <a:t>Π</a:t>
            </a:r>
            <a:r>
              <a:rPr lang="en-US" sz="2200" dirty="0" smtClean="0"/>
              <a:t>.</a:t>
            </a:r>
            <a:r>
              <a:rPr lang="el-GR" sz="2200" dirty="0" smtClean="0"/>
              <a:t> </a:t>
            </a:r>
            <a:r>
              <a:rPr lang="en-GB" sz="2200" b="1" i="1" dirty="0" smtClean="0">
                <a:hlinkClick r:id="rId6"/>
              </a:rPr>
              <a:t>www.aoc.ntua.gr</a:t>
            </a:r>
            <a:r>
              <a:rPr lang="el-GR" sz="2200" dirty="0" smtClean="0"/>
              <a:t>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8801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537</Words>
  <Application>Microsoft Office PowerPoint</Application>
  <PresentationFormat>Overhead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Βοηθητικό Εργαλείο Ασύγχρονης Τηλεκπαίδευσης http://webvm.netmode.ntua.gr/courses/?lectures=introduction-to-selcont </vt:lpstr>
      <vt:lpstr>Πιθανοί χρήστες του SeLCont</vt:lpstr>
      <vt:lpstr>Συγχρονισμός Διαφανειών με Video σε τρία Bήματα</vt:lpstr>
      <vt:lpstr>Βήμα1: Διεξαγωγή Μαθήματος με Βιντεοσκόπηση &amp; Καταγραφή Παρουσίασης</vt:lpstr>
      <vt:lpstr>Βήμα 2: Επεξεργασία υλικού μαθήματος  (Post-Processing)</vt:lpstr>
      <vt:lpstr>Βήμα 3: Δημοσιοποίηση τελικού υλικού</vt:lpstr>
      <vt:lpstr>Σελίδα Διάλεξης http://webvm.netmode.ntua.gr/courses/?lectures=lecture-demo </vt:lpstr>
      <vt:lpstr>Η Πρωτοβουλία SeLCont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ΕΡΓΑΣΤΗΡΙΟ ΔΙΑΧΕΙΡΙΣΗΣ &amp; ΒΕΛΤΙΣΤΟΥ ΣΧΕΔΙΑΣΜΟΥ ΔΙΚΤΥΩΝ - NETMODE</dc:title>
  <dc:creator>mary</dc:creator>
  <cp:lastModifiedBy>maglaris</cp:lastModifiedBy>
  <cp:revision>155</cp:revision>
  <cp:lastPrinted>2015-10-01T11:05:37Z</cp:lastPrinted>
  <dcterms:created xsi:type="dcterms:W3CDTF">2014-10-29T12:34:04Z</dcterms:created>
  <dcterms:modified xsi:type="dcterms:W3CDTF">2015-10-13T07:08:40Z</dcterms:modified>
</cp:coreProperties>
</file>